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embeddings/oleObject1.bin" ContentType="application/vnd.openxmlformats-officedocument.oleObject"/>
  <Override PartName="/ppt/drawings/drawing1.xml" ContentType="application/vnd.openxmlformats-officedocument.drawingml.chartshapes+xml"/>
  <Override PartName="/ppt/notesSlides/notesSlide1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780" r:id="rId1"/>
    <p:sldMasterId id="2147483792" r:id="rId2"/>
  </p:sldMasterIdLst>
  <p:notesMasterIdLst>
    <p:notesMasterId r:id="rId66"/>
  </p:notesMasterIdLst>
  <p:handoutMasterIdLst>
    <p:handoutMasterId r:id="rId67"/>
  </p:handoutMasterIdLst>
  <p:sldIdLst>
    <p:sldId id="305" r:id="rId3"/>
    <p:sldId id="463" r:id="rId4"/>
    <p:sldId id="462" r:id="rId5"/>
    <p:sldId id="295" r:id="rId6"/>
    <p:sldId id="384" r:id="rId7"/>
    <p:sldId id="342" r:id="rId8"/>
    <p:sldId id="341" r:id="rId9"/>
    <p:sldId id="366" r:id="rId10"/>
    <p:sldId id="387" r:id="rId11"/>
    <p:sldId id="389" r:id="rId12"/>
    <p:sldId id="393" r:id="rId13"/>
    <p:sldId id="277" r:id="rId14"/>
    <p:sldId id="263" r:id="rId15"/>
    <p:sldId id="408" r:id="rId16"/>
    <p:sldId id="409" r:id="rId17"/>
    <p:sldId id="367" r:id="rId18"/>
    <p:sldId id="410" r:id="rId19"/>
    <p:sldId id="370" r:id="rId20"/>
    <p:sldId id="371" r:id="rId21"/>
    <p:sldId id="316" r:id="rId22"/>
    <p:sldId id="267" r:id="rId23"/>
    <p:sldId id="383" r:id="rId24"/>
    <p:sldId id="345" r:id="rId25"/>
    <p:sldId id="346" r:id="rId26"/>
    <p:sldId id="347" r:id="rId27"/>
    <p:sldId id="457" r:id="rId28"/>
    <p:sldId id="464" r:id="rId29"/>
    <p:sldId id="501" r:id="rId30"/>
    <p:sldId id="465" r:id="rId31"/>
    <p:sldId id="466" r:id="rId32"/>
    <p:sldId id="467" r:id="rId33"/>
    <p:sldId id="468" r:id="rId34"/>
    <p:sldId id="469" r:id="rId35"/>
    <p:sldId id="470" r:id="rId36"/>
    <p:sldId id="471" r:id="rId37"/>
    <p:sldId id="472" r:id="rId38"/>
    <p:sldId id="473" r:id="rId39"/>
    <p:sldId id="474" r:id="rId40"/>
    <p:sldId id="475" r:id="rId41"/>
    <p:sldId id="476" r:id="rId42"/>
    <p:sldId id="477" r:id="rId43"/>
    <p:sldId id="478" r:id="rId44"/>
    <p:sldId id="479" r:id="rId45"/>
    <p:sldId id="480" r:id="rId46"/>
    <p:sldId id="481" r:id="rId47"/>
    <p:sldId id="482" r:id="rId48"/>
    <p:sldId id="483" r:id="rId49"/>
    <p:sldId id="484" r:id="rId50"/>
    <p:sldId id="485" r:id="rId51"/>
    <p:sldId id="486" r:id="rId52"/>
    <p:sldId id="487" r:id="rId53"/>
    <p:sldId id="488" r:id="rId54"/>
    <p:sldId id="489" r:id="rId55"/>
    <p:sldId id="490" r:id="rId56"/>
    <p:sldId id="491" r:id="rId57"/>
    <p:sldId id="492" r:id="rId58"/>
    <p:sldId id="493" r:id="rId59"/>
    <p:sldId id="494" r:id="rId60"/>
    <p:sldId id="495" r:id="rId61"/>
    <p:sldId id="496" r:id="rId62"/>
    <p:sldId id="497" r:id="rId63"/>
    <p:sldId id="498" r:id="rId64"/>
    <p:sldId id="499"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zell, Troy L" initials="ETL" lastIdx="3" clrIdx="0"/>
  <p:cmAuthor id="1" name="Indian Affairs Use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53" autoAdjust="0"/>
    <p:restoredTop sz="87763" autoAdjust="0"/>
  </p:normalViewPr>
  <p:slideViewPr>
    <p:cSldViewPr>
      <p:cViewPr>
        <p:scale>
          <a:sx n="85" d="100"/>
          <a:sy n="85" d="100"/>
        </p:scale>
        <p:origin x="-88" y="48"/>
      </p:cViewPr>
      <p:guideLst>
        <p:guide orient="horz" pos="2160"/>
        <p:guide pos="2880"/>
      </p:guideLst>
    </p:cSldViewPr>
  </p:slideViewPr>
  <p:outlineViewPr>
    <p:cViewPr>
      <p:scale>
        <a:sx n="33" d="100"/>
        <a:sy n="33" d="100"/>
      </p:scale>
      <p:origin x="0" y="3778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584"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commentAuthors" Target="commentAuthor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736551622636"/>
          <c:y val="0.0394669600123514"/>
          <c:w val="0.81812912404641"/>
          <c:h val="0.83315501003551"/>
        </c:manualLayout>
      </c:layout>
      <c:lineChart>
        <c:grouping val="standard"/>
        <c:varyColors val="0"/>
        <c:ser>
          <c:idx val="0"/>
          <c:order val="0"/>
          <c:tx>
            <c:strRef>
              <c:f>'[Enacted settlement funding spreadsheet for OMB 10_21_14 noon (2).xlsx]Sheet1'!$A$47</c:f>
              <c:strCache>
                <c:ptCount val="1"/>
                <c:pt idx="0">
                  <c:v>Total Annual Discretionary DOI settlement implmentation funding ($nominal)</c:v>
                </c:pt>
              </c:strCache>
            </c:strRef>
          </c:tx>
          <c:spPr>
            <a:ln>
              <a:solidFill>
                <a:srgbClr val="C00000"/>
              </a:solidFill>
            </a:ln>
          </c:spPr>
          <c:marker>
            <c:symbol val="none"/>
          </c:marker>
          <c:cat>
            <c:strRef>
              <c:f>'[Enacted settlement funding spreadsheet for OMB 10_21_14 noon (2).xlsx]Sheet1'!$H$2:$AB$2</c:f>
              <c:strCache>
                <c:ptCount val="21"/>
                <c:pt idx="0">
                  <c:v>FY1995</c:v>
                </c:pt>
                <c:pt idx="1">
                  <c:v>FY1996 </c:v>
                </c:pt>
                <c:pt idx="2">
                  <c:v>FY1997 </c:v>
                </c:pt>
                <c:pt idx="3">
                  <c:v>FY1998 </c:v>
                </c:pt>
                <c:pt idx="4">
                  <c:v>FY1999 </c:v>
                </c:pt>
                <c:pt idx="5">
                  <c:v>FY2000 </c:v>
                </c:pt>
                <c:pt idx="6">
                  <c:v>FY2001 </c:v>
                </c:pt>
                <c:pt idx="7">
                  <c:v>FY2002 </c:v>
                </c:pt>
                <c:pt idx="8">
                  <c:v>FY2003 </c:v>
                </c:pt>
                <c:pt idx="9">
                  <c:v>FY2004 </c:v>
                </c:pt>
                <c:pt idx="10">
                  <c:v>FY2005 </c:v>
                </c:pt>
                <c:pt idx="11">
                  <c:v>FY2006 </c:v>
                </c:pt>
                <c:pt idx="12">
                  <c:v>FY2007 </c:v>
                </c:pt>
                <c:pt idx="13">
                  <c:v>FY2008 </c:v>
                </c:pt>
                <c:pt idx="14">
                  <c:v>FY2009 </c:v>
                </c:pt>
                <c:pt idx="15">
                  <c:v>FY2010 </c:v>
                </c:pt>
                <c:pt idx="16">
                  <c:v>FY2011 </c:v>
                </c:pt>
                <c:pt idx="17">
                  <c:v>FY2012 </c:v>
                </c:pt>
                <c:pt idx="18">
                  <c:v>FY2013</c:v>
                </c:pt>
                <c:pt idx="19">
                  <c:v>FY2014</c:v>
                </c:pt>
                <c:pt idx="20">
                  <c:v>FY2015 Req.</c:v>
                </c:pt>
              </c:strCache>
            </c:strRef>
          </c:cat>
          <c:val>
            <c:numRef>
              <c:f>'[Enacted settlement funding spreadsheet for OMB 10_21_14 noon (2).xlsx]Sheet1'!$H$47:$AB$47</c:f>
              <c:numCache>
                <c:formatCode>_(* #,##0_);_(* \(#,##0\);_(* "-"??_);_(@_)</c:formatCode>
                <c:ptCount val="21"/>
                <c:pt idx="0">
                  <c:v>78229.0</c:v>
                </c:pt>
                <c:pt idx="1">
                  <c:v>91924.0</c:v>
                </c:pt>
                <c:pt idx="2">
                  <c:v>78554.0</c:v>
                </c:pt>
                <c:pt idx="3">
                  <c:v>50694.0</c:v>
                </c:pt>
                <c:pt idx="4">
                  <c:v>43862.0</c:v>
                </c:pt>
                <c:pt idx="5">
                  <c:v>47884.0</c:v>
                </c:pt>
                <c:pt idx="6">
                  <c:v>66347.0</c:v>
                </c:pt>
                <c:pt idx="7">
                  <c:v>84953.0</c:v>
                </c:pt>
                <c:pt idx="8">
                  <c:v>110606.0</c:v>
                </c:pt>
                <c:pt idx="9">
                  <c:v>89221.0</c:v>
                </c:pt>
                <c:pt idx="10">
                  <c:v>87060.0</c:v>
                </c:pt>
                <c:pt idx="11">
                  <c:v>99901.0</c:v>
                </c:pt>
                <c:pt idx="12">
                  <c:v>113139.0</c:v>
                </c:pt>
                <c:pt idx="13">
                  <c:v>110980.0</c:v>
                </c:pt>
                <c:pt idx="14">
                  <c:v>97578.0</c:v>
                </c:pt>
                <c:pt idx="15">
                  <c:v>113037.0</c:v>
                </c:pt>
                <c:pt idx="16">
                  <c:v>87779.0</c:v>
                </c:pt>
                <c:pt idx="17">
                  <c:v>112515.0</c:v>
                </c:pt>
                <c:pt idx="18">
                  <c:v>99838.0</c:v>
                </c:pt>
                <c:pt idx="19">
                  <c:v>133282.0</c:v>
                </c:pt>
                <c:pt idx="20">
                  <c:v>146752.0</c:v>
                </c:pt>
              </c:numCache>
            </c:numRef>
          </c:val>
          <c:smooth val="0"/>
        </c:ser>
        <c:dLbls>
          <c:showLegendKey val="0"/>
          <c:showVal val="0"/>
          <c:showCatName val="0"/>
          <c:showSerName val="0"/>
          <c:showPercent val="0"/>
          <c:showBubbleSize val="0"/>
        </c:dLbls>
        <c:marker val="1"/>
        <c:smooth val="0"/>
        <c:axId val="2121079704"/>
        <c:axId val="2121082936"/>
      </c:lineChart>
      <c:catAx>
        <c:axId val="2121079704"/>
        <c:scaling>
          <c:orientation val="minMax"/>
        </c:scaling>
        <c:delete val="0"/>
        <c:axPos val="b"/>
        <c:majorTickMark val="out"/>
        <c:minorTickMark val="none"/>
        <c:tickLblPos val="nextTo"/>
        <c:spPr>
          <a:noFill/>
        </c:spPr>
        <c:crossAx val="2121082936"/>
        <c:crosses val="autoZero"/>
        <c:auto val="1"/>
        <c:lblAlgn val="ctr"/>
        <c:lblOffset val="100"/>
        <c:noMultiLvlLbl val="0"/>
      </c:catAx>
      <c:valAx>
        <c:axId val="2121082936"/>
        <c:scaling>
          <c:orientation val="minMax"/>
        </c:scaling>
        <c:delete val="0"/>
        <c:axPos val="l"/>
        <c:majorGridlines/>
        <c:title>
          <c:tx>
            <c:rich>
              <a:bodyPr rot="0" vert="horz"/>
              <a:lstStyle/>
              <a:p>
                <a:pPr>
                  <a:defRPr sz="1400"/>
                </a:pPr>
                <a:r>
                  <a:rPr lang="en-US" sz="1400" dirty="0"/>
                  <a:t>$1,000s</a:t>
                </a:r>
              </a:p>
            </c:rich>
          </c:tx>
          <c:layout>
            <c:manualLayout>
              <c:xMode val="edge"/>
              <c:yMode val="edge"/>
              <c:x val="0.0"/>
              <c:y val="0.483250347383048"/>
            </c:manualLayout>
          </c:layout>
          <c:overlay val="0"/>
        </c:title>
        <c:numFmt formatCode="_(* #,##0_);_(* \(#,##0\);_(* &quot;-&quot;??_);_(@_)" sourceLinked="1"/>
        <c:majorTickMark val="out"/>
        <c:minorTickMark val="none"/>
        <c:tickLblPos val="nextTo"/>
        <c:crossAx val="2121079704"/>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BIA</c:v>
                </c:pt>
              </c:strCache>
            </c:strRef>
          </c:tx>
          <c:cat>
            <c:strRef>
              <c:f>Sheet1!$B$1:$N$1</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 Req</c:v>
                </c:pt>
              </c:strCache>
            </c:strRef>
          </c:cat>
          <c:val>
            <c:numRef>
              <c:f>Sheet1!$B$2:$N$2</c:f>
              <c:numCache>
                <c:formatCode>#,##0</c:formatCode>
                <c:ptCount val="13"/>
                <c:pt idx="0">
                  <c:v>18792.0</c:v>
                </c:pt>
                <c:pt idx="1">
                  <c:v>18005.0</c:v>
                </c:pt>
                <c:pt idx="2">
                  <c:v>15333.0</c:v>
                </c:pt>
                <c:pt idx="3">
                  <c:v>14963.0</c:v>
                </c:pt>
                <c:pt idx="4">
                  <c:v>12430.0</c:v>
                </c:pt>
                <c:pt idx="5">
                  <c:v>12659.0</c:v>
                </c:pt>
                <c:pt idx="6">
                  <c:v>13309.0</c:v>
                </c:pt>
                <c:pt idx="7">
                  <c:v>13278.0</c:v>
                </c:pt>
                <c:pt idx="8">
                  <c:v>14437.0</c:v>
                </c:pt>
                <c:pt idx="9">
                  <c:v>13578.0</c:v>
                </c:pt>
                <c:pt idx="10">
                  <c:v>14598.0</c:v>
                </c:pt>
                <c:pt idx="11">
                  <c:v>14618.0</c:v>
                </c:pt>
                <c:pt idx="12">
                  <c:v>30391.0</c:v>
                </c:pt>
              </c:numCache>
            </c:numRef>
          </c:val>
          <c:smooth val="0"/>
        </c:ser>
        <c:ser>
          <c:idx val="1"/>
          <c:order val="1"/>
          <c:tx>
            <c:strRef>
              <c:f>Sheet1!$A$3</c:f>
              <c:strCache>
                <c:ptCount val="1"/>
                <c:pt idx="0">
                  <c:v>BOR</c:v>
                </c:pt>
              </c:strCache>
            </c:strRef>
          </c:tx>
          <c:marker>
            <c:spPr>
              <a:solidFill>
                <a:srgbClr val="FF0000"/>
              </a:solidFill>
            </c:spPr>
          </c:marker>
          <c:dPt>
            <c:idx val="11"/>
            <c:bubble3D val="0"/>
            <c:spPr>
              <a:ln>
                <a:solidFill>
                  <a:schemeClr val="accent1"/>
                </a:solidFill>
              </a:ln>
            </c:spPr>
          </c:dPt>
          <c:cat>
            <c:strRef>
              <c:f>Sheet1!$B$1:$N$1</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 Req</c:v>
                </c:pt>
              </c:strCache>
            </c:strRef>
          </c:cat>
          <c:val>
            <c:numRef>
              <c:f>Sheet1!$B$3:$N$3</c:f>
              <c:numCache>
                <c:formatCode>#,##0</c:formatCode>
                <c:ptCount val="13"/>
                <c:pt idx="0">
                  <c:v>1500.0</c:v>
                </c:pt>
                <c:pt idx="1">
                  <c:v>1025.0</c:v>
                </c:pt>
                <c:pt idx="2">
                  <c:v>1810.0</c:v>
                </c:pt>
                <c:pt idx="3">
                  <c:v>643.0</c:v>
                </c:pt>
                <c:pt idx="4">
                  <c:v>541.0</c:v>
                </c:pt>
                <c:pt idx="5">
                  <c:v>1125.0</c:v>
                </c:pt>
                <c:pt idx="6">
                  <c:v>1700.0</c:v>
                </c:pt>
                <c:pt idx="7">
                  <c:v>2656.0</c:v>
                </c:pt>
                <c:pt idx="8">
                  <c:v>2310.0</c:v>
                </c:pt>
                <c:pt idx="9">
                  <c:v>2189.0</c:v>
                </c:pt>
                <c:pt idx="10">
                  <c:v>3076.0</c:v>
                </c:pt>
                <c:pt idx="11">
                  <c:v>3752.0</c:v>
                </c:pt>
                <c:pt idx="12">
                  <c:v>5869.0</c:v>
                </c:pt>
              </c:numCache>
            </c:numRef>
          </c:val>
          <c:smooth val="0"/>
        </c:ser>
        <c:dLbls>
          <c:showLegendKey val="0"/>
          <c:showVal val="0"/>
          <c:showCatName val="0"/>
          <c:showSerName val="0"/>
          <c:showPercent val="0"/>
          <c:showBubbleSize val="0"/>
        </c:dLbls>
        <c:marker val="1"/>
        <c:smooth val="0"/>
        <c:axId val="2077111736"/>
        <c:axId val="2077114744"/>
      </c:lineChart>
      <c:catAx>
        <c:axId val="2077111736"/>
        <c:scaling>
          <c:orientation val="minMax"/>
        </c:scaling>
        <c:delete val="0"/>
        <c:axPos val="b"/>
        <c:majorTickMark val="out"/>
        <c:minorTickMark val="none"/>
        <c:tickLblPos val="nextTo"/>
        <c:txPr>
          <a:bodyPr rot="-5400000" vert="horz"/>
          <a:lstStyle/>
          <a:p>
            <a:pPr>
              <a:defRPr/>
            </a:pPr>
            <a:endParaRPr lang="en-US"/>
          </a:p>
        </c:txPr>
        <c:crossAx val="2077114744"/>
        <c:crosses val="autoZero"/>
        <c:auto val="1"/>
        <c:lblAlgn val="ctr"/>
        <c:lblOffset val="100"/>
        <c:noMultiLvlLbl val="0"/>
      </c:catAx>
      <c:valAx>
        <c:axId val="2077114744"/>
        <c:scaling>
          <c:orientation val="minMax"/>
        </c:scaling>
        <c:delete val="0"/>
        <c:axPos val="l"/>
        <c:majorGridlines/>
        <c:numFmt formatCode="#,##0" sourceLinked="1"/>
        <c:majorTickMark val="out"/>
        <c:minorTickMark val="none"/>
        <c:tickLblPos val="nextTo"/>
        <c:crossAx val="207711173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0.08411</cdr:x>
      <cdr:y>0.88235</cdr:y>
    </cdr:from>
    <cdr:to>
      <cdr:x>1</cdr:x>
      <cdr:y>0.99975</cdr:y>
    </cdr:to>
    <cdr:sp macro="" textlink="">
      <cdr:nvSpPr>
        <cdr:cNvPr id="4" name="Text Box 2"/>
        <cdr:cNvSpPr txBox="1">
          <a:spLocks xmlns:a="http://schemas.openxmlformats.org/drawingml/2006/main" noChangeArrowheads="1"/>
        </cdr:cNvSpPr>
      </cdr:nvSpPr>
      <cdr:spPr bwMode="auto">
        <a:xfrm xmlns:a="http://schemas.openxmlformats.org/drawingml/2006/main">
          <a:off x="685782" y="4571985"/>
          <a:ext cx="7467618" cy="608320"/>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vert270"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1200"/>
            </a:spcAft>
          </a:pPr>
          <a:endParaRPr lang="en-US" sz="1100" dirty="0" smtClean="0">
            <a:effectLst/>
            <a:latin typeface="Calibri"/>
            <a:ea typeface="Calibri"/>
            <a:cs typeface="Times New Roman"/>
          </a:endParaRPr>
        </a:p>
        <a:p xmlns:a="http://schemas.openxmlformats.org/drawingml/2006/main">
          <a:pPr marL="0" marR="0">
            <a:lnSpc>
              <a:spcPct val="115000"/>
            </a:lnSpc>
            <a:spcBef>
              <a:spcPts val="0"/>
            </a:spcBef>
            <a:spcAft>
              <a:spcPts val="1100"/>
            </a:spcAft>
          </a:pPr>
          <a:r>
            <a:rPr lang="en-US" sz="1100" dirty="0" smtClean="0">
              <a:effectLst/>
              <a:latin typeface="Calibri"/>
              <a:ea typeface="Calibri"/>
              <a:cs typeface="Times New Roman"/>
            </a:rPr>
            <a:t>FY </a:t>
          </a:r>
          <a:r>
            <a:rPr lang="en-US" sz="1100" dirty="0">
              <a:effectLst/>
              <a:latin typeface="Calibri"/>
              <a:ea typeface="Calibri"/>
              <a:cs typeface="Times New Roman"/>
            </a:rPr>
            <a:t>1995</a:t>
          </a:r>
        </a:p>
        <a:p xmlns:a="http://schemas.openxmlformats.org/drawingml/2006/main">
          <a:pPr marL="0" marR="0">
            <a:lnSpc>
              <a:spcPct val="115000"/>
            </a:lnSpc>
            <a:spcBef>
              <a:spcPts val="0"/>
            </a:spcBef>
            <a:spcAft>
              <a:spcPts val="1100"/>
            </a:spcAft>
          </a:pPr>
          <a:r>
            <a:rPr lang="en-US" sz="1100" dirty="0">
              <a:effectLst/>
              <a:latin typeface="Calibri"/>
              <a:ea typeface="Calibri"/>
              <a:cs typeface="Times New Roman"/>
            </a:rPr>
            <a:t>FY1996</a:t>
          </a:r>
        </a:p>
        <a:p xmlns:a="http://schemas.openxmlformats.org/drawingml/2006/main">
          <a:pPr marL="0" marR="0">
            <a:lnSpc>
              <a:spcPct val="115000"/>
            </a:lnSpc>
            <a:spcBef>
              <a:spcPts val="0"/>
            </a:spcBef>
            <a:spcAft>
              <a:spcPts val="1100"/>
            </a:spcAft>
          </a:pPr>
          <a:r>
            <a:rPr lang="en-US" sz="1100" dirty="0">
              <a:effectLst/>
              <a:latin typeface="Calibri"/>
              <a:ea typeface="Calibri"/>
              <a:cs typeface="Times New Roman"/>
            </a:rPr>
            <a:t>FY1997</a:t>
          </a:r>
        </a:p>
        <a:p xmlns:a="http://schemas.openxmlformats.org/drawingml/2006/main">
          <a:pPr marL="0" marR="0">
            <a:lnSpc>
              <a:spcPct val="115000"/>
            </a:lnSpc>
            <a:spcBef>
              <a:spcPts val="0"/>
            </a:spcBef>
            <a:spcAft>
              <a:spcPts val="1100"/>
            </a:spcAft>
          </a:pPr>
          <a:r>
            <a:rPr lang="en-US" sz="1100" dirty="0">
              <a:effectLst/>
              <a:latin typeface="Calibri"/>
              <a:ea typeface="Calibri"/>
              <a:cs typeface="Times New Roman"/>
            </a:rPr>
            <a:t>FY1998</a:t>
          </a:r>
        </a:p>
        <a:p xmlns:a="http://schemas.openxmlformats.org/drawingml/2006/main">
          <a:pPr marL="0" marR="0">
            <a:lnSpc>
              <a:spcPct val="115000"/>
            </a:lnSpc>
            <a:spcBef>
              <a:spcPts val="0"/>
            </a:spcBef>
            <a:spcAft>
              <a:spcPts val="1100"/>
            </a:spcAft>
          </a:pPr>
          <a:r>
            <a:rPr lang="en-US" sz="1100" dirty="0">
              <a:effectLst/>
              <a:latin typeface="Calibri"/>
              <a:ea typeface="Calibri"/>
              <a:cs typeface="Times New Roman"/>
            </a:rPr>
            <a:t>FY1999</a:t>
          </a:r>
        </a:p>
        <a:p xmlns:a="http://schemas.openxmlformats.org/drawingml/2006/main">
          <a:pPr marL="0" marR="0">
            <a:lnSpc>
              <a:spcPct val="115000"/>
            </a:lnSpc>
            <a:spcBef>
              <a:spcPts val="0"/>
            </a:spcBef>
            <a:spcAft>
              <a:spcPts val="1100"/>
            </a:spcAft>
          </a:pPr>
          <a:r>
            <a:rPr lang="en-US" sz="1100" dirty="0">
              <a:effectLst/>
              <a:latin typeface="Calibri"/>
              <a:ea typeface="Calibri"/>
              <a:cs typeface="Times New Roman"/>
            </a:rPr>
            <a:t>FY2000</a:t>
          </a:r>
        </a:p>
        <a:p xmlns:a="http://schemas.openxmlformats.org/drawingml/2006/main">
          <a:pPr marL="0" marR="0">
            <a:lnSpc>
              <a:spcPct val="115000"/>
            </a:lnSpc>
            <a:spcBef>
              <a:spcPts val="0"/>
            </a:spcBef>
            <a:spcAft>
              <a:spcPts val="1100"/>
            </a:spcAft>
          </a:pPr>
          <a:r>
            <a:rPr lang="en-US" sz="1100" dirty="0">
              <a:effectLst/>
              <a:latin typeface="Calibri"/>
              <a:ea typeface="Calibri"/>
              <a:cs typeface="Times New Roman"/>
            </a:rPr>
            <a:t>FY2001</a:t>
          </a:r>
        </a:p>
        <a:p xmlns:a="http://schemas.openxmlformats.org/drawingml/2006/main">
          <a:pPr marL="0" marR="0">
            <a:lnSpc>
              <a:spcPct val="115000"/>
            </a:lnSpc>
            <a:spcBef>
              <a:spcPts val="0"/>
            </a:spcBef>
            <a:spcAft>
              <a:spcPts val="1100"/>
            </a:spcAft>
          </a:pPr>
          <a:r>
            <a:rPr lang="en-US" sz="1100" dirty="0">
              <a:effectLst/>
              <a:latin typeface="Calibri"/>
              <a:ea typeface="Calibri"/>
              <a:cs typeface="Times New Roman"/>
            </a:rPr>
            <a:t>Fy2002</a:t>
          </a:r>
        </a:p>
        <a:p xmlns:a="http://schemas.openxmlformats.org/drawingml/2006/main">
          <a:pPr marL="0" marR="0">
            <a:lnSpc>
              <a:spcPct val="115000"/>
            </a:lnSpc>
            <a:spcBef>
              <a:spcPts val="0"/>
            </a:spcBef>
            <a:spcAft>
              <a:spcPts val="1100"/>
            </a:spcAft>
          </a:pPr>
          <a:r>
            <a:rPr lang="en-US" sz="1100" dirty="0">
              <a:effectLst/>
              <a:latin typeface="Calibri"/>
              <a:ea typeface="Calibri"/>
              <a:cs typeface="Times New Roman"/>
            </a:rPr>
            <a:t>FY2003</a:t>
          </a:r>
        </a:p>
        <a:p xmlns:a="http://schemas.openxmlformats.org/drawingml/2006/main">
          <a:pPr marL="0" marR="0">
            <a:lnSpc>
              <a:spcPct val="115000"/>
            </a:lnSpc>
            <a:spcBef>
              <a:spcPts val="0"/>
            </a:spcBef>
            <a:spcAft>
              <a:spcPts val="1100"/>
            </a:spcAft>
          </a:pPr>
          <a:r>
            <a:rPr lang="en-US" sz="1100" dirty="0">
              <a:effectLst/>
              <a:latin typeface="Calibri"/>
              <a:ea typeface="Calibri"/>
              <a:cs typeface="Times New Roman"/>
            </a:rPr>
            <a:t>FY2004</a:t>
          </a:r>
        </a:p>
        <a:p xmlns:a="http://schemas.openxmlformats.org/drawingml/2006/main">
          <a:pPr marL="0" marR="0">
            <a:lnSpc>
              <a:spcPct val="115000"/>
            </a:lnSpc>
            <a:spcBef>
              <a:spcPts val="0"/>
            </a:spcBef>
            <a:spcAft>
              <a:spcPts val="1100"/>
            </a:spcAft>
          </a:pPr>
          <a:r>
            <a:rPr lang="en-US" sz="1100" dirty="0">
              <a:effectLst/>
              <a:latin typeface="Calibri"/>
              <a:ea typeface="Calibri"/>
              <a:cs typeface="Times New Roman"/>
            </a:rPr>
            <a:t>FY2005</a:t>
          </a:r>
        </a:p>
        <a:p xmlns:a="http://schemas.openxmlformats.org/drawingml/2006/main">
          <a:pPr marL="0" marR="0">
            <a:lnSpc>
              <a:spcPct val="115000"/>
            </a:lnSpc>
            <a:spcBef>
              <a:spcPts val="0"/>
            </a:spcBef>
            <a:spcAft>
              <a:spcPts val="1100"/>
            </a:spcAft>
          </a:pPr>
          <a:r>
            <a:rPr lang="en-US" sz="1100" dirty="0">
              <a:effectLst/>
              <a:latin typeface="Calibri"/>
              <a:ea typeface="Calibri"/>
              <a:cs typeface="Times New Roman"/>
            </a:rPr>
            <a:t>FY2006</a:t>
          </a:r>
        </a:p>
        <a:p xmlns:a="http://schemas.openxmlformats.org/drawingml/2006/main">
          <a:pPr marL="0" marR="0">
            <a:lnSpc>
              <a:spcPct val="115000"/>
            </a:lnSpc>
            <a:spcBef>
              <a:spcPts val="0"/>
            </a:spcBef>
            <a:spcAft>
              <a:spcPts val="1100"/>
            </a:spcAft>
          </a:pPr>
          <a:r>
            <a:rPr lang="en-US" sz="1100" dirty="0">
              <a:effectLst/>
              <a:latin typeface="Calibri"/>
              <a:ea typeface="Calibri"/>
              <a:cs typeface="Times New Roman"/>
            </a:rPr>
            <a:t>FY2007</a:t>
          </a:r>
        </a:p>
        <a:p xmlns:a="http://schemas.openxmlformats.org/drawingml/2006/main">
          <a:pPr marL="0" marR="0">
            <a:lnSpc>
              <a:spcPct val="115000"/>
            </a:lnSpc>
            <a:spcBef>
              <a:spcPts val="0"/>
            </a:spcBef>
            <a:spcAft>
              <a:spcPts val="1100"/>
            </a:spcAft>
          </a:pPr>
          <a:r>
            <a:rPr lang="en-US" sz="1100" dirty="0">
              <a:effectLst/>
              <a:latin typeface="Calibri"/>
              <a:ea typeface="Calibri"/>
              <a:cs typeface="Times New Roman"/>
            </a:rPr>
            <a:t>FY2008</a:t>
          </a:r>
        </a:p>
        <a:p xmlns:a="http://schemas.openxmlformats.org/drawingml/2006/main">
          <a:pPr marL="0" marR="0">
            <a:lnSpc>
              <a:spcPct val="115000"/>
            </a:lnSpc>
            <a:spcBef>
              <a:spcPts val="0"/>
            </a:spcBef>
            <a:spcAft>
              <a:spcPts val="1100"/>
            </a:spcAft>
          </a:pPr>
          <a:r>
            <a:rPr lang="en-US" sz="1100" dirty="0">
              <a:effectLst/>
              <a:latin typeface="Calibri"/>
              <a:ea typeface="Calibri"/>
              <a:cs typeface="Times New Roman"/>
            </a:rPr>
            <a:t>FY2009</a:t>
          </a:r>
        </a:p>
        <a:p xmlns:a="http://schemas.openxmlformats.org/drawingml/2006/main">
          <a:pPr marL="0" marR="0">
            <a:lnSpc>
              <a:spcPct val="115000"/>
            </a:lnSpc>
            <a:spcBef>
              <a:spcPts val="0"/>
            </a:spcBef>
            <a:spcAft>
              <a:spcPts val="1100"/>
            </a:spcAft>
          </a:pPr>
          <a:r>
            <a:rPr lang="en-US" sz="1100" dirty="0">
              <a:effectLst/>
              <a:latin typeface="Calibri"/>
              <a:ea typeface="Calibri"/>
              <a:cs typeface="Times New Roman"/>
            </a:rPr>
            <a:t>FY2010</a:t>
          </a:r>
        </a:p>
        <a:p xmlns:a="http://schemas.openxmlformats.org/drawingml/2006/main">
          <a:pPr marL="0" marR="0">
            <a:lnSpc>
              <a:spcPct val="115000"/>
            </a:lnSpc>
            <a:spcBef>
              <a:spcPts val="0"/>
            </a:spcBef>
            <a:spcAft>
              <a:spcPts val="1100"/>
            </a:spcAft>
          </a:pPr>
          <a:r>
            <a:rPr lang="en-US" sz="1100" dirty="0">
              <a:effectLst/>
              <a:latin typeface="Calibri"/>
              <a:ea typeface="Calibri"/>
              <a:cs typeface="Times New Roman"/>
            </a:rPr>
            <a:t>FY2011</a:t>
          </a:r>
        </a:p>
        <a:p xmlns:a="http://schemas.openxmlformats.org/drawingml/2006/main">
          <a:pPr marL="0" marR="0">
            <a:lnSpc>
              <a:spcPct val="115000"/>
            </a:lnSpc>
            <a:spcBef>
              <a:spcPts val="0"/>
            </a:spcBef>
            <a:spcAft>
              <a:spcPts val="1100"/>
            </a:spcAft>
          </a:pPr>
          <a:r>
            <a:rPr lang="en-US" sz="1100" dirty="0">
              <a:effectLst/>
              <a:latin typeface="Calibri"/>
              <a:ea typeface="Calibri"/>
              <a:cs typeface="Times New Roman"/>
            </a:rPr>
            <a:t>FY2012</a:t>
          </a:r>
        </a:p>
        <a:p xmlns:a="http://schemas.openxmlformats.org/drawingml/2006/main">
          <a:pPr marL="0" marR="0">
            <a:lnSpc>
              <a:spcPct val="115000"/>
            </a:lnSpc>
            <a:spcBef>
              <a:spcPts val="0"/>
            </a:spcBef>
            <a:spcAft>
              <a:spcPts val="1100"/>
            </a:spcAft>
          </a:pPr>
          <a:r>
            <a:rPr lang="en-US" sz="1100" dirty="0">
              <a:effectLst/>
              <a:latin typeface="Calibri"/>
              <a:ea typeface="Calibri"/>
              <a:cs typeface="Times New Roman"/>
            </a:rPr>
            <a:t>FY2013</a:t>
          </a:r>
        </a:p>
        <a:p xmlns:a="http://schemas.openxmlformats.org/drawingml/2006/main">
          <a:pPr marL="0" marR="0">
            <a:lnSpc>
              <a:spcPct val="115000"/>
            </a:lnSpc>
            <a:spcBef>
              <a:spcPts val="0"/>
            </a:spcBef>
            <a:spcAft>
              <a:spcPts val="1100"/>
            </a:spcAft>
          </a:pPr>
          <a:r>
            <a:rPr lang="en-US" sz="1100" dirty="0">
              <a:effectLst/>
              <a:latin typeface="Calibri"/>
              <a:ea typeface="Calibri"/>
              <a:cs typeface="Times New Roman"/>
            </a:rPr>
            <a:t>FY2014</a:t>
          </a:r>
        </a:p>
        <a:p xmlns:a="http://schemas.openxmlformats.org/drawingml/2006/main">
          <a:pPr marL="0" marR="0">
            <a:lnSpc>
              <a:spcPct val="115000"/>
            </a:lnSpc>
            <a:spcBef>
              <a:spcPts val="0"/>
            </a:spcBef>
            <a:spcAft>
              <a:spcPts val="1100"/>
            </a:spcAft>
          </a:pPr>
          <a:r>
            <a:rPr lang="en-US" sz="1100" dirty="0">
              <a:effectLst/>
              <a:latin typeface="Calibri"/>
              <a:ea typeface="Calibri"/>
              <a:cs typeface="Times New Roman"/>
            </a:rPr>
            <a:t>FY2015</a:t>
          </a:r>
        </a:p>
      </cdr:txBody>
    </cdr:sp>
  </cdr:relSizeAnchor>
  <cdr:relSizeAnchor xmlns:cdr="http://schemas.openxmlformats.org/drawingml/2006/chartDrawing">
    <cdr:from>
      <cdr:x>0.48868</cdr:x>
      <cdr:y>0.4109</cdr:y>
    </cdr:from>
    <cdr:to>
      <cdr:x>0.51132</cdr:x>
      <cdr:y>0.5891</cdr:y>
    </cdr:to>
    <cdr:sp macro="" textlink="">
      <cdr:nvSpPr>
        <cdr:cNvPr id="2" name="Rectangle 1"/>
        <cdr:cNvSpPr/>
      </cdr:nvSpPr>
      <cdr:spPr>
        <a:xfrm xmlns:a="http://schemas.openxmlformats.org/drawingml/2006/main">
          <a:off x="3984367" y="2129135"/>
          <a:ext cx="184666"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0.45865</cdr:x>
      <cdr:y>0.89552</cdr:y>
    </cdr:from>
    <cdr:to>
      <cdr:x>0.5198</cdr:x>
      <cdr:y>1</cdr:y>
    </cdr:to>
    <cdr:sp macro="" textlink="">
      <cdr:nvSpPr>
        <cdr:cNvPr id="2" name="Up Arrow 1"/>
        <cdr:cNvSpPr/>
      </cdr:nvSpPr>
      <cdr:spPr>
        <a:xfrm xmlns:a="http://schemas.openxmlformats.org/drawingml/2006/main">
          <a:off x="3634687" y="4572000"/>
          <a:ext cx="484632" cy="533400"/>
        </a:xfrm>
        <a:prstGeom xmlns:a="http://schemas.openxmlformats.org/drawingml/2006/main" prst="up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475" cy="465138"/>
          </a:xfrm>
          <a:prstGeom prst="rect">
            <a:avLst/>
          </a:prstGeom>
        </p:spPr>
        <p:txBody>
          <a:bodyPr vert="horz" lIns="91419" tIns="45708" rIns="91419" bIns="45708" rtlCol="0"/>
          <a:lstStyle>
            <a:lvl1pPr algn="l">
              <a:defRPr sz="1200"/>
            </a:lvl1pPr>
          </a:lstStyle>
          <a:p>
            <a:endParaRPr lang="en-US" dirty="0"/>
          </a:p>
        </p:txBody>
      </p:sp>
      <p:sp>
        <p:nvSpPr>
          <p:cNvPr id="3" name="Date Placeholder 2"/>
          <p:cNvSpPr>
            <a:spLocks noGrp="1"/>
          </p:cNvSpPr>
          <p:nvPr>
            <p:ph type="dt" sz="quarter" idx="1"/>
          </p:nvPr>
        </p:nvSpPr>
        <p:spPr>
          <a:xfrm>
            <a:off x="3970341" y="2"/>
            <a:ext cx="3038475" cy="465138"/>
          </a:xfrm>
          <a:prstGeom prst="rect">
            <a:avLst/>
          </a:prstGeom>
        </p:spPr>
        <p:txBody>
          <a:bodyPr vert="horz" lIns="91419" tIns="45708" rIns="91419" bIns="45708" rtlCol="0"/>
          <a:lstStyle>
            <a:lvl1pPr algn="r">
              <a:defRPr sz="1200"/>
            </a:lvl1pPr>
          </a:lstStyle>
          <a:p>
            <a:fld id="{636F7C77-CE2D-4003-8864-A60EEED779B2}" type="datetimeFigureOut">
              <a:rPr lang="en-US" smtClean="0"/>
              <a:pPr/>
              <a:t>8/26/15</a:t>
            </a:fld>
            <a:endParaRPr lang="en-US" dirty="0"/>
          </a:p>
        </p:txBody>
      </p:sp>
      <p:sp>
        <p:nvSpPr>
          <p:cNvPr id="4" name="Footer Placeholder 3"/>
          <p:cNvSpPr>
            <a:spLocks noGrp="1"/>
          </p:cNvSpPr>
          <p:nvPr>
            <p:ph type="ftr" sz="quarter" idx="2"/>
          </p:nvPr>
        </p:nvSpPr>
        <p:spPr>
          <a:xfrm>
            <a:off x="3" y="8829676"/>
            <a:ext cx="3038475" cy="465138"/>
          </a:xfrm>
          <a:prstGeom prst="rect">
            <a:avLst/>
          </a:prstGeom>
        </p:spPr>
        <p:txBody>
          <a:bodyPr vert="horz" lIns="91419" tIns="45708" rIns="91419"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676"/>
            <a:ext cx="3038475" cy="465138"/>
          </a:xfrm>
          <a:prstGeom prst="rect">
            <a:avLst/>
          </a:prstGeom>
        </p:spPr>
        <p:txBody>
          <a:bodyPr vert="horz" lIns="91419" tIns="45708" rIns="91419" bIns="45708" rtlCol="0" anchor="b"/>
          <a:lstStyle>
            <a:lvl1pPr algn="r">
              <a:defRPr sz="1200"/>
            </a:lvl1pPr>
          </a:lstStyle>
          <a:p>
            <a:fld id="{FDBF8B8D-1C63-4052-B832-3F29A8FC2EF9}" type="slidenum">
              <a:rPr lang="en-US" smtClean="0"/>
              <a:pPr/>
              <a:t>‹#›</a:t>
            </a:fld>
            <a:endParaRPr lang="en-US" dirty="0"/>
          </a:p>
        </p:txBody>
      </p:sp>
    </p:spTree>
    <p:extLst>
      <p:ext uri="{BB962C8B-B14F-4D97-AF65-F5344CB8AC3E}">
        <p14:creationId xmlns:p14="http://schemas.microsoft.com/office/powerpoint/2010/main" val="2957407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9" tIns="46575" rIns="93149" bIns="4657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49" tIns="46575" rIns="93149" bIns="46575" rtlCol="0"/>
          <a:lstStyle>
            <a:lvl1pPr algn="r">
              <a:defRPr sz="1200"/>
            </a:lvl1pPr>
          </a:lstStyle>
          <a:p>
            <a:fld id="{541933C4-AD5D-4ED4-B45A-0D636CF8F757}" type="datetimeFigureOut">
              <a:rPr lang="en-US" smtClean="0"/>
              <a:pPr/>
              <a:t>8/26/15</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49" tIns="46575" rIns="93149" bIns="4657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9" tIns="46575" rIns="93149" bIns="465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49" tIns="46575" rIns="93149" bIns="4657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49" tIns="46575" rIns="93149" bIns="46575" rtlCol="0" anchor="b"/>
          <a:lstStyle>
            <a:lvl1pPr algn="r">
              <a:defRPr sz="1200"/>
            </a:lvl1pPr>
          </a:lstStyle>
          <a:p>
            <a:fld id="{9071AF7D-4BF5-4AE1-8B65-1E90DE8DDA18}" type="slidenum">
              <a:rPr lang="en-US" smtClean="0"/>
              <a:pPr/>
              <a:t>‹#›</a:t>
            </a:fld>
            <a:endParaRPr lang="en-US" dirty="0"/>
          </a:p>
        </p:txBody>
      </p:sp>
    </p:spTree>
    <p:extLst>
      <p:ext uri="{BB962C8B-B14F-4D97-AF65-F5344CB8AC3E}">
        <p14:creationId xmlns:p14="http://schemas.microsoft.com/office/powerpoint/2010/main" val="176360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Phase</a:t>
            </a:r>
            <a:r>
              <a:rPr lang="en-US" baseline="0" dirty="0" smtClean="0"/>
              <a:t> IV changed it from “Negotiation” to “Negotiation Towards Settlement”</a:t>
            </a:r>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22</a:t>
            </a:fld>
            <a:endParaRPr lang="en-US" dirty="0"/>
          </a:p>
        </p:txBody>
      </p:sp>
    </p:spTree>
    <p:extLst>
      <p:ext uri="{BB962C8B-B14F-4D97-AF65-F5344CB8AC3E}">
        <p14:creationId xmlns:p14="http://schemas.microsoft.com/office/powerpoint/2010/main" val="3528964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Phase</a:t>
            </a:r>
            <a:r>
              <a:rPr lang="en-US" baseline="0" dirty="0" smtClean="0"/>
              <a:t> IV changed it from “Negotiation” to “Negotiation Towards Settlement”</a:t>
            </a:r>
            <a:endParaRPr lang="en-US" dirty="0" smtClean="0"/>
          </a:p>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24</a:t>
            </a:fld>
            <a:endParaRPr lang="en-US" dirty="0"/>
          </a:p>
        </p:txBody>
      </p:sp>
    </p:spTree>
    <p:extLst>
      <p:ext uri="{BB962C8B-B14F-4D97-AF65-F5344CB8AC3E}">
        <p14:creationId xmlns:p14="http://schemas.microsoft.com/office/powerpoint/2010/main" val="4256863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25</a:t>
            </a:fld>
            <a:endParaRPr lang="en-US" dirty="0"/>
          </a:p>
        </p:txBody>
      </p:sp>
    </p:spTree>
    <p:extLst>
      <p:ext uri="{BB962C8B-B14F-4D97-AF65-F5344CB8AC3E}">
        <p14:creationId xmlns:p14="http://schemas.microsoft.com/office/powerpoint/2010/main" val="1127633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27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35</a:t>
            </a:fld>
            <a:endParaRPr lang="en-US" dirty="0"/>
          </a:p>
        </p:txBody>
      </p:sp>
    </p:spTree>
    <p:extLst>
      <p:ext uri="{BB962C8B-B14F-4D97-AF65-F5344CB8AC3E}">
        <p14:creationId xmlns:p14="http://schemas.microsoft.com/office/powerpoint/2010/main" val="4146898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47</a:t>
            </a:fld>
            <a:endParaRPr lang="en-US" dirty="0"/>
          </a:p>
        </p:txBody>
      </p:sp>
    </p:spTree>
    <p:extLst>
      <p:ext uri="{BB962C8B-B14F-4D97-AF65-F5344CB8AC3E}">
        <p14:creationId xmlns:p14="http://schemas.microsoft.com/office/powerpoint/2010/main" val="841558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48</a:t>
            </a:fld>
            <a:endParaRPr lang="en-US" dirty="0"/>
          </a:p>
        </p:txBody>
      </p:sp>
    </p:spTree>
    <p:extLst>
      <p:ext uri="{BB962C8B-B14F-4D97-AF65-F5344CB8AC3E}">
        <p14:creationId xmlns:p14="http://schemas.microsoft.com/office/powerpoint/2010/main" val="2175110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53</a:t>
            </a:fld>
            <a:endParaRPr lang="en-US" dirty="0"/>
          </a:p>
        </p:txBody>
      </p:sp>
    </p:spTree>
    <p:extLst>
      <p:ext uri="{BB962C8B-B14F-4D97-AF65-F5344CB8AC3E}">
        <p14:creationId xmlns:p14="http://schemas.microsoft.com/office/powerpoint/2010/main" val="1165269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54</a:t>
            </a:fld>
            <a:endParaRPr lang="en-US" dirty="0"/>
          </a:p>
        </p:txBody>
      </p:sp>
    </p:spTree>
    <p:extLst>
      <p:ext uri="{BB962C8B-B14F-4D97-AF65-F5344CB8AC3E}">
        <p14:creationId xmlns:p14="http://schemas.microsoft.com/office/powerpoint/2010/main" val="1165269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map from Colorado  River Basin Study or 2009 Climate Change report</a:t>
            </a:r>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58</a:t>
            </a:fld>
            <a:endParaRPr lang="en-US" dirty="0"/>
          </a:p>
        </p:txBody>
      </p:sp>
    </p:spTree>
    <p:extLst>
      <p:ext uri="{BB962C8B-B14F-4D97-AF65-F5344CB8AC3E}">
        <p14:creationId xmlns:p14="http://schemas.microsoft.com/office/powerpoint/2010/main" val="287235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PDSI (Palmer Drought Severity Index) is a locally normalized index of soil moisture availability calculated from the balance of moisture supply</a:t>
            </a:r>
            <a:r>
              <a:rPr lang="en-US" baseline="0" dirty="0" smtClean="0"/>
              <a:t> (precipitation) and demand (evapotranspiration)</a:t>
            </a:r>
          </a:p>
          <a:p>
            <a:r>
              <a:rPr lang="en-US" baseline="0" dirty="0" smtClean="0"/>
              <a:t>SM-30cm is integrated soil moisture from the surface to ~30cm</a:t>
            </a:r>
          </a:p>
          <a:p>
            <a:r>
              <a:rPr lang="en-US" baseline="0" dirty="0" smtClean="0"/>
              <a:t>SM-2m is integrated soil moisture from the surface to ~2m</a:t>
            </a:r>
            <a:endParaRPr lang="en-US" dirty="0" smtClean="0"/>
          </a:p>
          <a:p>
            <a:endParaRPr lang="en-US" dirty="0"/>
          </a:p>
        </p:txBody>
      </p:sp>
      <p:sp>
        <p:nvSpPr>
          <p:cNvPr id="4" name="Slide Number Placeholder 3"/>
          <p:cNvSpPr>
            <a:spLocks noGrp="1"/>
          </p:cNvSpPr>
          <p:nvPr>
            <p:ph type="sldNum" sz="quarter" idx="10"/>
          </p:nvPr>
        </p:nvSpPr>
        <p:spPr/>
        <p:txBody>
          <a:bodyPr/>
          <a:lstStyle/>
          <a:p>
            <a:fld id="{695E414A-8CA3-47E7-B019-4AE345612191}" type="slidenum">
              <a:rPr lang="en-US" smtClean="0"/>
              <a:t>61</a:t>
            </a:fld>
            <a:endParaRPr lang="en-US"/>
          </a:p>
        </p:txBody>
      </p:sp>
    </p:spTree>
    <p:extLst>
      <p:ext uri="{BB962C8B-B14F-4D97-AF65-F5344CB8AC3E}">
        <p14:creationId xmlns:p14="http://schemas.microsoft.com/office/powerpoint/2010/main" val="846675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4</a:t>
            </a:fld>
            <a:endParaRPr lang="en-US" dirty="0"/>
          </a:p>
        </p:txBody>
      </p:sp>
    </p:spTree>
    <p:extLst>
      <p:ext uri="{BB962C8B-B14F-4D97-AF65-F5344CB8AC3E}">
        <p14:creationId xmlns:p14="http://schemas.microsoft.com/office/powerpoint/2010/main" val="1569507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5</a:t>
            </a:fld>
            <a:endParaRPr lang="en-US" dirty="0"/>
          </a:p>
        </p:txBody>
      </p:sp>
    </p:spTree>
    <p:extLst>
      <p:ext uri="{BB962C8B-B14F-4D97-AF65-F5344CB8AC3E}">
        <p14:creationId xmlns:p14="http://schemas.microsoft.com/office/powerpoint/2010/main" val="156950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956175" cy="3717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6</a:t>
            </a:fld>
            <a:endParaRPr lang="en-US" dirty="0"/>
          </a:p>
        </p:txBody>
      </p:sp>
    </p:spTree>
    <p:extLst>
      <p:ext uri="{BB962C8B-B14F-4D97-AF65-F5344CB8AC3E}">
        <p14:creationId xmlns:p14="http://schemas.microsoft.com/office/powerpoint/2010/main" val="2716887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7</a:t>
            </a:fld>
            <a:endParaRPr lang="en-US" dirty="0"/>
          </a:p>
        </p:txBody>
      </p:sp>
    </p:spTree>
    <p:extLst>
      <p:ext uri="{BB962C8B-B14F-4D97-AF65-F5344CB8AC3E}">
        <p14:creationId xmlns:p14="http://schemas.microsoft.com/office/powerpoint/2010/main" val="2182413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11</a:t>
            </a:fld>
            <a:endParaRPr lang="en-US" dirty="0"/>
          </a:p>
        </p:txBody>
      </p:sp>
    </p:spTree>
    <p:extLst>
      <p:ext uri="{BB962C8B-B14F-4D97-AF65-F5344CB8AC3E}">
        <p14:creationId xmlns:p14="http://schemas.microsoft.com/office/powerpoint/2010/main" val="3638486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eaLnBrk="1" hangingPunct="1">
              <a:defRPr/>
            </a:pPr>
            <a:endParaRPr lang="en-US" dirty="0" smtClean="0"/>
          </a:p>
        </p:txBody>
      </p:sp>
      <p:sp>
        <p:nvSpPr>
          <p:cNvPr id="23556" name="Slide Number Placeholder 3"/>
          <p:cNvSpPr>
            <a:spLocks noGrp="1"/>
          </p:cNvSpPr>
          <p:nvPr>
            <p:ph type="sldNum" sz="quarter" idx="5"/>
          </p:nvPr>
        </p:nvSpPr>
        <p:spPr>
          <a:noFill/>
        </p:spPr>
        <p:txBody>
          <a:bodyPr/>
          <a:lstStyle/>
          <a:p>
            <a:fld id="{DA82EFF6-0713-4B3F-9E79-0F42C4248812}" type="slidenum">
              <a:rPr lang="en-US" smtClean="0"/>
              <a:pPr/>
              <a:t>21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917689-5DC9-4EC5-9273-5AEFBD3B9F9E}" type="datetime1">
              <a:rPr lang="en-US" smtClean="0"/>
              <a:t>8/26/15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CBE93D19-9C4F-4B5F-B3F5-9BBFAC1C717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B4EACA-A6FE-4911-BE9F-EF4F1832CF12}" type="datetime1">
              <a:rPr lang="en-US" smtClean="0"/>
              <a:t>8/26/15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E93D19-9C4F-4B5F-B3F5-9BBFAC1C717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95A9C8-B0FE-43D6-9628-6F886BF6D0D4}" type="datetime1">
              <a:rPr lang="en-US" smtClean="0"/>
              <a:t>8/26/15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E93D19-9C4F-4B5F-B3F5-9BBFAC1C717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917689-5DC9-4EC5-9273-5AEFBD3B9F9E}" type="datetime1">
              <a:rPr lang="en-US" smtClean="0">
                <a:solidFill>
                  <a:srgbClr val="DBF5F9">
                    <a:shade val="90000"/>
                  </a:srgbClr>
                </a:solidFill>
              </a:rPr>
              <a:pPr/>
              <a:t>8/26/15</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CBE93D19-9C4F-4B5F-B3F5-9BBFAC1C7170}"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45931869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261601-7B56-480A-852C-F9FD1A06635F}" type="datetime1">
              <a:rPr lang="en-US" smtClean="0">
                <a:solidFill>
                  <a:srgbClr val="04617B">
                    <a:shade val="90000"/>
                  </a:srgbClr>
                </a:solidFill>
              </a:rPr>
              <a:pPr/>
              <a:t>8/26/15</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033670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BE6D50-FB25-4FD5-B7DA-19BBA2684AA4}" type="datetime1">
              <a:rPr lang="en-US" smtClean="0">
                <a:solidFill>
                  <a:srgbClr val="DBF5F9">
                    <a:shade val="90000"/>
                  </a:srgbClr>
                </a:solidFill>
              </a:rPr>
              <a:pPr/>
              <a:t>8/26/15</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CBE93D19-9C4F-4B5F-B3F5-9BBFAC1C7170}"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24085190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3323F5-1912-450C-A171-90992A9E0A23}" type="datetime1">
              <a:rPr lang="en-US" smtClean="0">
                <a:solidFill>
                  <a:srgbClr val="04617B">
                    <a:shade val="90000"/>
                  </a:srgbClr>
                </a:solidFill>
              </a:rPr>
              <a:pPr/>
              <a:t>8/26/15</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40855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DD8FC80-445E-4F34-BCEF-50E6FC62E1FD}" type="datetime1">
              <a:rPr lang="en-US" smtClean="0">
                <a:solidFill>
                  <a:srgbClr val="04617B">
                    <a:shade val="90000"/>
                  </a:srgbClr>
                </a:solidFill>
              </a:rPr>
              <a:pPr/>
              <a:t>8/26/15</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902595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37054F-DBC5-4309-BAE6-C962DCFECCB0}" type="datetime1">
              <a:rPr lang="en-US" smtClean="0">
                <a:solidFill>
                  <a:srgbClr val="04617B">
                    <a:shade val="90000"/>
                  </a:srgbClr>
                </a:solidFill>
              </a:rPr>
              <a:pPr/>
              <a:t>8/26/15</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96020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EADC8-C4C1-4B46-8D87-DA604AE520AD}" type="datetime1">
              <a:rPr lang="en-US" smtClean="0">
                <a:solidFill>
                  <a:srgbClr val="04617B">
                    <a:shade val="90000"/>
                  </a:srgbClr>
                </a:solidFill>
              </a:rPr>
              <a:pPr/>
              <a:t>8/26/15</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710602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92DD4D-9B7E-4898-8F31-5EAEAE1B85D4}" type="datetime1">
              <a:rPr lang="en-US" smtClean="0">
                <a:solidFill>
                  <a:srgbClr val="04617B">
                    <a:shade val="90000"/>
                  </a:srgbClr>
                </a:solidFill>
              </a:rPr>
              <a:pPr/>
              <a:t>8/26/15</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25809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261601-7B56-480A-852C-F9FD1A06635F}" type="datetime1">
              <a:rPr lang="en-US" smtClean="0"/>
              <a:t>8/26/15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E93D19-9C4F-4B5F-B3F5-9BBFAC1C7170}"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1536985-2CD7-414A-BE75-869C55D85774}" type="datetime1">
              <a:rPr lang="en-US" smtClean="0">
                <a:solidFill>
                  <a:srgbClr val="04617B">
                    <a:shade val="90000"/>
                  </a:srgbClr>
                </a:solidFill>
              </a:rPr>
              <a:pPr/>
              <a:t>8/26/15</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3442539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B4EACA-A6FE-4911-BE9F-EF4F1832CF12}" type="datetime1">
              <a:rPr lang="en-US" smtClean="0">
                <a:solidFill>
                  <a:srgbClr val="04617B">
                    <a:shade val="90000"/>
                  </a:srgbClr>
                </a:solidFill>
              </a:rPr>
              <a:pPr/>
              <a:t>8/26/15</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853700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95A9C8-B0FE-43D6-9628-6F886BF6D0D4}" type="datetime1">
              <a:rPr lang="en-US" smtClean="0">
                <a:solidFill>
                  <a:srgbClr val="04617B">
                    <a:shade val="90000"/>
                  </a:srgbClr>
                </a:solidFill>
              </a:rPr>
              <a:pPr/>
              <a:t>8/26/15</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452614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BE6D50-FB25-4FD5-B7DA-19BBA2684AA4}" type="datetime1">
              <a:rPr lang="en-US" smtClean="0"/>
              <a:t>8/26/15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E93D19-9C4F-4B5F-B3F5-9BBFAC1C717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3323F5-1912-450C-A171-90992A9E0A23}" type="datetime1">
              <a:rPr lang="en-US" smtClean="0"/>
              <a:t>8/26/15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93D19-9C4F-4B5F-B3F5-9BBFAC1C717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DD8FC80-445E-4F34-BCEF-50E6FC62E1FD}" type="datetime1">
              <a:rPr lang="en-US" smtClean="0"/>
              <a:t>8/26/15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E93D19-9C4F-4B5F-B3F5-9BBFAC1C717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37054F-DBC5-4309-BAE6-C962DCFECCB0}" type="datetime1">
              <a:rPr lang="en-US" smtClean="0"/>
              <a:t>8/26/15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E93D19-9C4F-4B5F-B3F5-9BBFAC1C717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EADC8-C4C1-4B46-8D87-DA604AE520AD}" type="datetime1">
              <a:rPr lang="en-US" smtClean="0"/>
              <a:t>8/26/15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92DD4D-9B7E-4898-8F31-5EAEAE1B85D4}" type="datetime1">
              <a:rPr lang="en-US" smtClean="0"/>
              <a:t>8/26/15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93D19-9C4F-4B5F-B3F5-9BBFAC1C717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1536985-2CD7-414A-BE75-869C55D85774}" type="datetime1">
              <a:rPr lang="en-US" smtClean="0"/>
              <a:t>8/26/15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CBE93D19-9C4F-4B5F-B3F5-9BBFAC1C7170}"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FA4C06-3771-46A2-A990-94CF066C18B7}" type="datetime1">
              <a:rPr lang="en-US" smtClean="0"/>
              <a:t>8/26/15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BE93D19-9C4F-4B5F-B3F5-9BBFAC1C7170}"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FA4C06-3771-46A2-A990-94CF066C18B7}" type="datetime1">
              <a:rPr lang="en-US" smtClean="0">
                <a:solidFill>
                  <a:srgbClr val="04617B">
                    <a:shade val="90000"/>
                  </a:srgbClr>
                </a:solidFill>
              </a:rPr>
              <a:pPr/>
              <a:t>8/26/15</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128352602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 Id="rId3" Type="http://schemas.openxmlformats.org/officeDocument/2006/relationships/image" Target="../media/image1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 Id="rId3" Type="http://schemas.openxmlformats.org/officeDocument/2006/relationships/image" Target="../media/image18.jpeg"/></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3.xml"/><Relationship Id="rId2" Type="http://schemas.openxmlformats.org/officeDocument/2006/relationships/image" Target="../media/image1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jpeg"/><Relationship Id="rId3" Type="http://schemas.openxmlformats.org/officeDocument/2006/relationships/image" Target="../media/image2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chart" Target="../charts/char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chart" Target="../charts/char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90800"/>
            <a:ext cx="7315200" cy="1679575"/>
          </a:xfrm>
        </p:spPr>
        <p:txBody>
          <a:bodyPr>
            <a:normAutofit fontScale="90000"/>
          </a:bodyPr>
          <a:lstStyle/>
          <a:p>
            <a:pPr algn="ct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
            </a:r>
            <a:br>
              <a:rPr lang="en-US" sz="2400" dirty="0" smtClean="0">
                <a:solidFill>
                  <a:schemeClr val="accent1">
                    <a:lumMod val="75000"/>
                  </a:schemeClr>
                </a:solidFill>
              </a:rPr>
            </a:br>
            <a:r>
              <a:rPr lang="en-US" sz="3600" b="1" dirty="0" smtClean="0">
                <a:effectLst>
                  <a:outerShdw blurRad="38100" dist="38100" dir="2700000" algn="tl">
                    <a:srgbClr val="000000">
                      <a:alpha val="43137"/>
                    </a:srgbClr>
                  </a:outerShdw>
                </a:effectLst>
                <a:latin typeface="Gill Sans MT"/>
              </a:rPr>
              <a:t>INDIAN </a:t>
            </a:r>
            <a:r>
              <a:rPr lang="en-US" sz="3600" b="1" dirty="0">
                <a:effectLst>
                  <a:outerShdw blurRad="38100" dist="38100" dir="2700000" algn="tl">
                    <a:srgbClr val="000000">
                      <a:alpha val="43137"/>
                    </a:srgbClr>
                  </a:outerShdw>
                </a:effectLst>
                <a:latin typeface="Gill Sans MT"/>
              </a:rPr>
              <a:t>WATER RIGHTS </a:t>
            </a:r>
            <a:r>
              <a:rPr lang="en-US" sz="3600" b="1" dirty="0" smtClean="0">
                <a:effectLst>
                  <a:outerShdw blurRad="38100" dist="38100" dir="2700000" algn="tl">
                    <a:srgbClr val="000000">
                      <a:alpha val="43137"/>
                    </a:srgbClr>
                  </a:outerShdw>
                </a:effectLst>
                <a:latin typeface="Gill Sans MT"/>
              </a:rPr>
              <a:t>SETTLEMENTS </a:t>
            </a:r>
            <a:r>
              <a:rPr lang="en-US" sz="2400" b="1" dirty="0">
                <a:solidFill>
                  <a:schemeClr val="accent1">
                    <a:lumMod val="75000"/>
                  </a:schemeClr>
                </a:solidFill>
                <a:effectLst>
                  <a:outerShdw blurRad="38100" dist="38100" dir="2700000" algn="tl">
                    <a:srgbClr val="000000">
                      <a:alpha val="43137"/>
                    </a:srgbClr>
                  </a:outerShdw>
                </a:effectLst>
              </a:rPr>
              <a:t/>
            </a:r>
            <a:br>
              <a:rPr lang="en-US" sz="2400" b="1" dirty="0">
                <a:solidFill>
                  <a:schemeClr val="accent1">
                    <a:lumMod val="75000"/>
                  </a:schemeClr>
                </a:solidFill>
                <a:effectLst>
                  <a:outerShdw blurRad="38100" dist="38100" dir="2700000" algn="tl">
                    <a:srgbClr val="000000">
                      <a:alpha val="43137"/>
                    </a:srgbClr>
                  </a:outerShdw>
                </a:effectLst>
              </a:rPr>
            </a:br>
            <a:r>
              <a:rPr lang="en-US" sz="2000" dirty="0">
                <a:solidFill>
                  <a:schemeClr val="accent1">
                    <a:lumMod val="75000"/>
                  </a:schemeClr>
                </a:solidFill>
              </a:rPr>
              <a:t> </a:t>
            </a:r>
            <a:endParaRPr lang="en-US" sz="2700" dirty="0">
              <a:solidFill>
                <a:schemeClr val="accent1">
                  <a:lumMod val="75000"/>
                </a:schemeClr>
              </a:solidFill>
            </a:endParaRPr>
          </a:p>
        </p:txBody>
      </p:sp>
      <p:sp>
        <p:nvSpPr>
          <p:cNvPr id="4" name="Subtitle 3"/>
          <p:cNvSpPr>
            <a:spLocks noGrp="1"/>
          </p:cNvSpPr>
          <p:nvPr>
            <p:ph type="subTitle" idx="1"/>
          </p:nvPr>
        </p:nvSpPr>
        <p:spPr>
          <a:xfrm>
            <a:off x="762000" y="4191000"/>
            <a:ext cx="7696200" cy="2133600"/>
          </a:xfrm>
        </p:spPr>
        <p:txBody>
          <a:bodyPr>
            <a:noAutofit/>
          </a:bodyPr>
          <a:lstStyle/>
          <a:p>
            <a:pPr algn="ctr"/>
            <a:r>
              <a:rPr lang="en-US" sz="1600" b="1" dirty="0">
                <a:solidFill>
                  <a:schemeClr val="tx1"/>
                </a:solidFill>
                <a:latin typeface="Gill Sans MT"/>
              </a:rPr>
              <a:t>WSWC/NARF </a:t>
            </a:r>
            <a:r>
              <a:rPr lang="en-US" sz="1600" b="1" dirty="0" smtClean="0">
                <a:solidFill>
                  <a:schemeClr val="tx1"/>
                </a:solidFill>
                <a:latin typeface="Gill Sans MT"/>
              </a:rPr>
              <a:t>Symposium</a:t>
            </a:r>
          </a:p>
          <a:p>
            <a:pPr algn="ctr"/>
            <a:r>
              <a:rPr lang="en-US" sz="1600" b="1" dirty="0" smtClean="0">
                <a:solidFill>
                  <a:schemeClr val="tx1"/>
                </a:solidFill>
                <a:latin typeface="Gill Sans MT"/>
              </a:rPr>
              <a:t>August 25-27, 2015</a:t>
            </a:r>
          </a:p>
          <a:p>
            <a:pPr algn="ctr"/>
            <a:endParaRPr lang="en-US" sz="1600" b="1" dirty="0" smtClean="0">
              <a:solidFill>
                <a:schemeClr val="tx1"/>
              </a:solidFill>
              <a:latin typeface="Gill Sans MT"/>
            </a:endParaRPr>
          </a:p>
          <a:p>
            <a:pPr algn="ctr"/>
            <a:r>
              <a:rPr lang="en-US" sz="1600" b="1" dirty="0" smtClean="0">
                <a:solidFill>
                  <a:schemeClr val="tx1"/>
                </a:solidFill>
                <a:latin typeface="Gill Sans MT"/>
              </a:rPr>
              <a:t>Pamela Williams, Director</a:t>
            </a:r>
          </a:p>
          <a:p>
            <a:pPr algn="ctr"/>
            <a:r>
              <a:rPr lang="en-US" sz="1600" b="1" dirty="0" smtClean="0">
                <a:solidFill>
                  <a:schemeClr val="tx1"/>
                </a:solidFill>
                <a:latin typeface="Gill Sans MT"/>
              </a:rPr>
              <a:t>Secretary’s Indian Water Rights Office</a:t>
            </a:r>
          </a:p>
          <a:p>
            <a:pPr algn="ctr"/>
            <a:endParaRPr lang="en-US" sz="1600" b="1" dirty="0">
              <a:latin typeface="Gill Sans MT"/>
            </a:endParaRPr>
          </a:p>
          <a:p>
            <a:pPr algn="ctr"/>
            <a:r>
              <a:rPr lang="en-US" sz="1600" b="1" dirty="0" err="1">
                <a:latin typeface="Gill Sans MT"/>
              </a:rPr>
              <a:t>Letty</a:t>
            </a:r>
            <a:r>
              <a:rPr lang="en-US" sz="1600" b="1" dirty="0">
                <a:latin typeface="Gill Sans MT"/>
              </a:rPr>
              <a:t> Belin, Senior Counselor to</a:t>
            </a:r>
          </a:p>
          <a:p>
            <a:pPr algn="ctr"/>
            <a:r>
              <a:rPr lang="en-US" sz="1600" b="1" dirty="0">
                <a:latin typeface="Gill Sans MT"/>
              </a:rPr>
              <a:t>Deputy Secretary of the Interior</a:t>
            </a:r>
          </a:p>
          <a:p>
            <a:pPr algn="ctr"/>
            <a:endParaRPr lang="en-US" sz="1600" b="1" dirty="0" smtClean="0">
              <a:solidFill>
                <a:schemeClr val="tx1"/>
              </a:solidFill>
              <a:latin typeface="Gill Sans MT"/>
            </a:endParaRPr>
          </a:p>
        </p:txBody>
      </p:sp>
      <p:pic>
        <p:nvPicPr>
          <p:cNvPr id="6" name="Picture 5" descr="600px-US-DeptOfTheInterior-Seal_svg.png"/>
          <p:cNvPicPr>
            <a:picLocks noChangeAspect="1"/>
          </p:cNvPicPr>
          <p:nvPr/>
        </p:nvPicPr>
        <p:blipFill>
          <a:blip r:embed="rId3" cstate="print"/>
          <a:stretch>
            <a:fillRect/>
          </a:stretch>
        </p:blipFill>
        <p:spPr>
          <a:xfrm>
            <a:off x="3505200" y="914400"/>
            <a:ext cx="1905000" cy="1905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249362"/>
          </a:xfrm>
        </p:spPr>
        <p:txBody>
          <a:bodyPr>
            <a:noAutofit/>
          </a:bodyPr>
          <a:lstStyle/>
          <a:p>
            <a:pPr algn="ctr"/>
            <a:r>
              <a:rPr lang="en-US" sz="4200" dirty="0" smtClean="0">
                <a:latin typeface="Gill Sans MT"/>
              </a:rPr>
              <a:t>Indian </a:t>
            </a:r>
            <a:r>
              <a:rPr lang="en-US" sz="4200" dirty="0">
                <a:latin typeface="Gill Sans MT"/>
              </a:rPr>
              <a:t>Water Rights </a:t>
            </a:r>
            <a:r>
              <a:rPr lang="en-US" sz="4200" dirty="0" smtClean="0">
                <a:latin typeface="Gill Sans MT"/>
              </a:rPr>
              <a:t>Settlements </a:t>
            </a:r>
            <a:br>
              <a:rPr lang="en-US" sz="4200" dirty="0" smtClean="0">
                <a:latin typeface="Gill Sans MT"/>
              </a:rPr>
            </a:br>
            <a:r>
              <a:rPr lang="en-US" sz="4200" dirty="0" smtClean="0">
                <a:latin typeface="Gill Sans MT"/>
              </a:rPr>
              <a:t>with </a:t>
            </a:r>
            <a:r>
              <a:rPr lang="en-US" sz="4200" dirty="0">
                <a:latin typeface="Gill Sans MT"/>
              </a:rPr>
              <a:t>Federal Legislation, by State </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676400"/>
            <a:ext cx="8153400" cy="4267199"/>
          </a:xfrm>
          <a:prstGeom prst="rect">
            <a:avLst/>
          </a:prstGeom>
          <a:noFill/>
          <a:ln>
            <a:solidFill>
              <a:schemeClr val="tx1"/>
            </a:solidFill>
          </a:ln>
        </p:spPr>
      </p:pic>
      <p:sp>
        <p:nvSpPr>
          <p:cNvPr id="3" name="Slide Number Placeholder 2"/>
          <p:cNvSpPr>
            <a:spLocks noGrp="1"/>
          </p:cNvSpPr>
          <p:nvPr>
            <p:ph type="sldNum" sz="quarter" idx="12"/>
          </p:nvPr>
        </p:nvSpPr>
        <p:spPr/>
        <p:txBody>
          <a:bodyPr/>
          <a:lstStyle/>
          <a:p>
            <a:fld id="{CBE93D19-9C4F-4B5F-B3F5-9BBFAC1C7170}" type="slidenum">
              <a:rPr lang="en-US" smtClean="0"/>
              <a:pPr/>
              <a:t>10</a:t>
            </a:fld>
            <a:endParaRPr lang="en-US" dirty="0"/>
          </a:p>
        </p:txBody>
      </p:sp>
    </p:spTree>
    <p:extLst>
      <p:ext uri="{BB962C8B-B14F-4D97-AF65-F5344CB8AC3E}">
        <p14:creationId xmlns:p14="http://schemas.microsoft.com/office/powerpoint/2010/main" val="1149725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sz="1800" b="1" dirty="0"/>
              <a:t/>
            </a:r>
            <a:br>
              <a:rPr lang="en-US" sz="1800" b="1" dirty="0"/>
            </a:br>
            <a:r>
              <a:rPr lang="en-US" sz="1800" b="1" dirty="0" smtClean="0"/>
              <a:t/>
            </a:r>
            <a:br>
              <a:rPr lang="en-US" sz="1800" b="1" dirty="0" smtClean="0"/>
            </a:br>
            <a:r>
              <a:rPr lang="en-US" sz="4700" dirty="0" smtClean="0">
                <a:latin typeface="Gill Sans MT"/>
              </a:rPr>
              <a:t>Active </a:t>
            </a:r>
            <a:r>
              <a:rPr lang="en-US" sz="4700" dirty="0">
                <a:latin typeface="Gill Sans MT"/>
              </a:rPr>
              <a:t>Indian Water Rights </a:t>
            </a:r>
            <a:r>
              <a:rPr lang="en-US" sz="4700" dirty="0" smtClean="0">
                <a:latin typeface="Gill Sans MT"/>
              </a:rPr>
              <a:t/>
            </a:r>
            <a:br>
              <a:rPr lang="en-US" sz="4700" dirty="0" smtClean="0">
                <a:latin typeface="Gill Sans MT"/>
              </a:rPr>
            </a:br>
            <a:r>
              <a:rPr lang="en-US" sz="4700" dirty="0" smtClean="0">
                <a:latin typeface="Gill Sans MT"/>
              </a:rPr>
              <a:t>Settlement Negotiations by State</a:t>
            </a:r>
            <a:endParaRPr lang="en-US" sz="4700" dirty="0">
              <a:latin typeface="Gill Sans MT"/>
            </a:endParaRP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315200" cy="4495800"/>
          </a:xfrm>
          <a:prstGeom prst="rect">
            <a:avLst/>
          </a:prstGeom>
          <a:noFill/>
        </p:spPr>
      </p:pic>
      <p:sp>
        <p:nvSpPr>
          <p:cNvPr id="3" name="Slide Number Placeholder 2"/>
          <p:cNvSpPr>
            <a:spLocks noGrp="1"/>
          </p:cNvSpPr>
          <p:nvPr>
            <p:ph type="sldNum" sz="quarter" idx="12"/>
          </p:nvPr>
        </p:nvSpPr>
        <p:spPr/>
        <p:txBody>
          <a:bodyPr/>
          <a:lstStyle/>
          <a:p>
            <a:fld id="{CBE93D19-9C4F-4B5F-B3F5-9BBFAC1C7170}" type="slidenum">
              <a:rPr lang="en-US" smtClean="0"/>
              <a:pPr/>
              <a:t>11</a:t>
            </a:fld>
            <a:endParaRPr lang="en-US" dirty="0"/>
          </a:p>
        </p:txBody>
      </p:sp>
    </p:spTree>
    <p:extLst>
      <p:ext uri="{BB962C8B-B14F-4D97-AF65-F5344CB8AC3E}">
        <p14:creationId xmlns:p14="http://schemas.microsoft.com/office/powerpoint/2010/main" val="383674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81000"/>
            <a:ext cx="8229600" cy="868362"/>
          </a:xfrm>
        </p:spPr>
        <p:txBody>
          <a:bodyPr>
            <a:noAutofit/>
          </a:bodyPr>
          <a:lstStyle/>
          <a:p>
            <a:pPr algn="ctr"/>
            <a:r>
              <a:rPr lang="en-US" sz="4200" dirty="0">
                <a:latin typeface="Gill Sans MT"/>
              </a:rPr>
              <a:t>Settlement </a:t>
            </a:r>
            <a:r>
              <a:rPr lang="en-US" sz="4200" dirty="0" smtClean="0">
                <a:latin typeface="Gill Sans MT"/>
              </a:rPr>
              <a:t>Negotiations</a:t>
            </a:r>
            <a:endParaRPr lang="en-US" sz="4200" dirty="0">
              <a:latin typeface="Gill Sans MT"/>
            </a:endParaRPr>
          </a:p>
        </p:txBody>
      </p:sp>
      <p:sp>
        <p:nvSpPr>
          <p:cNvPr id="8" name="Content Placeholder 7"/>
          <p:cNvSpPr>
            <a:spLocks noGrp="1"/>
          </p:cNvSpPr>
          <p:nvPr>
            <p:ph idx="1"/>
          </p:nvPr>
        </p:nvSpPr>
        <p:spPr>
          <a:xfrm>
            <a:off x="533400" y="1524000"/>
            <a:ext cx="7696200" cy="4724400"/>
          </a:xfrm>
        </p:spPr>
        <p:txBody>
          <a:bodyPr>
            <a:normAutofit fontScale="92500" lnSpcReduction="10000"/>
          </a:bodyPr>
          <a:lstStyle/>
          <a:p>
            <a:r>
              <a:rPr lang="en-US" sz="2600" b="1" dirty="0">
                <a:latin typeface="Gill Sans MT"/>
              </a:rPr>
              <a:t>Settlement negotiations frequently evolve from </a:t>
            </a:r>
            <a:r>
              <a:rPr lang="en-US" sz="2600" b="1" dirty="0" smtClean="0">
                <a:latin typeface="Gill Sans MT"/>
              </a:rPr>
              <a:t>litigation </a:t>
            </a:r>
            <a:r>
              <a:rPr lang="en-US" sz="2600" b="1" dirty="0">
                <a:latin typeface="Gill Sans MT"/>
              </a:rPr>
              <a:t>but can </a:t>
            </a:r>
            <a:r>
              <a:rPr lang="en-US" sz="2600" b="1" dirty="0" smtClean="0">
                <a:latin typeface="Gill Sans MT"/>
              </a:rPr>
              <a:t>also occur without litigation</a:t>
            </a:r>
            <a:endParaRPr lang="en-US" sz="2600" b="1" dirty="0">
              <a:latin typeface="Gill Sans MT"/>
            </a:endParaRPr>
          </a:p>
          <a:p>
            <a:endParaRPr lang="en-US" sz="2600" b="1" dirty="0">
              <a:latin typeface="Gill Sans MT"/>
            </a:endParaRPr>
          </a:p>
          <a:p>
            <a:r>
              <a:rPr lang="en-US" sz="2600" b="1" dirty="0" smtClean="0">
                <a:latin typeface="Gill Sans MT"/>
              </a:rPr>
              <a:t>DOI </a:t>
            </a:r>
            <a:r>
              <a:rPr lang="en-US" sz="2600" b="1" dirty="0">
                <a:latin typeface="Gill Sans MT"/>
              </a:rPr>
              <a:t>provides technical and other assistance to the tribes</a:t>
            </a:r>
          </a:p>
          <a:p>
            <a:endParaRPr lang="en-US" sz="2600" b="1" dirty="0">
              <a:latin typeface="Gill Sans MT"/>
            </a:endParaRPr>
          </a:p>
          <a:p>
            <a:r>
              <a:rPr lang="en-US" sz="2600" b="1" dirty="0">
                <a:latin typeface="Gill Sans MT"/>
              </a:rPr>
              <a:t>Settlement agreements vary from multi-party agreements to compacts among the state, tribe, and Federal Government</a:t>
            </a:r>
          </a:p>
          <a:p>
            <a:endParaRPr lang="en-US" sz="2600" b="1" dirty="0">
              <a:latin typeface="Gill Sans MT"/>
            </a:endParaRPr>
          </a:p>
          <a:p>
            <a:r>
              <a:rPr lang="en-US" sz="2600" b="1" dirty="0">
                <a:latin typeface="Gill Sans MT"/>
              </a:rPr>
              <a:t>When agreement is reached, parties typically seek Federal approval in the form of Federal legislation</a:t>
            </a:r>
          </a:p>
          <a:p>
            <a:endParaRPr lang="en-US" dirty="0">
              <a:solidFill>
                <a:schemeClr val="accent1">
                  <a:lumMod val="75000"/>
                </a:schemeClr>
              </a:solidFill>
              <a:latin typeface="Gill Sans MT"/>
            </a:endParaRPr>
          </a:p>
          <a:p>
            <a:endParaRPr lang="en-US" dirty="0">
              <a:solidFill>
                <a:schemeClr val="accent1">
                  <a:lumMod val="75000"/>
                </a:schemeClr>
              </a:solidFill>
              <a:latin typeface="Gill Sans MT"/>
            </a:endParaRPr>
          </a:p>
          <a:p>
            <a:endParaRPr lang="en-US" dirty="0">
              <a:latin typeface="+mj-lt"/>
            </a:endParaRPr>
          </a:p>
        </p:txBody>
      </p:sp>
      <p:sp>
        <p:nvSpPr>
          <p:cNvPr id="2" name="Slide Number Placeholder 1"/>
          <p:cNvSpPr>
            <a:spLocks noGrp="1"/>
          </p:cNvSpPr>
          <p:nvPr>
            <p:ph type="sldNum" sz="quarter" idx="12"/>
          </p:nvPr>
        </p:nvSpPr>
        <p:spPr/>
        <p:txBody>
          <a:bodyPr/>
          <a:lstStyle/>
          <a:p>
            <a:fld id="{CBE93D19-9C4F-4B5F-B3F5-9BBFAC1C7170}" type="slidenum">
              <a:rPr lang="en-US" smtClean="0"/>
              <a:pPr/>
              <a:t>12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533400"/>
            <a:ext cx="8229600" cy="838200"/>
          </a:xfrm>
        </p:spPr>
        <p:txBody>
          <a:bodyPr anchor="ctr">
            <a:normAutofit/>
          </a:bodyPr>
          <a:lstStyle/>
          <a:p>
            <a:pPr algn="ctr" eaLnBrk="1" hangingPunct="1">
              <a:defRPr/>
            </a:pPr>
            <a:r>
              <a:rPr lang="en-US" altLang="zh-CN" sz="4200" dirty="0" smtClean="0">
                <a:latin typeface="Gill Sans MT"/>
                <a:ea typeface="宋体" charset="-122"/>
              </a:rPr>
              <a:t>Benefits of Settlements</a:t>
            </a:r>
            <a:endParaRPr lang="en-US" sz="4200" dirty="0" smtClean="0">
              <a:latin typeface="Gill Sans MT"/>
            </a:endParaRPr>
          </a:p>
        </p:txBody>
      </p:sp>
      <p:sp>
        <p:nvSpPr>
          <p:cNvPr id="13315" name="Rectangle 3"/>
          <p:cNvSpPr>
            <a:spLocks noGrp="1" noChangeArrowheads="1"/>
          </p:cNvSpPr>
          <p:nvPr>
            <p:ph idx="1"/>
          </p:nvPr>
        </p:nvSpPr>
        <p:spPr>
          <a:xfrm>
            <a:off x="457200" y="1524000"/>
            <a:ext cx="7772400" cy="5257800"/>
          </a:xfrm>
        </p:spPr>
        <p:txBody>
          <a:bodyPr>
            <a:noAutofit/>
          </a:bodyPr>
          <a:lstStyle/>
          <a:p>
            <a:pPr marL="0">
              <a:lnSpc>
                <a:spcPct val="120000"/>
              </a:lnSpc>
              <a:spcBef>
                <a:spcPts val="0"/>
              </a:spcBef>
            </a:pPr>
            <a:r>
              <a:rPr lang="en-US" altLang="zh-CN" sz="2400" b="1" dirty="0">
                <a:latin typeface="Gill Sans MT"/>
                <a:ea typeface="宋体" charset="-122"/>
              </a:rPr>
              <a:t>Wet Water </a:t>
            </a:r>
          </a:p>
          <a:p>
            <a:pPr marL="457200" lvl="1" indent="0">
              <a:lnSpc>
                <a:spcPct val="120000"/>
              </a:lnSpc>
              <a:spcBef>
                <a:spcPts val="0"/>
              </a:spcBef>
              <a:buNone/>
            </a:pPr>
            <a:r>
              <a:rPr lang="en-US" altLang="zh-CN" sz="2400" b="1" dirty="0" smtClean="0">
                <a:latin typeface="Gill Sans MT"/>
                <a:ea typeface="宋体" charset="-122"/>
              </a:rPr>
              <a:t>Provide </a:t>
            </a:r>
            <a:r>
              <a:rPr lang="en-US" altLang="zh-CN" sz="2400" b="1" dirty="0">
                <a:latin typeface="Gill Sans MT"/>
                <a:ea typeface="宋体" charset="-122"/>
              </a:rPr>
              <a:t>“wet water” to </a:t>
            </a:r>
            <a:r>
              <a:rPr lang="en-US" altLang="zh-CN" sz="2400" b="1" dirty="0" smtClean="0">
                <a:latin typeface="Gill Sans MT"/>
                <a:ea typeface="宋体" charset="-122"/>
              </a:rPr>
              <a:t>tribes;  litigation provides “paper water”</a:t>
            </a:r>
          </a:p>
          <a:p>
            <a:pPr marL="457200" lvl="1" indent="0">
              <a:lnSpc>
                <a:spcPct val="50000"/>
              </a:lnSpc>
              <a:spcBef>
                <a:spcPts val="0"/>
              </a:spcBef>
              <a:buNone/>
            </a:pPr>
            <a:endParaRPr lang="en-US" altLang="zh-CN" sz="2400" b="1" dirty="0" smtClean="0">
              <a:solidFill>
                <a:prstClr val="black"/>
              </a:solidFill>
              <a:effectLst>
                <a:outerShdw blurRad="38100" dist="38100" dir="2700000" algn="tl">
                  <a:srgbClr val="000000">
                    <a:alpha val="43137"/>
                  </a:srgbClr>
                </a:outerShdw>
              </a:effectLst>
              <a:latin typeface="Gill Sans MT"/>
              <a:ea typeface="宋体" charset="-122"/>
            </a:endParaRPr>
          </a:p>
          <a:p>
            <a:pPr marL="0" lvl="0">
              <a:lnSpc>
                <a:spcPct val="120000"/>
              </a:lnSpc>
              <a:spcBef>
                <a:spcPts val="0"/>
              </a:spcBef>
            </a:pPr>
            <a:r>
              <a:rPr lang="en-US" altLang="zh-CN" sz="2400" b="1" dirty="0" smtClean="0">
                <a:solidFill>
                  <a:prstClr val="black"/>
                </a:solidFill>
                <a:latin typeface="Gill Sans MT"/>
                <a:ea typeface="宋体" charset="-122"/>
              </a:rPr>
              <a:t>Win-Win</a:t>
            </a:r>
            <a:endParaRPr lang="en-US" altLang="zh-CN" sz="2400" b="1" dirty="0">
              <a:solidFill>
                <a:prstClr val="black"/>
              </a:solidFill>
              <a:latin typeface="Gill Sans MT"/>
              <a:ea typeface="宋体" charset="-122"/>
            </a:endParaRPr>
          </a:p>
          <a:p>
            <a:pPr marL="457200" lvl="1" indent="0">
              <a:lnSpc>
                <a:spcPct val="120000"/>
              </a:lnSpc>
              <a:spcBef>
                <a:spcPts val="0"/>
              </a:spcBef>
              <a:buNone/>
            </a:pPr>
            <a:r>
              <a:rPr lang="en-US" altLang="zh-CN" sz="2400" b="1" dirty="0" smtClean="0">
                <a:latin typeface="Gill Sans MT"/>
                <a:ea typeface="宋体" charset="-122"/>
              </a:rPr>
              <a:t>Provide water to tribes while protecting existing non-Indian water users</a:t>
            </a:r>
          </a:p>
          <a:p>
            <a:pPr marL="457200" lvl="1" indent="0">
              <a:lnSpc>
                <a:spcPct val="50000"/>
              </a:lnSpc>
              <a:spcBef>
                <a:spcPts val="0"/>
              </a:spcBef>
              <a:buNone/>
            </a:pPr>
            <a:endParaRPr lang="en-US" altLang="zh-CN" sz="2400" b="1" dirty="0" smtClean="0">
              <a:effectLst>
                <a:outerShdw blurRad="38100" dist="38100" dir="2700000" algn="tl">
                  <a:srgbClr val="000000">
                    <a:alpha val="43137"/>
                  </a:srgbClr>
                </a:outerShdw>
              </a:effectLst>
              <a:latin typeface="Gill Sans MT"/>
              <a:ea typeface="宋体" charset="-122"/>
            </a:endParaRPr>
          </a:p>
          <a:p>
            <a:pPr>
              <a:lnSpc>
                <a:spcPct val="120000"/>
              </a:lnSpc>
              <a:spcBef>
                <a:spcPts val="0"/>
              </a:spcBef>
            </a:pPr>
            <a:r>
              <a:rPr lang="en-US" altLang="zh-CN" sz="2400" b="1" dirty="0" smtClean="0">
                <a:latin typeface="Gill Sans MT"/>
                <a:ea typeface="宋体" charset="-122"/>
              </a:rPr>
              <a:t>Local </a:t>
            </a:r>
            <a:r>
              <a:rPr lang="en-US" altLang="zh-CN" sz="2400" b="1" dirty="0">
                <a:latin typeface="Gill Sans MT"/>
                <a:ea typeface="宋体" charset="-122"/>
              </a:rPr>
              <a:t>Solutions</a:t>
            </a:r>
          </a:p>
          <a:p>
            <a:pPr marL="457200" lvl="1" indent="0">
              <a:lnSpc>
                <a:spcPct val="120000"/>
              </a:lnSpc>
              <a:spcBef>
                <a:spcPts val="0"/>
              </a:spcBef>
              <a:buNone/>
            </a:pPr>
            <a:r>
              <a:rPr lang="en-US" altLang="zh-CN" sz="2400" b="1" dirty="0" smtClean="0">
                <a:latin typeface="Gill Sans MT"/>
                <a:ea typeface="宋体" charset="-122"/>
              </a:rPr>
              <a:t>Allow </a:t>
            </a:r>
            <a:r>
              <a:rPr lang="en-US" altLang="zh-CN" sz="2400" b="1" dirty="0">
                <a:latin typeface="Gill Sans MT"/>
                <a:ea typeface="宋体" charset="-122"/>
              </a:rPr>
              <a:t>parties to develop and implement creative solutions to water use </a:t>
            </a:r>
            <a:r>
              <a:rPr lang="en-US" altLang="zh-CN" sz="2400" b="1" dirty="0" smtClean="0">
                <a:latin typeface="Gill Sans MT"/>
                <a:ea typeface="宋体" charset="-122"/>
              </a:rPr>
              <a:t>problems based on </a:t>
            </a:r>
            <a:r>
              <a:rPr lang="en-US" altLang="zh-CN" sz="2400" b="1" dirty="0">
                <a:latin typeface="Gill Sans MT"/>
                <a:ea typeface="宋体" charset="-122"/>
              </a:rPr>
              <a:t>local knowledge and values</a:t>
            </a:r>
          </a:p>
          <a:p>
            <a:pPr>
              <a:lnSpc>
                <a:spcPct val="120000"/>
              </a:lnSpc>
              <a:spcBef>
                <a:spcPts val="0"/>
              </a:spcBef>
            </a:pPr>
            <a:endParaRPr lang="en-US" sz="2400" b="1" dirty="0">
              <a:latin typeface="Gill Sans MT"/>
            </a:endParaRPr>
          </a:p>
        </p:txBody>
      </p:sp>
      <p:sp>
        <p:nvSpPr>
          <p:cNvPr id="2" name="Slide Number Placeholder 1"/>
          <p:cNvSpPr>
            <a:spLocks noGrp="1"/>
          </p:cNvSpPr>
          <p:nvPr>
            <p:ph type="sldNum" sz="quarter" idx="12"/>
          </p:nvPr>
        </p:nvSpPr>
        <p:spPr/>
        <p:txBody>
          <a:bodyPr/>
          <a:lstStyle/>
          <a:p>
            <a:fld id="{CBE93D19-9C4F-4B5F-B3F5-9BBFAC1C7170}" type="slidenum">
              <a:rPr lang="en-US" smtClean="0"/>
              <a:pPr/>
              <a:t>13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80288"/>
          </a:xfrm>
        </p:spPr>
        <p:txBody>
          <a:bodyPr>
            <a:normAutofit fontScale="90000"/>
          </a:bodyPr>
          <a:lstStyle/>
          <a:p>
            <a:pPr algn="ctr"/>
            <a:r>
              <a:rPr lang="en-US" dirty="0" smtClean="0"/>
              <a:t>Nez Perce Tribal Hatchery</a:t>
            </a:r>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pPr/>
              <a:t>14</a:t>
            </a:fld>
            <a:endParaRPr lang="en-US" dirty="0"/>
          </a:p>
        </p:txBody>
      </p:sp>
      <p:pic>
        <p:nvPicPr>
          <p:cNvPr id="5" name="Picture 2" descr="http://www.nptfisheries.org/Portals/0/Images/DFRM/Production/198335000/100_1952-Optim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143000"/>
            <a:ext cx="3457575" cy="25900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nptfisheries.org/Portals/0/Images/DFRM/Production/198335000/shawn%20and%20FCS-Optim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43000"/>
            <a:ext cx="3457575" cy="25900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www.nptfisheries.org/Portals/0/Images/DFRM/Production/198335000/Exc%20Lukes%20Gulch-Optimiz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096512"/>
            <a:ext cx="3457575" cy="25900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nptfisheries.org/Portals/0/Images/DFRM/Production/198335000/eggs%20to%20tray%20Nov%202011-Optimiz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 y="4058412"/>
            <a:ext cx="3457575" cy="259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983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43712"/>
          </a:xfrm>
        </p:spPr>
        <p:txBody>
          <a:bodyPr>
            <a:normAutofit fontScale="90000"/>
          </a:bodyPr>
          <a:lstStyle/>
          <a:p>
            <a:pPr algn="ctr"/>
            <a:r>
              <a:rPr lang="en-US" dirty="0" smtClean="0"/>
              <a:t>Crow Irrigation Project</a:t>
            </a:r>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pPr/>
              <a:t>15</a:t>
            </a:fld>
            <a:endParaRPr lang="en-US" dirty="0"/>
          </a:p>
        </p:txBody>
      </p:sp>
      <p:pic>
        <p:nvPicPr>
          <p:cNvPr id="5" name="Picture 4" descr="U:\CIP\Projects\Pryor Wasteway\Photos\IMG_00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95400"/>
            <a:ext cx="7162800" cy="5181600"/>
          </a:xfrm>
          <a:prstGeom prst="rect">
            <a:avLst/>
          </a:prstGeom>
          <a:noFill/>
          <a:ln>
            <a:noFill/>
          </a:ln>
        </p:spPr>
      </p:pic>
    </p:spTree>
    <p:extLst>
      <p:ext uri="{BB962C8B-B14F-4D97-AF65-F5344CB8AC3E}">
        <p14:creationId xmlns:p14="http://schemas.microsoft.com/office/powerpoint/2010/main" val="235490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pPr algn="ctr"/>
            <a:r>
              <a:rPr lang="en-US" sz="4200" dirty="0" smtClean="0">
                <a:latin typeface="Gill Sans MT"/>
              </a:rPr>
              <a:t>Benefits of Settlements (cont.)</a:t>
            </a:r>
            <a:endParaRPr lang="en-US" sz="4200" dirty="0">
              <a:latin typeface="Gill Sans MT"/>
            </a:endParaRPr>
          </a:p>
        </p:txBody>
      </p:sp>
      <p:sp>
        <p:nvSpPr>
          <p:cNvPr id="3" name="Content Placeholder 2"/>
          <p:cNvSpPr>
            <a:spLocks noGrp="1"/>
          </p:cNvSpPr>
          <p:nvPr>
            <p:ph idx="1"/>
          </p:nvPr>
        </p:nvSpPr>
        <p:spPr/>
        <p:txBody>
          <a:bodyPr>
            <a:noAutofit/>
          </a:bodyPr>
          <a:lstStyle/>
          <a:p>
            <a:pPr>
              <a:lnSpc>
                <a:spcPct val="120000"/>
              </a:lnSpc>
              <a:spcBef>
                <a:spcPts val="0"/>
              </a:spcBef>
            </a:pPr>
            <a:r>
              <a:rPr lang="en-US" sz="2400" b="1" dirty="0">
                <a:latin typeface="Gill Sans MT"/>
              </a:rPr>
              <a:t>Certainty and Economic Development</a:t>
            </a:r>
          </a:p>
          <a:p>
            <a:pPr lvl="1">
              <a:lnSpc>
                <a:spcPct val="120000"/>
              </a:lnSpc>
              <a:spcBef>
                <a:spcPts val="0"/>
              </a:spcBef>
            </a:pPr>
            <a:r>
              <a:rPr lang="en-US" sz="2400" b="1" dirty="0" smtClean="0">
                <a:latin typeface="Gill Sans MT"/>
              </a:rPr>
              <a:t> Provide </a:t>
            </a:r>
            <a:r>
              <a:rPr lang="en-US" sz="2400" b="1" dirty="0">
                <a:latin typeface="Gill Sans MT"/>
              </a:rPr>
              <a:t>certainty to tribes and neighboring communities, support economic development for tribes, and replace historic tension with cooperation</a:t>
            </a:r>
          </a:p>
          <a:p>
            <a:pPr>
              <a:lnSpc>
                <a:spcPct val="50000"/>
              </a:lnSpc>
              <a:spcBef>
                <a:spcPts val="0"/>
              </a:spcBef>
            </a:pPr>
            <a:endParaRPr lang="en-US" sz="2400" b="1" dirty="0">
              <a:latin typeface="Gill Sans MT"/>
            </a:endParaRPr>
          </a:p>
          <a:p>
            <a:pPr>
              <a:lnSpc>
                <a:spcPct val="120000"/>
              </a:lnSpc>
              <a:spcBef>
                <a:spcPts val="0"/>
              </a:spcBef>
            </a:pPr>
            <a:r>
              <a:rPr lang="en-US" sz="2400" b="1" dirty="0">
                <a:latin typeface="Gill Sans MT"/>
              </a:rPr>
              <a:t>Trust Responsibility</a:t>
            </a:r>
          </a:p>
          <a:p>
            <a:pPr lvl="1">
              <a:lnSpc>
                <a:spcPct val="120000"/>
              </a:lnSpc>
              <a:spcBef>
                <a:spcPts val="0"/>
              </a:spcBef>
            </a:pPr>
            <a:r>
              <a:rPr lang="en-US" sz="2400" b="1" dirty="0" smtClean="0">
                <a:latin typeface="Gill Sans MT"/>
              </a:rPr>
              <a:t> Consistent </a:t>
            </a:r>
            <a:r>
              <a:rPr lang="en-US" sz="2400" b="1" dirty="0">
                <a:latin typeface="Gill Sans MT"/>
              </a:rPr>
              <a:t>with the Federal trust responsibility and Federal policy of promoting Indian self-determination and economic self-sufficiency</a:t>
            </a:r>
          </a:p>
          <a:p>
            <a:endParaRPr lang="en-US" sz="2400" dirty="0"/>
          </a:p>
        </p:txBody>
      </p:sp>
      <p:sp>
        <p:nvSpPr>
          <p:cNvPr id="4" name="Slide Number Placeholder 3"/>
          <p:cNvSpPr>
            <a:spLocks noGrp="1"/>
          </p:cNvSpPr>
          <p:nvPr>
            <p:ph type="sldNum" sz="quarter" idx="12"/>
          </p:nvPr>
        </p:nvSpPr>
        <p:spPr/>
        <p:txBody>
          <a:bodyPr/>
          <a:lstStyle/>
          <a:p>
            <a:fld id="{CBE93D19-9C4F-4B5F-B3F5-9BBFAC1C7170}" type="slidenum">
              <a:rPr lang="en-US" smtClean="0"/>
              <a:pPr/>
              <a:t>16</a:t>
            </a:fld>
            <a:endParaRPr lang="en-US" dirty="0"/>
          </a:p>
        </p:txBody>
      </p:sp>
    </p:spTree>
    <p:extLst>
      <p:ext uri="{BB962C8B-B14F-4D97-AF65-F5344CB8AC3E}">
        <p14:creationId xmlns:p14="http://schemas.microsoft.com/office/powerpoint/2010/main" val="1652024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04088"/>
          </a:xfrm>
        </p:spPr>
        <p:txBody>
          <a:bodyPr>
            <a:normAutofit fontScale="90000"/>
          </a:bodyPr>
          <a:lstStyle/>
          <a:p>
            <a:pPr algn="ctr"/>
            <a:r>
              <a:rPr lang="en-US" dirty="0" smtClean="0"/>
              <a:t>White Mountain Apache Tribe</a:t>
            </a:r>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pPr/>
              <a:t>17</a:t>
            </a:fld>
            <a:endParaRPr lang="en-US" dirty="0"/>
          </a:p>
        </p:txBody>
      </p:sp>
      <p:pic>
        <p:nvPicPr>
          <p:cNvPr id="5" name="Picture 4" descr="K:\White Mountain-Apache Tribe\pics\LeftAbut5-20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143000"/>
            <a:ext cx="3429000" cy="5146040"/>
          </a:xfrm>
          <a:prstGeom prst="rect">
            <a:avLst/>
          </a:prstGeom>
          <a:noFill/>
          <a:ln>
            <a:noFill/>
          </a:ln>
        </p:spPr>
      </p:pic>
      <p:pic>
        <p:nvPicPr>
          <p:cNvPr id="6" name="Picture 5" descr="K:\White Mountain-Apache Tribe\pics\Channel1-201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143000"/>
            <a:ext cx="3629025" cy="5146040"/>
          </a:xfrm>
          <a:prstGeom prst="rect">
            <a:avLst/>
          </a:prstGeom>
          <a:noFill/>
          <a:ln>
            <a:noFill/>
          </a:ln>
        </p:spPr>
      </p:pic>
    </p:spTree>
    <p:extLst>
      <p:ext uri="{BB962C8B-B14F-4D97-AF65-F5344CB8AC3E}">
        <p14:creationId xmlns:p14="http://schemas.microsoft.com/office/powerpoint/2010/main" val="1285983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990600"/>
          </a:xfrm>
        </p:spPr>
        <p:txBody>
          <a:bodyPr>
            <a:normAutofit fontScale="90000"/>
          </a:bodyPr>
          <a:lstStyle/>
          <a:p>
            <a:pPr algn="ct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sz="4700" dirty="0" smtClean="0">
                <a:latin typeface="Gill Sans MT"/>
              </a:rPr>
              <a:t>Federal </a:t>
            </a:r>
            <a:r>
              <a:rPr lang="en-US" sz="4700" dirty="0">
                <a:latin typeface="Gill Sans MT"/>
              </a:rPr>
              <a:t>Settlement </a:t>
            </a:r>
            <a:r>
              <a:rPr lang="en-US" sz="4700" dirty="0" smtClean="0">
                <a:latin typeface="Gill Sans MT"/>
              </a:rPr>
              <a:t>Process </a:t>
            </a:r>
            <a:endParaRPr lang="en-US" sz="4700" dirty="0">
              <a:latin typeface="Gill Sans MT"/>
            </a:endParaRPr>
          </a:p>
        </p:txBody>
      </p:sp>
      <p:sp>
        <p:nvSpPr>
          <p:cNvPr id="3" name="Content Placeholder 2"/>
          <p:cNvSpPr>
            <a:spLocks noGrp="1"/>
          </p:cNvSpPr>
          <p:nvPr>
            <p:ph idx="1"/>
          </p:nvPr>
        </p:nvSpPr>
        <p:spPr>
          <a:xfrm>
            <a:off x="685800" y="1143000"/>
            <a:ext cx="7848600" cy="5334000"/>
          </a:xfrm>
        </p:spPr>
        <p:txBody>
          <a:bodyPr>
            <a:normAutofit/>
          </a:bodyPr>
          <a:lstStyle/>
          <a:p>
            <a:pPr marL="463550" lvl="1" indent="-182563">
              <a:buFont typeface="Arial" pitchFamily="34" charset="0"/>
              <a:buChar char="•"/>
            </a:pPr>
            <a:endParaRPr lang="en-US" sz="2400" b="1" dirty="0" smtClean="0">
              <a:latin typeface="Gill Sans MT"/>
            </a:endParaRPr>
          </a:p>
          <a:p>
            <a:pPr marL="463550" lvl="1" indent="-182563">
              <a:buFont typeface="Arial" pitchFamily="34" charset="0"/>
              <a:buChar char="•"/>
            </a:pPr>
            <a:r>
              <a:rPr lang="en-US" sz="2400" b="1" dirty="0" smtClean="0">
                <a:latin typeface="Gill Sans MT"/>
              </a:rPr>
              <a:t>The </a:t>
            </a:r>
            <a:r>
              <a:rPr lang="en-US" sz="2400" b="1" dirty="0">
                <a:latin typeface="Gill Sans MT"/>
              </a:rPr>
              <a:t>Working Group on Indian Water </a:t>
            </a:r>
            <a:r>
              <a:rPr lang="en-US" sz="2400" b="1" dirty="0" smtClean="0">
                <a:latin typeface="Gill Sans MT"/>
              </a:rPr>
              <a:t>Settlements</a:t>
            </a:r>
          </a:p>
          <a:p>
            <a:pPr marL="463550" lvl="1" indent="-182563">
              <a:buFont typeface="Arial" pitchFamily="34" charset="0"/>
              <a:buChar char="•"/>
            </a:pPr>
            <a:endParaRPr lang="en-US" sz="2400" b="1" dirty="0">
              <a:latin typeface="Gill Sans MT"/>
            </a:endParaRPr>
          </a:p>
          <a:p>
            <a:pPr marL="463550" lvl="1" indent="-182563">
              <a:buFont typeface="Arial" pitchFamily="34" charset="0"/>
              <a:buChar char="•"/>
            </a:pPr>
            <a:r>
              <a:rPr lang="en-US" sz="2400" b="1" dirty="0">
                <a:latin typeface="Gill Sans MT"/>
              </a:rPr>
              <a:t>Established by the Department of the Interior in </a:t>
            </a:r>
            <a:r>
              <a:rPr lang="en-US" sz="2400" b="1" dirty="0" smtClean="0">
                <a:latin typeface="Gill Sans MT"/>
              </a:rPr>
              <a:t>1989</a:t>
            </a:r>
          </a:p>
          <a:p>
            <a:pPr marL="463550" lvl="1" indent="-182563">
              <a:buFont typeface="Arial" pitchFamily="34" charset="0"/>
              <a:buChar char="•"/>
            </a:pPr>
            <a:endParaRPr lang="en-US" sz="2400" b="1" dirty="0">
              <a:latin typeface="Gill Sans MT"/>
            </a:endParaRPr>
          </a:p>
          <a:p>
            <a:pPr marL="463550" lvl="1" indent="-182563">
              <a:buFont typeface="Arial" pitchFamily="34" charset="0"/>
              <a:buChar char="•"/>
            </a:pPr>
            <a:r>
              <a:rPr lang="en-US" sz="2400" b="1" dirty="0">
                <a:latin typeface="Gill Sans MT"/>
              </a:rPr>
              <a:t>Comprised of all Assistant Secretaries and the </a:t>
            </a:r>
            <a:r>
              <a:rPr lang="en-US" sz="2400" b="1" dirty="0" smtClean="0">
                <a:latin typeface="Gill Sans MT"/>
              </a:rPr>
              <a:t>Solicitor</a:t>
            </a:r>
          </a:p>
          <a:p>
            <a:pPr marL="463550" lvl="1" indent="-182563">
              <a:buFont typeface="Arial" pitchFamily="34" charset="0"/>
              <a:buChar char="•"/>
            </a:pPr>
            <a:endParaRPr lang="en-US" sz="2400" b="1" dirty="0">
              <a:latin typeface="Gill Sans MT"/>
            </a:endParaRPr>
          </a:p>
          <a:p>
            <a:pPr marL="463550" lvl="1" indent="-182563">
              <a:buFont typeface="Arial" pitchFamily="34" charset="0"/>
              <a:buChar char="•"/>
            </a:pPr>
            <a:r>
              <a:rPr lang="en-US" sz="2400" b="1" dirty="0">
                <a:latin typeface="Gill Sans MT"/>
              </a:rPr>
              <a:t>Responsible for making recommendations to the Secretary of the Interior regarding water settlements and settlement </a:t>
            </a:r>
            <a:r>
              <a:rPr lang="en-US" sz="2400" b="1" dirty="0" smtClean="0">
                <a:latin typeface="Gill Sans MT"/>
              </a:rPr>
              <a:t>policies</a:t>
            </a:r>
          </a:p>
          <a:p>
            <a:pPr marL="463550" lvl="1" indent="-182563">
              <a:buFont typeface="Arial" pitchFamily="34" charset="0"/>
              <a:buChar char="•"/>
            </a:pPr>
            <a:endParaRPr lang="en-US" sz="1800" b="1" dirty="0">
              <a:latin typeface="Gill Sans MT"/>
            </a:endParaRPr>
          </a:p>
          <a:p>
            <a:pPr marL="280987" lvl="1" indent="0">
              <a:buNone/>
            </a:pPr>
            <a:endParaRPr lang="en-US" sz="1800" b="1" dirty="0" smtClean="0">
              <a:latin typeface="Gill Sans M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18</a:t>
            </a:fld>
            <a:endParaRPr lang="en-US" dirty="0"/>
          </a:p>
        </p:txBody>
      </p:sp>
    </p:spTree>
    <p:extLst>
      <p:ext uri="{BB962C8B-B14F-4D97-AF65-F5344CB8AC3E}">
        <p14:creationId xmlns:p14="http://schemas.microsoft.com/office/powerpoint/2010/main" val="3325150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715962"/>
          </a:xfrm>
        </p:spPr>
        <p:txBody>
          <a:bodyPr>
            <a:noAutofit/>
          </a:bodyPr>
          <a:lstStyle/>
          <a:p>
            <a:pPr algn="ctr"/>
            <a:r>
              <a:rPr lang="en-US" sz="4000" dirty="0">
                <a:latin typeface="Gill Sans MT"/>
              </a:rPr>
              <a:t>Federal  Settlement Process (cont.)</a:t>
            </a:r>
          </a:p>
        </p:txBody>
      </p:sp>
      <p:sp>
        <p:nvSpPr>
          <p:cNvPr id="3" name="Content Placeholder 2"/>
          <p:cNvSpPr>
            <a:spLocks noGrp="1"/>
          </p:cNvSpPr>
          <p:nvPr>
            <p:ph idx="1"/>
          </p:nvPr>
        </p:nvSpPr>
        <p:spPr>
          <a:xfrm>
            <a:off x="457200" y="1646237"/>
            <a:ext cx="8229600" cy="4754563"/>
          </a:xfrm>
        </p:spPr>
        <p:txBody>
          <a:bodyPr>
            <a:normAutofit lnSpcReduction="10000"/>
          </a:bodyPr>
          <a:lstStyle/>
          <a:p>
            <a:pPr marL="463550" lvl="1" indent="-182563">
              <a:buFont typeface="Arial" pitchFamily="34" charset="0"/>
              <a:buChar char="•"/>
            </a:pPr>
            <a:r>
              <a:rPr lang="en-US" sz="2400" b="1" dirty="0">
                <a:latin typeface="Gill Sans MT"/>
              </a:rPr>
              <a:t>Presided over by a Chairman who is usually a counselor to the Secretary or Deputy Secretary</a:t>
            </a:r>
          </a:p>
          <a:p>
            <a:pPr marL="463550" lvl="1" indent="-182563">
              <a:buFont typeface="Arial" pitchFamily="34" charset="0"/>
              <a:buChar char="•"/>
            </a:pPr>
            <a:endParaRPr lang="en-US" sz="2400" b="1" dirty="0">
              <a:latin typeface="Gill Sans MT"/>
            </a:endParaRPr>
          </a:p>
          <a:p>
            <a:pPr marL="463550" lvl="1" indent="-182563">
              <a:buFont typeface="Arial" pitchFamily="34" charset="0"/>
              <a:buChar char="•"/>
            </a:pPr>
            <a:r>
              <a:rPr lang="en-US" sz="2400" b="1" dirty="0">
                <a:latin typeface="Gill Sans MT"/>
              </a:rPr>
              <a:t>Secretary’s Indian Water Rights Office (SIWRO), under the direction of the Chairman of the Working Group, </a:t>
            </a:r>
            <a:r>
              <a:rPr lang="en-US" sz="2400" b="1" dirty="0" smtClean="0">
                <a:latin typeface="Gill Sans MT"/>
              </a:rPr>
              <a:t>coordinates and assists with </a:t>
            </a:r>
            <a:r>
              <a:rPr lang="en-US" sz="2400" b="1" dirty="0">
                <a:latin typeface="Gill Sans MT"/>
              </a:rPr>
              <a:t>Indian water rights settlements and interfaces with settlement teams in the field</a:t>
            </a:r>
          </a:p>
          <a:p>
            <a:pPr marL="463550" lvl="1" indent="-182563">
              <a:buFont typeface="Arial" pitchFamily="34" charset="0"/>
              <a:buChar char="•"/>
            </a:pPr>
            <a:endParaRPr lang="en-US" sz="2400" b="1" dirty="0">
              <a:latin typeface="Gill Sans MT"/>
            </a:endParaRPr>
          </a:p>
          <a:p>
            <a:pPr marL="463550" lvl="1" indent="-182563">
              <a:buFont typeface="Arial" pitchFamily="34" charset="0"/>
              <a:buChar char="•"/>
            </a:pPr>
            <a:r>
              <a:rPr lang="en-US" sz="2400" b="1" dirty="0">
                <a:latin typeface="Gill Sans MT"/>
              </a:rPr>
              <a:t>Upon direction from the Working Group, SIWRO establishes Federal teams to lead settlement negotiations and implementation</a:t>
            </a:r>
          </a:p>
          <a:p>
            <a:endParaRPr lang="en-US" sz="2400" dirty="0">
              <a:latin typeface="Gill Sans M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19</a:t>
            </a:fld>
            <a:endParaRPr lang="en-US" dirty="0"/>
          </a:p>
        </p:txBody>
      </p:sp>
    </p:spTree>
    <p:extLst>
      <p:ext uri="{BB962C8B-B14F-4D97-AF65-F5344CB8AC3E}">
        <p14:creationId xmlns:p14="http://schemas.microsoft.com/office/powerpoint/2010/main" val="111676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92425"/>
            <a:ext cx="8610600" cy="1679575"/>
          </a:xfrm>
        </p:spPr>
        <p:txBody>
          <a:bodyPr>
            <a:normAutofit fontScale="90000"/>
          </a:bodyPr>
          <a:lstStyle/>
          <a:p>
            <a:pPr algn="ct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
            </a:r>
            <a:br>
              <a:rPr lang="en-US" sz="2400" dirty="0" smtClean="0">
                <a:solidFill>
                  <a:schemeClr val="accent1">
                    <a:lumMod val="75000"/>
                  </a:schemeClr>
                </a:solidFill>
              </a:rPr>
            </a:br>
            <a:r>
              <a:rPr lang="en-US" sz="3600" b="1" dirty="0" smtClean="0">
                <a:effectLst>
                  <a:outerShdw blurRad="38100" dist="38100" dir="2700000" algn="tl">
                    <a:srgbClr val="000000">
                      <a:alpha val="43137"/>
                    </a:srgbClr>
                  </a:outerShdw>
                </a:effectLst>
                <a:latin typeface="Gill Sans MT"/>
              </a:rPr>
              <a:t>INDIAN </a:t>
            </a:r>
            <a:r>
              <a:rPr lang="en-US" sz="3600" b="1" dirty="0">
                <a:effectLst>
                  <a:outerShdw blurRad="38100" dist="38100" dir="2700000" algn="tl">
                    <a:srgbClr val="000000">
                      <a:alpha val="43137"/>
                    </a:srgbClr>
                  </a:outerShdw>
                </a:effectLst>
                <a:latin typeface="Gill Sans MT"/>
              </a:rPr>
              <a:t>WATER RIGHTS </a:t>
            </a:r>
            <a:r>
              <a:rPr lang="en-US" sz="3600" b="1" dirty="0" smtClean="0">
                <a:effectLst>
                  <a:outerShdw blurRad="38100" dist="38100" dir="2700000" algn="tl">
                    <a:srgbClr val="000000">
                      <a:alpha val="43137"/>
                    </a:srgbClr>
                  </a:outerShdw>
                </a:effectLst>
                <a:latin typeface="Gill Sans MT"/>
              </a:rPr>
              <a:t>SETTLEMENTS </a:t>
            </a:r>
            <a:br>
              <a:rPr lang="en-US" sz="3600" b="1" dirty="0" smtClean="0">
                <a:effectLst>
                  <a:outerShdw blurRad="38100" dist="38100" dir="2700000" algn="tl">
                    <a:srgbClr val="000000">
                      <a:alpha val="43137"/>
                    </a:srgbClr>
                  </a:outerShdw>
                </a:effectLst>
                <a:latin typeface="Gill Sans MT"/>
              </a:rPr>
            </a:br>
            <a:r>
              <a:rPr lang="en-US" sz="3600" dirty="0" smtClean="0">
                <a:effectLst>
                  <a:outerShdw blurRad="38100" dist="38100" dir="2700000" algn="tl">
                    <a:srgbClr val="000000">
                      <a:alpha val="43137"/>
                    </a:srgbClr>
                  </a:outerShdw>
                </a:effectLst>
                <a:latin typeface="Gill Sans MT"/>
              </a:rPr>
              <a:t>How They Work</a:t>
            </a:r>
            <a:r>
              <a:rPr lang="en-US" sz="3600" b="1" dirty="0" smtClean="0">
                <a:effectLst>
                  <a:outerShdw blurRad="38100" dist="38100" dir="2700000" algn="tl">
                    <a:srgbClr val="000000">
                      <a:alpha val="43137"/>
                    </a:srgbClr>
                  </a:outerShdw>
                </a:effectLst>
                <a:latin typeface="Gill Sans MT"/>
              </a:rPr>
              <a:t>  </a:t>
            </a:r>
            <a:r>
              <a:rPr lang="en-US" sz="2400" b="1" dirty="0">
                <a:solidFill>
                  <a:schemeClr val="accent1">
                    <a:lumMod val="75000"/>
                  </a:schemeClr>
                </a:solidFill>
                <a:effectLst>
                  <a:outerShdw blurRad="38100" dist="38100" dir="2700000" algn="tl">
                    <a:srgbClr val="000000">
                      <a:alpha val="43137"/>
                    </a:srgbClr>
                  </a:outerShdw>
                </a:effectLst>
              </a:rPr>
              <a:t/>
            </a:r>
            <a:br>
              <a:rPr lang="en-US" sz="2400" b="1" dirty="0">
                <a:solidFill>
                  <a:schemeClr val="accent1">
                    <a:lumMod val="75000"/>
                  </a:schemeClr>
                </a:solidFill>
                <a:effectLst>
                  <a:outerShdw blurRad="38100" dist="38100" dir="2700000" algn="tl">
                    <a:srgbClr val="000000">
                      <a:alpha val="43137"/>
                    </a:srgbClr>
                  </a:outerShdw>
                </a:effectLst>
              </a:rPr>
            </a:br>
            <a:r>
              <a:rPr lang="en-US" sz="2000" dirty="0">
                <a:solidFill>
                  <a:schemeClr val="accent1">
                    <a:lumMod val="75000"/>
                  </a:schemeClr>
                </a:solidFill>
              </a:rPr>
              <a:t> </a:t>
            </a:r>
            <a:endParaRPr lang="en-US" sz="2700" dirty="0">
              <a:solidFill>
                <a:schemeClr val="accent1">
                  <a:lumMod val="75000"/>
                </a:schemeClr>
              </a:solidFill>
            </a:endParaRPr>
          </a:p>
        </p:txBody>
      </p:sp>
      <p:sp>
        <p:nvSpPr>
          <p:cNvPr id="4" name="Subtitle 3"/>
          <p:cNvSpPr>
            <a:spLocks noGrp="1"/>
          </p:cNvSpPr>
          <p:nvPr>
            <p:ph type="subTitle" idx="1"/>
          </p:nvPr>
        </p:nvSpPr>
        <p:spPr>
          <a:xfrm>
            <a:off x="1371600" y="4572000"/>
            <a:ext cx="6400800" cy="2133600"/>
          </a:xfrm>
        </p:spPr>
        <p:txBody>
          <a:bodyPr>
            <a:normAutofit/>
          </a:bodyPr>
          <a:lstStyle/>
          <a:p>
            <a:pPr algn="ctr"/>
            <a:endParaRPr lang="en-US" sz="2800" b="1" dirty="0" smtClean="0">
              <a:solidFill>
                <a:schemeClr val="tx1"/>
              </a:solidFill>
              <a:latin typeface="Gill Sans MT"/>
            </a:endParaRPr>
          </a:p>
          <a:p>
            <a:pPr algn="ctr"/>
            <a:r>
              <a:rPr lang="en-US" sz="2800" b="1" dirty="0" smtClean="0">
                <a:solidFill>
                  <a:schemeClr val="tx1"/>
                </a:solidFill>
                <a:latin typeface="Gill Sans MT"/>
              </a:rPr>
              <a:t>Pamela Williams, Director</a:t>
            </a:r>
          </a:p>
          <a:p>
            <a:pPr algn="ctr"/>
            <a:r>
              <a:rPr lang="en-US" sz="2800" b="1" dirty="0" smtClean="0">
                <a:solidFill>
                  <a:schemeClr val="tx1"/>
                </a:solidFill>
                <a:latin typeface="Gill Sans MT"/>
              </a:rPr>
              <a:t>Secretary’s Indian Water Rights Office</a:t>
            </a:r>
          </a:p>
        </p:txBody>
      </p:sp>
      <p:pic>
        <p:nvPicPr>
          <p:cNvPr id="6" name="Picture 5" descr="600px-US-DeptOfTheInterior-Seal_svg.png"/>
          <p:cNvPicPr>
            <a:picLocks noChangeAspect="1"/>
          </p:cNvPicPr>
          <p:nvPr/>
        </p:nvPicPr>
        <p:blipFill>
          <a:blip r:embed="rId3" cstate="print"/>
          <a:stretch>
            <a:fillRect/>
          </a:stretch>
        </p:blipFill>
        <p:spPr>
          <a:xfrm>
            <a:off x="3505200" y="914400"/>
            <a:ext cx="2133600" cy="2133600"/>
          </a:xfrm>
          <a:prstGeom prst="rect">
            <a:avLst/>
          </a:prstGeom>
        </p:spPr>
      </p:pic>
    </p:spTree>
    <p:extLst>
      <p:ext uri="{BB962C8B-B14F-4D97-AF65-F5344CB8AC3E}">
        <p14:creationId xmlns:p14="http://schemas.microsoft.com/office/powerpoint/2010/main" val="1889877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715962"/>
          </a:xfrm>
        </p:spPr>
        <p:txBody>
          <a:bodyPr>
            <a:noAutofit/>
          </a:bodyPr>
          <a:lstStyle/>
          <a:p>
            <a:pPr lvl="0" algn="ctr">
              <a:spcBef>
                <a:spcPts val="0"/>
              </a:spcBef>
            </a:pPr>
            <a:r>
              <a:rPr lang="en-US" sz="4000" dirty="0">
                <a:latin typeface="Gill Sans MT"/>
                <a:ea typeface="+mn-ea"/>
                <a:cs typeface="+mn-cs"/>
              </a:rPr>
              <a:t>Federal </a:t>
            </a:r>
            <a:r>
              <a:rPr lang="en-US" sz="4000" dirty="0" smtClean="0">
                <a:latin typeface="Gill Sans MT"/>
                <a:ea typeface="+mn-ea"/>
                <a:cs typeface="+mn-cs"/>
              </a:rPr>
              <a:t> Settlement Process</a:t>
            </a:r>
            <a:r>
              <a:rPr lang="en-US" sz="4000" dirty="0" smtClean="0">
                <a:latin typeface="Gill Sans MT"/>
              </a:rPr>
              <a:t> </a:t>
            </a:r>
            <a:r>
              <a:rPr lang="en-US" sz="4000" dirty="0" smtClean="0">
                <a:latin typeface="Gill Sans MT"/>
                <a:ea typeface="+mn-ea"/>
                <a:cs typeface="+mn-cs"/>
              </a:rPr>
              <a:t>(cont.)</a:t>
            </a:r>
            <a:endParaRPr lang="en-US" sz="4000" dirty="0">
              <a:latin typeface="Gill Sans MT"/>
            </a:endParaRPr>
          </a:p>
        </p:txBody>
      </p:sp>
      <p:sp>
        <p:nvSpPr>
          <p:cNvPr id="3" name="Content Placeholder 2"/>
          <p:cNvSpPr>
            <a:spLocks noGrp="1"/>
          </p:cNvSpPr>
          <p:nvPr>
            <p:ph idx="1"/>
          </p:nvPr>
        </p:nvSpPr>
        <p:spPr>
          <a:xfrm>
            <a:off x="457200" y="1524000"/>
            <a:ext cx="8229600" cy="5181600"/>
          </a:xfrm>
        </p:spPr>
        <p:txBody>
          <a:bodyPr>
            <a:normAutofit/>
          </a:bodyPr>
          <a:lstStyle/>
          <a:p>
            <a:r>
              <a:rPr lang="en-US" sz="2400" b="1" dirty="0" smtClean="0">
                <a:latin typeface="Gill Sans MT"/>
              </a:rPr>
              <a:t>  Teams are comprised of representatives from:</a:t>
            </a:r>
          </a:p>
          <a:p>
            <a:pPr lvl="2">
              <a:buFont typeface="Gill Sans MT" pitchFamily="34" charset="0"/>
              <a:buChar char="–"/>
            </a:pPr>
            <a:r>
              <a:rPr lang="en-US" b="1" dirty="0" smtClean="0">
                <a:latin typeface="Gill Sans MT"/>
              </a:rPr>
              <a:t>Bureau of Indian Affairs</a:t>
            </a:r>
          </a:p>
          <a:p>
            <a:pPr lvl="2">
              <a:buFont typeface="Gill Sans MT" pitchFamily="34" charset="0"/>
              <a:buChar char="–"/>
            </a:pPr>
            <a:r>
              <a:rPr lang="en-US" b="1" dirty="0" smtClean="0">
                <a:latin typeface="Gill Sans MT"/>
              </a:rPr>
              <a:t>Bureau of Reclamation</a:t>
            </a:r>
          </a:p>
          <a:p>
            <a:pPr lvl="2">
              <a:buFont typeface="Gill Sans MT" pitchFamily="34" charset="0"/>
              <a:buChar char="–"/>
            </a:pPr>
            <a:r>
              <a:rPr lang="en-US" b="1" dirty="0" smtClean="0">
                <a:latin typeface="Gill Sans MT"/>
              </a:rPr>
              <a:t>Solicitor’s Office</a:t>
            </a:r>
          </a:p>
          <a:p>
            <a:pPr lvl="2">
              <a:buFont typeface="Gill Sans MT" pitchFamily="34" charset="0"/>
              <a:buChar char="–"/>
            </a:pPr>
            <a:r>
              <a:rPr lang="en-US" b="1" dirty="0" smtClean="0">
                <a:latin typeface="Gill Sans MT"/>
              </a:rPr>
              <a:t>Fish and Wildlife Service</a:t>
            </a:r>
          </a:p>
          <a:p>
            <a:pPr lvl="2">
              <a:buFont typeface="Gill Sans MT" pitchFamily="34" charset="0"/>
              <a:buChar char="–"/>
            </a:pPr>
            <a:r>
              <a:rPr lang="en-US" b="1" dirty="0" smtClean="0">
                <a:latin typeface="Gill Sans MT"/>
              </a:rPr>
              <a:t>Department of Justice </a:t>
            </a:r>
          </a:p>
          <a:p>
            <a:pPr lvl="2">
              <a:buFont typeface="Gill Sans MT" pitchFamily="34" charset="0"/>
              <a:buChar char="–"/>
            </a:pPr>
            <a:r>
              <a:rPr lang="en-US" b="1" dirty="0">
                <a:latin typeface="Gill Sans MT"/>
              </a:rPr>
              <a:t>O</a:t>
            </a:r>
            <a:r>
              <a:rPr lang="en-US" b="1" dirty="0" smtClean="0">
                <a:latin typeface="Gill Sans MT"/>
              </a:rPr>
              <a:t>ther Federal agencies (within or outside the DOI) with significant interests in the settlement</a:t>
            </a:r>
          </a:p>
          <a:p>
            <a:pPr lvl="2">
              <a:buFont typeface="Gill Sans MT" pitchFamily="34" charset="0"/>
              <a:buChar char="–"/>
            </a:pPr>
            <a:endParaRPr lang="en-US" sz="2200" b="1" dirty="0" smtClean="0">
              <a:latin typeface="Gill Sans MT"/>
            </a:endParaRPr>
          </a:p>
          <a:p>
            <a:pPr marL="342900" lvl="1" indent="-342900">
              <a:lnSpc>
                <a:spcPct val="90000"/>
              </a:lnSpc>
              <a:buClr>
                <a:schemeClr val="accent1">
                  <a:lumMod val="75000"/>
                </a:schemeClr>
              </a:buClr>
              <a:buSzPct val="95000"/>
              <a:buFont typeface="Arial" panose="020B0604020202020204" pitchFamily="34" charset="0"/>
              <a:buChar char="•"/>
              <a:defRPr/>
            </a:pPr>
            <a:r>
              <a:rPr lang="en-US" sz="2400" b="1" dirty="0">
                <a:latin typeface="Gill Sans MT"/>
              </a:rPr>
              <a:t>Currently the </a:t>
            </a:r>
            <a:r>
              <a:rPr lang="en-US" sz="2400" b="1" dirty="0" smtClean="0">
                <a:latin typeface="Gill Sans MT"/>
              </a:rPr>
              <a:t>DOI </a:t>
            </a:r>
            <a:r>
              <a:rPr lang="en-US" sz="2400" b="1" dirty="0">
                <a:latin typeface="Gill Sans MT"/>
              </a:rPr>
              <a:t>has </a:t>
            </a:r>
            <a:r>
              <a:rPr lang="en-US" sz="2400" b="1" dirty="0" smtClean="0">
                <a:latin typeface="Gill Sans MT"/>
              </a:rPr>
              <a:t>41 </a:t>
            </a:r>
            <a:r>
              <a:rPr lang="en-US" sz="2400" b="1" dirty="0">
                <a:latin typeface="Gill Sans MT"/>
              </a:rPr>
              <a:t>teams in the </a:t>
            </a:r>
            <a:r>
              <a:rPr lang="en-US" sz="2400" b="1" dirty="0" smtClean="0">
                <a:latin typeface="Gill Sans MT"/>
              </a:rPr>
              <a:t>field</a:t>
            </a:r>
            <a:r>
              <a:rPr lang="en-US" b="1" dirty="0" smtClean="0">
                <a:latin typeface="Gill Sans MT"/>
              </a:rPr>
              <a:t>:</a:t>
            </a:r>
          </a:p>
          <a:p>
            <a:pPr marL="617220" lvl="2" indent="-342900">
              <a:lnSpc>
                <a:spcPct val="90000"/>
              </a:lnSpc>
              <a:buClr>
                <a:schemeClr val="accent1">
                  <a:lumMod val="75000"/>
                </a:schemeClr>
              </a:buClr>
              <a:buSzPct val="95000"/>
              <a:buFont typeface="Arial" panose="020B0604020202020204" pitchFamily="34" charset="0"/>
              <a:buChar char="•"/>
              <a:defRPr/>
            </a:pPr>
            <a:r>
              <a:rPr lang="en-US" b="1" dirty="0" smtClean="0">
                <a:latin typeface="Gill Sans MT"/>
              </a:rPr>
              <a:t>19 </a:t>
            </a:r>
            <a:r>
              <a:rPr lang="en-US" b="1" dirty="0">
                <a:latin typeface="Gill Sans MT"/>
              </a:rPr>
              <a:t>Negotiation Teams ,</a:t>
            </a:r>
            <a:r>
              <a:rPr lang="en-US" b="1" dirty="0" smtClean="0">
                <a:latin typeface="Gill Sans MT"/>
              </a:rPr>
              <a:t> 20 </a:t>
            </a:r>
            <a:r>
              <a:rPr lang="en-US" b="1" dirty="0">
                <a:latin typeface="Gill Sans MT"/>
              </a:rPr>
              <a:t>Implementation </a:t>
            </a:r>
            <a:r>
              <a:rPr lang="en-US" b="1" dirty="0" smtClean="0">
                <a:latin typeface="Gill Sans MT"/>
              </a:rPr>
              <a:t>Teams, and 2 Assessment Teams</a:t>
            </a:r>
            <a:endParaRPr lang="en-US" b="1" dirty="0">
              <a:latin typeface="Gill Sans MT"/>
            </a:endParaRPr>
          </a:p>
          <a:p>
            <a:pPr>
              <a:lnSpc>
                <a:spcPct val="90000"/>
              </a:lnSpc>
              <a:buClr>
                <a:schemeClr val="accent1">
                  <a:lumMod val="75000"/>
                </a:schemeClr>
              </a:buClr>
              <a:buSzPct val="95000"/>
              <a:defRPr/>
            </a:pPr>
            <a:endParaRPr lang="en-US" sz="2400" dirty="0" smtClean="0">
              <a:solidFill>
                <a:schemeClr val="accent1">
                  <a:lumMod val="75000"/>
                </a:schemeClr>
              </a:solidFill>
              <a:latin typeface="Gill Sans MT"/>
              <a:cs typeface="Arial" charset="0"/>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20</a:t>
            </a:fld>
            <a:endParaRPr lang="en-US" dirty="0"/>
          </a:p>
        </p:txBody>
      </p:sp>
    </p:spTree>
    <p:extLst>
      <p:ext uri="{BB962C8B-B14F-4D97-AF65-F5344CB8AC3E}">
        <p14:creationId xmlns:p14="http://schemas.microsoft.com/office/powerpoint/2010/main" val="3047691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533400"/>
            <a:ext cx="8229600" cy="762000"/>
          </a:xfrm>
        </p:spPr>
        <p:txBody>
          <a:bodyPr>
            <a:normAutofit/>
          </a:bodyPr>
          <a:lstStyle/>
          <a:p>
            <a:pPr algn="ctr">
              <a:defRPr/>
            </a:pPr>
            <a:r>
              <a:rPr lang="en-US" sz="4200" dirty="0" smtClean="0">
                <a:latin typeface="Gill Sans MT"/>
              </a:rPr>
              <a:t>Criteria and Procedures</a:t>
            </a:r>
          </a:p>
        </p:txBody>
      </p:sp>
      <p:sp>
        <p:nvSpPr>
          <p:cNvPr id="24579" name="Rectangle 3"/>
          <p:cNvSpPr>
            <a:spLocks noGrp="1" noChangeArrowheads="1"/>
          </p:cNvSpPr>
          <p:nvPr>
            <p:ph idx="1"/>
          </p:nvPr>
        </p:nvSpPr>
        <p:spPr>
          <a:xfrm>
            <a:off x="457200" y="1371600"/>
            <a:ext cx="8153400" cy="5334000"/>
          </a:xfrm>
        </p:spPr>
        <p:txBody>
          <a:bodyPr>
            <a:normAutofit fontScale="85000" lnSpcReduction="20000"/>
          </a:bodyPr>
          <a:lstStyle/>
          <a:p>
            <a:pPr>
              <a:lnSpc>
                <a:spcPct val="120000"/>
              </a:lnSpc>
              <a:buNone/>
            </a:pPr>
            <a:r>
              <a:rPr lang="en-US" sz="2400" dirty="0" smtClean="0">
                <a:solidFill>
                  <a:schemeClr val="accent1">
                    <a:lumMod val="75000"/>
                  </a:schemeClr>
                </a:solidFill>
              </a:rPr>
              <a:t>	</a:t>
            </a:r>
            <a:r>
              <a:rPr lang="en-US" sz="2400" b="1" i="1" dirty="0" smtClean="0">
                <a:latin typeface="Gill Sans MT"/>
              </a:rPr>
              <a:t>The Criteria &amp; Procedures for Participation of Federal Government in Negotiating for Settlement of Indian Water Rights Claims</a:t>
            </a:r>
            <a:r>
              <a:rPr lang="en-US" sz="2400" b="1" dirty="0" smtClean="0">
                <a:latin typeface="Gill Sans MT"/>
              </a:rPr>
              <a:t>, 55 Fed. Reg. 9223-9225,  </a:t>
            </a:r>
            <a:br>
              <a:rPr lang="en-US" sz="2400" b="1" dirty="0" smtClean="0">
                <a:latin typeface="Gill Sans MT"/>
              </a:rPr>
            </a:br>
            <a:r>
              <a:rPr lang="en-US" sz="2400" b="1" dirty="0" smtClean="0">
                <a:latin typeface="Gill Sans MT"/>
              </a:rPr>
              <a:t>Mar. 12, 1990</a:t>
            </a:r>
          </a:p>
          <a:p>
            <a:pPr lvl="1">
              <a:lnSpc>
                <a:spcPct val="70000"/>
              </a:lnSpc>
              <a:buFont typeface="Arial" pitchFamily="34" charset="0"/>
              <a:buChar char="•"/>
            </a:pPr>
            <a:endParaRPr lang="en-US" sz="2400" b="1" dirty="0" smtClean="0">
              <a:latin typeface="Gill Sans MT"/>
            </a:endParaRPr>
          </a:p>
          <a:p>
            <a:pPr lvl="1">
              <a:lnSpc>
                <a:spcPct val="110000"/>
              </a:lnSpc>
              <a:buFont typeface="Arial" pitchFamily="34" charset="0"/>
              <a:buChar char="•"/>
            </a:pPr>
            <a:r>
              <a:rPr lang="en-US" sz="2400" b="1" dirty="0" smtClean="0">
                <a:latin typeface="Gill Sans MT"/>
              </a:rPr>
              <a:t>Provide guidelines for Administration’s participation in settlements</a:t>
            </a:r>
          </a:p>
          <a:p>
            <a:pPr lvl="1">
              <a:lnSpc>
                <a:spcPct val="70000"/>
              </a:lnSpc>
              <a:buFont typeface="Arial" pitchFamily="34" charset="0"/>
              <a:buChar char="•"/>
            </a:pPr>
            <a:endParaRPr lang="en-US" sz="2400" b="1" dirty="0" smtClean="0">
              <a:latin typeface="Gill Sans MT"/>
            </a:endParaRPr>
          </a:p>
          <a:p>
            <a:pPr lvl="1">
              <a:lnSpc>
                <a:spcPct val="110000"/>
              </a:lnSpc>
              <a:buFont typeface="Arial" pitchFamily="34" charset="0"/>
              <a:buChar char="•"/>
            </a:pPr>
            <a:r>
              <a:rPr lang="en-US" sz="2400" b="1" dirty="0" smtClean="0">
                <a:latin typeface="Gill Sans MT"/>
              </a:rPr>
              <a:t>Include factors to be considered in deciding Federal contribution to settlement cost share</a:t>
            </a:r>
          </a:p>
          <a:p>
            <a:pPr lvl="1">
              <a:lnSpc>
                <a:spcPct val="70000"/>
              </a:lnSpc>
              <a:buFont typeface="Arial" pitchFamily="34" charset="0"/>
              <a:buChar char="•"/>
            </a:pPr>
            <a:endParaRPr lang="en-US" sz="2400" b="1" dirty="0">
              <a:latin typeface="Gill Sans MT"/>
            </a:endParaRPr>
          </a:p>
          <a:p>
            <a:pPr lvl="1">
              <a:lnSpc>
                <a:spcPct val="110000"/>
              </a:lnSpc>
              <a:buFont typeface="Arial" pitchFamily="34" charset="0"/>
              <a:buChar char="•"/>
            </a:pPr>
            <a:r>
              <a:rPr lang="en-US" sz="2400" b="1" dirty="0" smtClean="0">
                <a:latin typeface="Gill Sans MT"/>
              </a:rPr>
              <a:t>Require non-Federal cost sharing</a:t>
            </a:r>
          </a:p>
          <a:p>
            <a:pPr lvl="1">
              <a:lnSpc>
                <a:spcPct val="70000"/>
              </a:lnSpc>
              <a:buFont typeface="Arial" pitchFamily="34" charset="0"/>
              <a:buChar char="•"/>
            </a:pPr>
            <a:endParaRPr lang="en-US" sz="2400" b="1" dirty="0">
              <a:latin typeface="Gill Sans MT"/>
            </a:endParaRPr>
          </a:p>
          <a:p>
            <a:pPr lvl="1">
              <a:lnSpc>
                <a:spcPct val="110000"/>
              </a:lnSpc>
              <a:buFont typeface="Arial" pitchFamily="34" charset="0"/>
              <a:buChar char="•"/>
            </a:pPr>
            <a:r>
              <a:rPr lang="en-US" sz="2400" b="1" dirty="0" smtClean="0">
                <a:latin typeface="Gill Sans MT"/>
              </a:rPr>
              <a:t>Flexible enough to adapt to the unique circumstances of each negotiation</a:t>
            </a:r>
          </a:p>
          <a:p>
            <a:pPr lvl="1">
              <a:lnSpc>
                <a:spcPct val="70000"/>
              </a:lnSpc>
              <a:buFont typeface="Arial" pitchFamily="34" charset="0"/>
              <a:buChar char="•"/>
            </a:pPr>
            <a:endParaRPr lang="en-US" sz="2400" b="1" dirty="0">
              <a:latin typeface="Gill Sans MT"/>
            </a:endParaRPr>
          </a:p>
          <a:p>
            <a:pPr lvl="1">
              <a:lnSpc>
                <a:spcPct val="110000"/>
              </a:lnSpc>
              <a:buFont typeface="Arial" pitchFamily="34" charset="0"/>
              <a:buChar char="•"/>
            </a:pPr>
            <a:r>
              <a:rPr lang="en-US" sz="2400" b="1" dirty="0" smtClean="0">
                <a:latin typeface="Gill Sans MT"/>
              </a:rPr>
              <a:t>Followed by every Administration since 1990, but with differing interpretations</a:t>
            </a:r>
          </a:p>
          <a:p>
            <a:pPr lvl="1"/>
            <a:endParaRPr lang="en-US" sz="2200" dirty="0" smtClean="0">
              <a:solidFill>
                <a:schemeClr val="accent1">
                  <a:lumMod val="75000"/>
                </a:schemeClr>
              </a:solidFill>
            </a:endParaRPr>
          </a:p>
          <a:p>
            <a:pPr lvl="1"/>
            <a:endParaRPr lang="en-US" sz="2000" dirty="0" smtClean="0">
              <a:solidFill>
                <a:schemeClr val="accent1">
                  <a:lumMod val="75000"/>
                </a:schemeClr>
              </a:solidFill>
            </a:endParaRPr>
          </a:p>
        </p:txBody>
      </p:sp>
      <p:sp>
        <p:nvSpPr>
          <p:cNvPr id="2" name="Slide Number Placeholder 1"/>
          <p:cNvSpPr>
            <a:spLocks noGrp="1"/>
          </p:cNvSpPr>
          <p:nvPr>
            <p:ph type="sldNum" sz="quarter" idx="12"/>
          </p:nvPr>
        </p:nvSpPr>
        <p:spPr/>
        <p:txBody>
          <a:bodyPr/>
          <a:lstStyle/>
          <a:p>
            <a:fld id="{CBE93D19-9C4F-4B5F-B3F5-9BBFAC1C7170}" type="slidenum">
              <a:rPr lang="en-US" smtClean="0"/>
              <a:pPr/>
              <a:t>21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15962"/>
          </a:xfrm>
        </p:spPr>
        <p:txBody>
          <a:bodyPr>
            <a:noAutofit/>
          </a:bodyPr>
          <a:lstStyle/>
          <a:p>
            <a:pPr algn="ctr"/>
            <a:r>
              <a:rPr lang="en-US" altLang="en-US" sz="4200" dirty="0" smtClean="0">
                <a:latin typeface="Gill Sans MT"/>
                <a:ea typeface="ＭＳ Ｐゴシック" pitchFamily="34" charset="-128"/>
              </a:rPr>
              <a:t/>
            </a:r>
            <a:br>
              <a:rPr lang="en-US" altLang="en-US" sz="4200" dirty="0" smtClean="0">
                <a:latin typeface="Gill Sans MT"/>
                <a:ea typeface="ＭＳ Ｐゴシック" pitchFamily="34" charset="-128"/>
              </a:rPr>
            </a:br>
            <a:r>
              <a:rPr lang="en-US" altLang="en-US" sz="4200" dirty="0" smtClean="0">
                <a:latin typeface="Gill Sans MT"/>
                <a:ea typeface="ＭＳ Ｐゴシック" pitchFamily="34" charset="-128"/>
              </a:rPr>
              <a:t>Criteria and Procedures </a:t>
            </a:r>
            <a:r>
              <a:rPr lang="en-US" altLang="en-US" sz="2400" dirty="0" smtClean="0">
                <a:latin typeface="Gill Sans MT"/>
                <a:ea typeface="ＭＳ Ｐゴシック" pitchFamily="34" charset="-128"/>
              </a:rPr>
              <a:t>(cont’d)</a:t>
            </a:r>
          </a:p>
        </p:txBody>
      </p:sp>
      <p:sp>
        <p:nvSpPr>
          <p:cNvPr id="3" name="Content Placeholder 2"/>
          <p:cNvSpPr>
            <a:spLocks noGrp="1"/>
          </p:cNvSpPr>
          <p:nvPr>
            <p:ph idx="1"/>
          </p:nvPr>
        </p:nvSpPr>
        <p:spPr>
          <a:xfrm>
            <a:off x="152400" y="2133600"/>
            <a:ext cx="8686800" cy="3810000"/>
          </a:xfrm>
        </p:spPr>
        <p:txBody>
          <a:bodyPr>
            <a:noAutofit/>
          </a:bodyPr>
          <a:lstStyle/>
          <a:p>
            <a:pPr marL="346075" indent="0">
              <a:buFontTx/>
              <a:buNone/>
            </a:pPr>
            <a:r>
              <a:rPr lang="en-US" altLang="en-US" sz="2000" b="1" dirty="0" smtClean="0">
                <a:latin typeface="Gill Sans MT"/>
                <a:ea typeface="ＭＳ Ｐゴシック" pitchFamily="34" charset="-128"/>
              </a:rPr>
              <a:t>Four-Phase Settlement Procedure</a:t>
            </a:r>
          </a:p>
          <a:p>
            <a:pPr marL="457200" lvl="1" indent="0">
              <a:buNone/>
            </a:pPr>
            <a:endParaRPr lang="en-US" altLang="en-US" sz="2000" b="1" dirty="0" smtClean="0">
              <a:latin typeface="Gill Sans MT"/>
              <a:ea typeface="ＭＳ Ｐゴシック" pitchFamily="34" charset="-128"/>
            </a:endParaRPr>
          </a:p>
          <a:p>
            <a:pPr lvl="1">
              <a:buFont typeface="Arial" pitchFamily="34" charset="0"/>
              <a:buChar char="•"/>
            </a:pPr>
            <a:r>
              <a:rPr lang="en-US" altLang="en-US" sz="2000" b="1" dirty="0" smtClean="0">
                <a:latin typeface="Gill Sans MT"/>
                <a:ea typeface="ＭＳ Ｐゴシック" pitchFamily="34" charset="-128"/>
              </a:rPr>
              <a:t>Phase I –  Fact Finding </a:t>
            </a:r>
          </a:p>
          <a:p>
            <a:pPr lvl="1">
              <a:buFontTx/>
              <a:buNone/>
            </a:pPr>
            <a:r>
              <a:rPr lang="en-US" altLang="en-US" sz="2000" b="1" dirty="0" smtClean="0">
                <a:latin typeface="Gill Sans MT"/>
                <a:ea typeface="ＭＳ Ｐゴシック" pitchFamily="34" charset="-128"/>
              </a:rPr>
              <a:t>	</a:t>
            </a:r>
          </a:p>
          <a:p>
            <a:pPr lvl="1">
              <a:buFont typeface="Arial" pitchFamily="34" charset="0"/>
              <a:buChar char="•"/>
            </a:pPr>
            <a:r>
              <a:rPr lang="en-US" altLang="en-US" sz="2000" b="1" dirty="0" smtClean="0">
                <a:latin typeface="Gill Sans MT"/>
                <a:ea typeface="ＭＳ Ｐゴシック" pitchFamily="34" charset="-128"/>
              </a:rPr>
              <a:t>Phase II –  Assessments and Recommendations</a:t>
            </a:r>
          </a:p>
          <a:p>
            <a:pPr lvl="1">
              <a:buFont typeface="Arial" pitchFamily="34" charset="0"/>
              <a:buChar char="•"/>
            </a:pPr>
            <a:endParaRPr lang="en-US" altLang="en-US" sz="2000" b="1" dirty="0">
              <a:latin typeface="Gill Sans MT"/>
              <a:ea typeface="ＭＳ Ｐゴシック" pitchFamily="34" charset="-128"/>
            </a:endParaRPr>
          </a:p>
          <a:p>
            <a:pPr lvl="1">
              <a:buFont typeface="Arial" pitchFamily="34" charset="0"/>
              <a:buChar char="•"/>
            </a:pPr>
            <a:r>
              <a:rPr lang="en-US" altLang="en-US" sz="2000" b="1" dirty="0">
                <a:latin typeface="Gill Sans MT"/>
                <a:ea typeface="ＭＳ Ｐゴシック" pitchFamily="34" charset="-128"/>
              </a:rPr>
              <a:t>Phase III – Briefings and Negotiation Positions</a:t>
            </a:r>
          </a:p>
          <a:p>
            <a:pPr lvl="1">
              <a:buFont typeface="Arial" pitchFamily="34" charset="0"/>
              <a:buChar char="•"/>
            </a:pPr>
            <a:endParaRPr lang="en-US" altLang="en-US" sz="2000" b="1" dirty="0" smtClean="0">
              <a:latin typeface="Gill Sans MT"/>
              <a:ea typeface="ＭＳ Ｐゴシック" pitchFamily="34" charset="-128"/>
            </a:endParaRPr>
          </a:p>
          <a:p>
            <a:pPr lvl="1">
              <a:buFont typeface="Arial" pitchFamily="34" charset="0"/>
              <a:buChar char="•"/>
            </a:pPr>
            <a:r>
              <a:rPr lang="en-US" altLang="en-US" sz="2000" b="1" dirty="0" smtClean="0">
                <a:latin typeface="Gill Sans MT"/>
                <a:ea typeface="ＭＳ Ｐゴシック" pitchFamily="34" charset="-128"/>
              </a:rPr>
              <a:t>Phase </a:t>
            </a:r>
            <a:r>
              <a:rPr lang="en-US" altLang="en-US" sz="2000" b="1" dirty="0">
                <a:latin typeface="Gill Sans MT"/>
                <a:ea typeface="ＭＳ Ｐゴシック" pitchFamily="34" charset="-128"/>
              </a:rPr>
              <a:t>IV – </a:t>
            </a:r>
            <a:r>
              <a:rPr lang="en-US" altLang="en-US" sz="2000" b="1" dirty="0" smtClean="0">
                <a:latin typeface="Gill Sans MT"/>
                <a:ea typeface="ＭＳ Ｐゴシック" pitchFamily="34" charset="-128"/>
              </a:rPr>
              <a:t>Negotiation Towards Settlement</a:t>
            </a:r>
            <a:endParaRPr lang="en-US" altLang="en-US" sz="2000" b="1" dirty="0">
              <a:latin typeface="Gill Sans MT"/>
              <a:ea typeface="ＭＳ Ｐゴシック" pitchFamily="34" charset="-128"/>
            </a:endParaRPr>
          </a:p>
          <a:p>
            <a:pPr lvl="1">
              <a:buFontTx/>
              <a:buNone/>
            </a:pPr>
            <a:r>
              <a:rPr lang="en-US" altLang="en-US" sz="2000" b="1" dirty="0">
                <a:latin typeface="Gill Sans MT"/>
                <a:ea typeface="ＭＳ Ｐゴシック" pitchFamily="34" charset="-128"/>
              </a:rPr>
              <a:t>  </a:t>
            </a:r>
            <a:endParaRPr lang="en-US" altLang="en-US" sz="2000" b="1" dirty="0" smtClean="0">
              <a:latin typeface="Gill Sans MT"/>
              <a:ea typeface="ＭＳ Ｐゴシック" pitchFamily="34" charset="-128"/>
            </a:endParaRPr>
          </a:p>
          <a:p>
            <a:pPr lvl="1">
              <a:buFontTx/>
              <a:buNone/>
            </a:pPr>
            <a:r>
              <a:rPr lang="en-US" altLang="en-US" sz="1600" b="1" dirty="0" smtClean="0">
                <a:latin typeface="Gill Sans MT"/>
                <a:ea typeface="ＭＳ Ｐゴシック" pitchFamily="34" charset="-128"/>
              </a:rPr>
              <a:t>	</a:t>
            </a:r>
            <a:endParaRPr lang="en-US" altLang="en-US" sz="1600" dirty="0" smtClean="0">
              <a:ea typeface="ＭＳ Ｐゴシック" pitchFamily="34" charset="-128"/>
            </a:endParaRPr>
          </a:p>
        </p:txBody>
      </p:sp>
      <p:sp>
        <p:nvSpPr>
          <p:cNvPr id="11268"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000" dirty="0">
              <a:solidFill>
                <a:srgbClr val="376093"/>
              </a:solidFill>
              <a:latin typeface="Gill Sans MT" pitchFamily="34" charset="0"/>
            </a:endParaRPr>
          </a:p>
          <a:p>
            <a:pPr eaLnBrk="1" hangingPunct="1"/>
            <a:endParaRPr lang="en-US" altLang="en-US" sz="1000" dirty="0">
              <a:solidFill>
                <a:srgbClr val="376093"/>
              </a:solidFill>
              <a:latin typeface="Gill Sans MT" pitchFamily="34" charset="0"/>
            </a:endParaRPr>
          </a:p>
        </p:txBody>
      </p:sp>
    </p:spTree>
    <p:extLst>
      <p:ext uri="{BB962C8B-B14F-4D97-AF65-F5344CB8AC3E}">
        <p14:creationId xmlns:p14="http://schemas.microsoft.com/office/powerpoint/2010/main" val="2052593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715962"/>
          </a:xfrm>
        </p:spPr>
        <p:txBody>
          <a:bodyPr>
            <a:noAutofit/>
          </a:bodyPr>
          <a:lstStyle/>
          <a:p>
            <a:pPr algn="ctr"/>
            <a:r>
              <a:rPr lang="en-US" altLang="en-US" sz="4200" dirty="0" smtClean="0">
                <a:latin typeface="Gill Sans MT"/>
                <a:ea typeface="ＭＳ Ｐゴシック" pitchFamily="34" charset="-128"/>
              </a:rPr>
              <a:t/>
            </a:r>
            <a:br>
              <a:rPr lang="en-US" altLang="en-US" sz="4200" dirty="0" smtClean="0">
                <a:latin typeface="Gill Sans MT"/>
                <a:ea typeface="ＭＳ Ｐゴシック" pitchFamily="34" charset="-128"/>
              </a:rPr>
            </a:br>
            <a:r>
              <a:rPr lang="en-US" altLang="en-US" sz="4200" dirty="0" smtClean="0">
                <a:latin typeface="Gill Sans MT"/>
                <a:ea typeface="ＭＳ Ｐゴシック" pitchFamily="34" charset="-128"/>
              </a:rPr>
              <a:t>Criteria and Procedures </a:t>
            </a:r>
            <a:r>
              <a:rPr lang="en-US" altLang="en-US" sz="2400" dirty="0" smtClean="0">
                <a:latin typeface="Gill Sans MT"/>
                <a:ea typeface="ＭＳ Ｐゴシック" pitchFamily="34" charset="-128"/>
              </a:rPr>
              <a:t>(cont’d)</a:t>
            </a:r>
          </a:p>
        </p:txBody>
      </p:sp>
      <p:sp>
        <p:nvSpPr>
          <p:cNvPr id="3" name="Content Placeholder 2"/>
          <p:cNvSpPr>
            <a:spLocks noGrp="1"/>
          </p:cNvSpPr>
          <p:nvPr>
            <p:ph idx="1"/>
          </p:nvPr>
        </p:nvSpPr>
        <p:spPr>
          <a:xfrm>
            <a:off x="457200" y="1219200"/>
            <a:ext cx="8229600" cy="5638800"/>
          </a:xfrm>
        </p:spPr>
        <p:txBody>
          <a:bodyPr>
            <a:normAutofit/>
          </a:bodyPr>
          <a:lstStyle/>
          <a:p>
            <a:pPr marL="457200" lvl="1" indent="0">
              <a:buNone/>
            </a:pPr>
            <a:endParaRPr lang="en-US" altLang="en-US" sz="2000" b="1" dirty="0" smtClean="0">
              <a:latin typeface="Gill Sans MT"/>
              <a:ea typeface="ＭＳ Ｐゴシック" pitchFamily="34" charset="-128"/>
            </a:endParaRPr>
          </a:p>
          <a:p>
            <a:pPr lvl="1">
              <a:buFont typeface="Arial" pitchFamily="34" charset="0"/>
              <a:buChar char="•"/>
            </a:pPr>
            <a:r>
              <a:rPr lang="en-US" altLang="en-US" sz="2400" b="1" dirty="0" smtClean="0">
                <a:latin typeface="Gill Sans MT"/>
                <a:ea typeface="ＭＳ Ｐゴシック" pitchFamily="34" charset="-128"/>
              </a:rPr>
              <a:t>Phase I –  Fact Finding </a:t>
            </a:r>
          </a:p>
          <a:p>
            <a:pPr lvl="1">
              <a:buFontTx/>
              <a:buNone/>
            </a:pPr>
            <a:r>
              <a:rPr lang="en-US" altLang="en-US" sz="2400" b="1" dirty="0" smtClean="0">
                <a:latin typeface="Gill Sans MT"/>
                <a:ea typeface="ＭＳ Ｐゴシック" pitchFamily="34" charset="-128"/>
              </a:rPr>
              <a:t>	Develop information necessary to support settlement; identify parties and their positions; evaluate claims; describe geography of the reservation and drainage basin; and analyze contracts, statutes, regulations, legal precedent, and history of reservation water use </a:t>
            </a:r>
          </a:p>
          <a:p>
            <a:pPr lvl="1">
              <a:buFontTx/>
              <a:buNone/>
            </a:pPr>
            <a:endParaRPr lang="en-US" altLang="en-US" sz="2400" b="1" dirty="0" smtClean="0">
              <a:latin typeface="Gill Sans MT"/>
              <a:ea typeface="ＭＳ Ｐゴシック" pitchFamily="34" charset="-128"/>
            </a:endParaRPr>
          </a:p>
          <a:p>
            <a:pPr lvl="1">
              <a:buFont typeface="Arial" pitchFamily="34" charset="0"/>
              <a:buChar char="•"/>
            </a:pPr>
            <a:r>
              <a:rPr lang="en-US" altLang="en-US" sz="2400" b="1" dirty="0">
                <a:latin typeface="Gill Sans MT"/>
                <a:ea typeface="ＭＳ Ｐゴシック" pitchFamily="34" charset="-128"/>
              </a:rPr>
              <a:t>Phase II –  Assessments and Recommendations</a:t>
            </a:r>
          </a:p>
          <a:p>
            <a:pPr lvl="1">
              <a:buFontTx/>
              <a:buNone/>
            </a:pPr>
            <a:r>
              <a:rPr lang="en-US" altLang="en-US" sz="2400" b="1" dirty="0">
                <a:latin typeface="Gill Sans MT"/>
                <a:ea typeface="ＭＳ Ｐゴシック" pitchFamily="34" charset="-128"/>
              </a:rPr>
              <a:t>	Assess costs presuming settlement and cost of settlement to all the parties; analyze value of tribal water claim; </a:t>
            </a:r>
            <a:r>
              <a:rPr lang="en-US" altLang="en-US" sz="2400" b="1" dirty="0" smtClean="0">
                <a:latin typeface="Gill Sans MT"/>
                <a:ea typeface="ＭＳ Ｐゴシック" pitchFamily="34" charset="-128"/>
              </a:rPr>
              <a:t>and recommend </a:t>
            </a:r>
            <a:r>
              <a:rPr lang="en-US" altLang="en-US" sz="2400" b="1" dirty="0">
                <a:latin typeface="Gill Sans MT"/>
                <a:ea typeface="ＭＳ Ｐゴシック" pitchFamily="34" charset="-128"/>
              </a:rPr>
              <a:t>a negotiating position</a:t>
            </a:r>
          </a:p>
          <a:p>
            <a:pPr lvl="1">
              <a:buFontTx/>
              <a:buNone/>
            </a:pPr>
            <a:r>
              <a:rPr lang="en-US" altLang="en-US" sz="2000" dirty="0">
                <a:latin typeface="Gill Sans MT"/>
                <a:ea typeface="ＭＳ Ｐゴシック" pitchFamily="34" charset="-128"/>
              </a:rPr>
              <a:t> </a:t>
            </a:r>
          </a:p>
          <a:p>
            <a:pPr marL="346075" indent="0"/>
            <a:endParaRPr lang="en-US" altLang="en-US" sz="2000" dirty="0" smtClean="0">
              <a:ea typeface="ＭＳ Ｐゴシック" pitchFamily="34" charset="-128"/>
            </a:endParaRPr>
          </a:p>
        </p:txBody>
      </p:sp>
      <p:sp>
        <p:nvSpPr>
          <p:cNvPr id="11268"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000" dirty="0">
              <a:solidFill>
                <a:srgbClr val="376093"/>
              </a:solidFill>
              <a:latin typeface="Gill Sans MT" pitchFamily="34" charset="0"/>
            </a:endParaRPr>
          </a:p>
          <a:p>
            <a:pPr eaLnBrk="1" hangingPunct="1"/>
            <a:endParaRPr lang="en-US" altLang="en-US" sz="1000" dirty="0">
              <a:solidFill>
                <a:srgbClr val="376093"/>
              </a:solidFill>
              <a:latin typeface="Gill Sans MT" pitchFamily="34" charset="0"/>
            </a:endParaRPr>
          </a:p>
        </p:txBody>
      </p:sp>
    </p:spTree>
    <p:extLst>
      <p:ext uri="{BB962C8B-B14F-4D97-AF65-F5344CB8AC3E}">
        <p14:creationId xmlns:p14="http://schemas.microsoft.com/office/powerpoint/2010/main" val="374992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762000"/>
          </a:xfrm>
        </p:spPr>
        <p:txBody>
          <a:bodyPr>
            <a:noAutofit/>
          </a:bodyPr>
          <a:lstStyle/>
          <a:p>
            <a:pPr algn="ctr"/>
            <a:r>
              <a:rPr lang="en-US" altLang="en-US" sz="4200" dirty="0" smtClean="0">
                <a:latin typeface="Gill Sans MT" pitchFamily="34" charset="0"/>
                <a:ea typeface="ＭＳ Ｐゴシック" pitchFamily="34" charset="-128"/>
              </a:rPr>
              <a:t/>
            </a:r>
            <a:br>
              <a:rPr lang="en-US" altLang="en-US" sz="4200" dirty="0" smtClean="0">
                <a:latin typeface="Gill Sans MT" pitchFamily="34" charset="0"/>
                <a:ea typeface="ＭＳ Ｐゴシック" pitchFamily="34" charset="-128"/>
              </a:rPr>
            </a:br>
            <a:r>
              <a:rPr lang="en-US" altLang="en-US" sz="4200" dirty="0" smtClean="0">
                <a:latin typeface="Gill Sans MT" pitchFamily="34" charset="0"/>
                <a:ea typeface="ＭＳ Ｐゴシック" pitchFamily="34" charset="-128"/>
              </a:rPr>
              <a:t>Criteria and Procedures (cont.)</a:t>
            </a:r>
          </a:p>
        </p:txBody>
      </p:sp>
      <p:sp>
        <p:nvSpPr>
          <p:cNvPr id="3" name="Content Placeholder 2"/>
          <p:cNvSpPr>
            <a:spLocks noGrp="1"/>
          </p:cNvSpPr>
          <p:nvPr>
            <p:ph idx="1"/>
          </p:nvPr>
        </p:nvSpPr>
        <p:spPr>
          <a:xfrm>
            <a:off x="685800" y="1600200"/>
            <a:ext cx="7772400" cy="5410200"/>
          </a:xfrm>
        </p:spPr>
        <p:txBody>
          <a:bodyPr>
            <a:normAutofit/>
          </a:bodyPr>
          <a:lstStyle/>
          <a:p>
            <a:pPr lvl="1"/>
            <a:endParaRPr lang="en-US" altLang="en-US" sz="1000" dirty="0" smtClean="0">
              <a:solidFill>
                <a:srgbClr val="376093"/>
              </a:solidFill>
              <a:latin typeface="Gill Sans MT" pitchFamily="34" charset="0"/>
              <a:ea typeface="ＭＳ Ｐゴシック" pitchFamily="34" charset="-128"/>
            </a:endParaRPr>
          </a:p>
          <a:p>
            <a:pPr lvl="1">
              <a:buFont typeface="Arial" pitchFamily="34" charset="0"/>
              <a:buChar char="•"/>
            </a:pPr>
            <a:r>
              <a:rPr lang="en-US" altLang="en-US" sz="2400" b="1" dirty="0" smtClean="0">
                <a:latin typeface="Gill Sans MT"/>
                <a:ea typeface="ＭＳ Ｐゴシック" pitchFamily="34" charset="-128"/>
              </a:rPr>
              <a:t>Phase III – Briefings and Negotiation Positions</a:t>
            </a:r>
          </a:p>
          <a:p>
            <a:pPr lvl="1">
              <a:buFontTx/>
              <a:buNone/>
            </a:pPr>
            <a:r>
              <a:rPr lang="en-US" altLang="en-US" sz="2400" b="1" dirty="0" smtClean="0">
                <a:latin typeface="Gill Sans MT"/>
                <a:ea typeface="ＭＳ Ｐゴシック" pitchFamily="34" charset="-128"/>
              </a:rPr>
              <a:t>    Working Group establishes Federal negotiating position, including  Federal funding strategy and positions on major issues</a:t>
            </a:r>
          </a:p>
          <a:p>
            <a:pPr marL="692150" indent="-234950"/>
            <a:endParaRPr lang="en-US" altLang="en-US" sz="2400" b="1" dirty="0" smtClean="0">
              <a:latin typeface="Gill Sans MT"/>
              <a:ea typeface="ＭＳ Ｐゴシック" pitchFamily="34" charset="-128"/>
            </a:endParaRPr>
          </a:p>
          <a:p>
            <a:pPr lvl="1">
              <a:buFont typeface="Arial" pitchFamily="34" charset="0"/>
              <a:buChar char="•"/>
            </a:pPr>
            <a:r>
              <a:rPr lang="en-US" altLang="en-US" sz="2400" b="1" dirty="0" smtClean="0">
                <a:latin typeface="Gill Sans MT"/>
                <a:ea typeface="ＭＳ Ｐゴシック" pitchFamily="34" charset="-128"/>
              </a:rPr>
              <a:t>Phase IV – Negotiations Towards Settlement</a:t>
            </a:r>
          </a:p>
          <a:p>
            <a:pPr lvl="1">
              <a:buFontTx/>
              <a:buNone/>
            </a:pPr>
            <a:r>
              <a:rPr lang="en-US" altLang="en-US" sz="2400" b="1" dirty="0" smtClean="0">
                <a:latin typeface="Gill Sans MT"/>
                <a:ea typeface="ＭＳ Ｐゴシック" pitchFamily="34" charset="-128"/>
              </a:rPr>
              <a:t>    commence; Office of Management &amp; Budget (OMB) and DOJ are briefed periodically; negotiating position revised </a:t>
            </a:r>
            <a:r>
              <a:rPr lang="en-US" altLang="en-US" sz="2400" b="1" dirty="0">
                <a:latin typeface="Gill Sans MT"/>
                <a:ea typeface="ＭＳ Ｐゴシック" pitchFamily="34" charset="-128"/>
              </a:rPr>
              <a:t>if </a:t>
            </a:r>
            <a:r>
              <a:rPr lang="en-US" altLang="en-US" sz="2400" b="1" dirty="0" smtClean="0">
                <a:latin typeface="Gill Sans MT"/>
                <a:ea typeface="ＭＳ Ｐゴシック" pitchFamily="34" charset="-128"/>
              </a:rPr>
              <a:t>appropriate</a:t>
            </a:r>
          </a:p>
          <a:p>
            <a:pPr marL="457200" indent="0">
              <a:buNone/>
            </a:pPr>
            <a:endParaRPr lang="en-US" altLang="en-US" sz="2400" dirty="0" smtClean="0">
              <a:ea typeface="ＭＳ Ｐゴシック" pitchFamily="34" charset="-128"/>
            </a:endParaRPr>
          </a:p>
        </p:txBody>
      </p:sp>
      <p:sp>
        <p:nvSpPr>
          <p:cNvPr id="12292"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000" dirty="0">
              <a:solidFill>
                <a:srgbClr val="376093"/>
              </a:solidFill>
              <a:latin typeface="Gill Sans MT" pitchFamily="34" charset="0"/>
            </a:endParaRPr>
          </a:p>
          <a:p>
            <a:pPr eaLnBrk="1" hangingPunct="1"/>
            <a:endParaRPr lang="en-US" altLang="en-US" sz="1000" dirty="0">
              <a:solidFill>
                <a:srgbClr val="376093"/>
              </a:solidFill>
              <a:latin typeface="Gill Sans MT" pitchFamily="34" charset="0"/>
            </a:endParaRPr>
          </a:p>
        </p:txBody>
      </p:sp>
    </p:spTree>
    <p:extLst>
      <p:ext uri="{BB962C8B-B14F-4D97-AF65-F5344CB8AC3E}">
        <p14:creationId xmlns:p14="http://schemas.microsoft.com/office/powerpoint/2010/main" val="187250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68362"/>
          </a:xfrm>
        </p:spPr>
        <p:txBody>
          <a:bodyPr>
            <a:normAutofit/>
          </a:bodyPr>
          <a:lstStyle/>
          <a:p>
            <a:pPr algn="ctr"/>
            <a:r>
              <a:rPr lang="en-US" altLang="en-US" sz="4200" dirty="0">
                <a:latin typeface="Gill Sans MT" pitchFamily="34" charset="0"/>
                <a:ea typeface="ＭＳ Ｐゴシック" pitchFamily="34" charset="-128"/>
              </a:rPr>
              <a:t>Federal </a:t>
            </a:r>
            <a:r>
              <a:rPr lang="en-US" altLang="en-US" sz="4200" dirty="0" smtClean="0">
                <a:latin typeface="Gill Sans MT" pitchFamily="34" charset="0"/>
                <a:ea typeface="ＭＳ Ｐゴシック" pitchFamily="34" charset="-128"/>
              </a:rPr>
              <a:t>Settlement Legislation</a:t>
            </a:r>
            <a:endParaRPr lang="en-US" altLang="en-US" sz="4200" dirty="0">
              <a:latin typeface="Gill Sans MT" pitchFamily="34" charset="0"/>
              <a:ea typeface="ＭＳ Ｐゴシック" pitchFamily="34" charset="-128"/>
            </a:endParaRPr>
          </a:p>
        </p:txBody>
      </p:sp>
      <p:sp>
        <p:nvSpPr>
          <p:cNvPr id="3" name="Content Placeholder 2"/>
          <p:cNvSpPr>
            <a:spLocks noGrp="1"/>
          </p:cNvSpPr>
          <p:nvPr>
            <p:ph idx="1"/>
          </p:nvPr>
        </p:nvSpPr>
        <p:spPr>
          <a:xfrm>
            <a:off x="381000" y="1600200"/>
            <a:ext cx="8229600" cy="4495800"/>
          </a:xfrm>
        </p:spPr>
        <p:txBody>
          <a:bodyPr>
            <a:normAutofit fontScale="92500"/>
          </a:bodyPr>
          <a:lstStyle/>
          <a:p>
            <a:pPr marL="457200" indent="0">
              <a:buNone/>
              <a:defRPr/>
            </a:pPr>
            <a:endParaRPr lang="en-US" sz="2000" b="1" dirty="0" smtClean="0"/>
          </a:p>
          <a:p>
            <a:pPr marL="692150" indent="-234950">
              <a:defRPr/>
            </a:pPr>
            <a:r>
              <a:rPr lang="en-US" sz="2600" b="1" dirty="0" smtClean="0">
                <a:latin typeface="Gill Sans MT"/>
              </a:rPr>
              <a:t>Basic parameters of the settlement and legislation approved by Working Group and OMB</a:t>
            </a:r>
          </a:p>
          <a:p>
            <a:pPr marL="457200" indent="0">
              <a:spcBef>
                <a:spcPts val="0"/>
              </a:spcBef>
              <a:buNone/>
              <a:defRPr/>
            </a:pPr>
            <a:endParaRPr lang="en-US" sz="2600" b="1" dirty="0" smtClean="0">
              <a:latin typeface="Gill Sans MT"/>
            </a:endParaRPr>
          </a:p>
          <a:p>
            <a:pPr marL="692150" indent="-234950">
              <a:defRPr/>
            </a:pPr>
            <a:r>
              <a:rPr lang="en-US" sz="2600" b="1" dirty="0" smtClean="0">
                <a:latin typeface="Gill Sans MT"/>
              </a:rPr>
              <a:t>Legislation drafted and introduced</a:t>
            </a:r>
          </a:p>
          <a:p>
            <a:pPr marL="692150" indent="-234950">
              <a:defRPr/>
            </a:pPr>
            <a:endParaRPr lang="en-US" sz="2600" b="1" dirty="0">
              <a:latin typeface="Gill Sans MT"/>
            </a:endParaRPr>
          </a:p>
          <a:p>
            <a:pPr marL="692150" indent="-234950">
              <a:defRPr/>
            </a:pPr>
            <a:r>
              <a:rPr lang="en-US" sz="2600" b="1" dirty="0" smtClean="0">
                <a:latin typeface="Gill Sans MT"/>
              </a:rPr>
              <a:t>Hearings scheduled </a:t>
            </a:r>
          </a:p>
          <a:p>
            <a:pPr marL="692150" indent="-234950">
              <a:defRPr/>
            </a:pPr>
            <a:endParaRPr lang="en-US" sz="2600" b="1" dirty="0">
              <a:latin typeface="Gill Sans MT"/>
            </a:endParaRPr>
          </a:p>
          <a:p>
            <a:pPr marL="692150" indent="-234950">
              <a:defRPr/>
            </a:pPr>
            <a:r>
              <a:rPr lang="en-US" sz="2600" b="1" dirty="0" smtClean="0">
                <a:latin typeface="Gill Sans MT"/>
              </a:rPr>
              <a:t>DOI prepares initial draft testimony which is then reviewed and revised through the OMB clearance process before being submitted to Congress </a:t>
            </a:r>
          </a:p>
          <a:p>
            <a:pPr marL="457200" indent="0">
              <a:buNone/>
              <a:defRPr/>
            </a:pPr>
            <a:endParaRPr lang="en-US" sz="2000" dirty="0">
              <a:solidFill>
                <a:srgbClr val="376093"/>
              </a:solidFill>
              <a:latin typeface="Gill Sans MT"/>
            </a:endParaRPr>
          </a:p>
          <a:p>
            <a:pPr marL="0" indent="0">
              <a:buFontTx/>
              <a:buNone/>
              <a:defRPr/>
            </a:pPr>
            <a:endParaRPr lang="en-US" dirty="0">
              <a:latin typeface="Gill Sans M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25</a:t>
            </a:fld>
            <a:endParaRPr lang="en-US" dirty="0"/>
          </a:p>
        </p:txBody>
      </p:sp>
    </p:spTree>
    <p:extLst>
      <p:ext uri="{BB962C8B-B14F-4D97-AF65-F5344CB8AC3E}">
        <p14:creationId xmlns:p14="http://schemas.microsoft.com/office/powerpoint/2010/main" val="3847333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Federal Costs of Settlements</a:t>
            </a:r>
            <a:endParaRPr lang="en-US" dirty="0"/>
          </a:p>
        </p:txBody>
      </p:sp>
      <p:sp>
        <p:nvSpPr>
          <p:cNvPr id="3" name="Content Placeholder 2"/>
          <p:cNvSpPr>
            <a:spLocks noGrp="1"/>
          </p:cNvSpPr>
          <p:nvPr>
            <p:ph idx="1"/>
          </p:nvPr>
        </p:nvSpPr>
        <p:spPr>
          <a:xfrm>
            <a:off x="457200" y="2209800"/>
            <a:ext cx="8229600" cy="4389120"/>
          </a:xfrm>
        </p:spPr>
        <p:txBody>
          <a:bodyPr/>
          <a:lstStyle/>
          <a:p>
            <a:r>
              <a:rPr lang="en-US" sz="2800" b="1" dirty="0">
                <a:latin typeface="Gill Sans MT"/>
              </a:rPr>
              <a:t>Federal funding required by Indian water </a:t>
            </a:r>
            <a:br>
              <a:rPr lang="en-US" sz="2800" b="1" dirty="0">
                <a:latin typeface="Gill Sans MT"/>
              </a:rPr>
            </a:br>
            <a:r>
              <a:rPr lang="en-US" sz="2800" b="1" dirty="0">
                <a:latin typeface="Gill Sans MT"/>
              </a:rPr>
              <a:t>settlements has significantly increased over time</a:t>
            </a:r>
          </a:p>
          <a:p>
            <a:endParaRPr lang="en-US" sz="2800" b="1" dirty="0">
              <a:latin typeface="Gill Sans MT"/>
            </a:endParaRPr>
          </a:p>
          <a:p>
            <a:r>
              <a:rPr lang="en-US" sz="2800" b="1" dirty="0">
                <a:latin typeface="Gill Sans MT"/>
              </a:rPr>
              <a:t>Roughly a billion dollars expended between </a:t>
            </a:r>
            <a:br>
              <a:rPr lang="en-US" sz="2800" b="1" dirty="0">
                <a:latin typeface="Gill Sans MT"/>
              </a:rPr>
            </a:br>
            <a:r>
              <a:rPr lang="en-US" sz="2800" b="1" dirty="0">
                <a:latin typeface="Gill Sans MT"/>
              </a:rPr>
              <a:t>mid 1980s and 2002.  </a:t>
            </a:r>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26</a:t>
            </a:fld>
            <a:endParaRPr lang="en-US" dirty="0">
              <a:solidFill>
                <a:srgbClr val="04617B">
                  <a:shade val="90000"/>
                </a:srgbClr>
              </a:solidFill>
            </a:endParaRPr>
          </a:p>
        </p:txBody>
      </p:sp>
    </p:spTree>
    <p:extLst>
      <p:ext uri="{BB962C8B-B14F-4D97-AF65-F5344CB8AC3E}">
        <p14:creationId xmlns:p14="http://schemas.microsoft.com/office/powerpoint/2010/main" val="1781817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43200"/>
            <a:ext cx="7315200" cy="1679575"/>
          </a:xfrm>
        </p:spPr>
        <p:txBody>
          <a:bodyPr>
            <a:normAutofit fontScale="90000"/>
          </a:bodyPr>
          <a:lstStyle/>
          <a:p>
            <a:pPr algn="ct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
            </a:r>
            <a:br>
              <a:rPr lang="en-US" sz="2400" dirty="0" smtClean="0">
                <a:solidFill>
                  <a:schemeClr val="accent1">
                    <a:lumMod val="75000"/>
                  </a:schemeClr>
                </a:solidFill>
              </a:rPr>
            </a:br>
            <a:r>
              <a:rPr lang="en-US" sz="3600" b="1" dirty="0" smtClean="0">
                <a:effectLst>
                  <a:outerShdw blurRad="38100" dist="38100" dir="2700000" algn="tl">
                    <a:srgbClr val="000000">
                      <a:alpha val="43137"/>
                    </a:srgbClr>
                  </a:outerShdw>
                </a:effectLst>
                <a:latin typeface="Gill Sans MT"/>
              </a:rPr>
              <a:t>THE OBAMA ADMINISTRATION’S APPROACH TO INDIAN WATER SETTLEMENTS</a:t>
            </a:r>
            <a:r>
              <a:rPr lang="en-US" sz="2400" b="1" dirty="0" smtClean="0">
                <a:solidFill>
                  <a:schemeClr val="accent1">
                    <a:lumMod val="75000"/>
                  </a:schemeClr>
                </a:solidFill>
                <a:effectLst>
                  <a:outerShdw blurRad="38100" dist="38100" dir="2700000" algn="tl">
                    <a:srgbClr val="000000">
                      <a:alpha val="43137"/>
                    </a:srgbClr>
                  </a:outerShdw>
                </a:effectLst>
              </a:rPr>
              <a:t/>
            </a:r>
            <a:br>
              <a:rPr lang="en-US" sz="2400" b="1" dirty="0" smtClean="0">
                <a:solidFill>
                  <a:schemeClr val="accent1">
                    <a:lumMod val="75000"/>
                  </a:schemeClr>
                </a:solidFill>
                <a:effectLst>
                  <a:outerShdw blurRad="38100" dist="38100" dir="2700000" algn="tl">
                    <a:srgbClr val="000000">
                      <a:alpha val="43137"/>
                    </a:srgbClr>
                  </a:outerShdw>
                </a:effectLst>
              </a:rPr>
            </a:br>
            <a:r>
              <a:rPr lang="en-US" sz="2000" dirty="0" smtClean="0">
                <a:solidFill>
                  <a:schemeClr val="accent1">
                    <a:lumMod val="75000"/>
                  </a:schemeClr>
                </a:solidFill>
              </a:rPr>
              <a:t> </a:t>
            </a:r>
            <a:endParaRPr lang="en-US" sz="2700" dirty="0">
              <a:solidFill>
                <a:schemeClr val="accent1">
                  <a:lumMod val="75000"/>
                </a:schemeClr>
              </a:solidFill>
            </a:endParaRPr>
          </a:p>
        </p:txBody>
      </p:sp>
      <p:sp>
        <p:nvSpPr>
          <p:cNvPr id="4" name="Subtitle 3"/>
          <p:cNvSpPr>
            <a:spLocks noGrp="1"/>
          </p:cNvSpPr>
          <p:nvPr>
            <p:ph type="subTitle" idx="1"/>
          </p:nvPr>
        </p:nvSpPr>
        <p:spPr>
          <a:xfrm>
            <a:off x="1371600" y="4572000"/>
            <a:ext cx="6400800" cy="1143000"/>
          </a:xfrm>
        </p:spPr>
        <p:txBody>
          <a:bodyPr>
            <a:normAutofit/>
          </a:bodyPr>
          <a:lstStyle/>
          <a:p>
            <a:pPr algn="ctr"/>
            <a:r>
              <a:rPr lang="en-US" sz="2800" dirty="0" err="1">
                <a:latin typeface="+mj-lt"/>
              </a:rPr>
              <a:t>Letty</a:t>
            </a:r>
            <a:r>
              <a:rPr lang="en-US" sz="2800" dirty="0">
                <a:latin typeface="+mj-lt"/>
              </a:rPr>
              <a:t> Belin</a:t>
            </a:r>
          </a:p>
          <a:p>
            <a:pPr algn="ctr"/>
            <a:r>
              <a:rPr lang="en-US" sz="2800" dirty="0">
                <a:latin typeface="+mj-lt"/>
              </a:rPr>
              <a:t>Senior Counselor to the Deputy Secretary</a:t>
            </a:r>
          </a:p>
          <a:p>
            <a:pPr algn="ctr"/>
            <a:endParaRPr lang="en-US" sz="2800" b="1" dirty="0" smtClean="0">
              <a:solidFill>
                <a:schemeClr val="tx1"/>
              </a:solidFill>
              <a:latin typeface="Gill Sans MT"/>
            </a:endParaRPr>
          </a:p>
        </p:txBody>
      </p:sp>
      <p:pic>
        <p:nvPicPr>
          <p:cNvPr id="6" name="Picture 5" descr="600px-US-DeptOfTheInterior-Seal_svg.png"/>
          <p:cNvPicPr>
            <a:picLocks noChangeAspect="1"/>
          </p:cNvPicPr>
          <p:nvPr/>
        </p:nvPicPr>
        <p:blipFill>
          <a:blip r:embed="rId3" cstate="print"/>
          <a:stretch>
            <a:fillRect/>
          </a:stretch>
        </p:blipFill>
        <p:spPr>
          <a:xfrm>
            <a:off x="3505200" y="762000"/>
            <a:ext cx="1752600" cy="1752600"/>
          </a:xfrm>
          <a:prstGeom prst="rect">
            <a:avLst/>
          </a:prstGeom>
        </p:spPr>
      </p:pic>
    </p:spTree>
    <p:extLst>
      <p:ext uri="{BB962C8B-B14F-4D97-AF65-F5344CB8AC3E}">
        <p14:creationId xmlns:p14="http://schemas.microsoft.com/office/powerpoint/2010/main" val="2069899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53312"/>
          </a:xfrm>
        </p:spPr>
        <p:txBody>
          <a:bodyPr>
            <a:normAutofit fontScale="90000"/>
          </a:bodyPr>
          <a:lstStyle/>
          <a:p>
            <a:pPr algn="ctr"/>
            <a:r>
              <a:rPr lang="en-US" sz="4400" b="1" dirty="0" smtClean="0">
                <a:latin typeface="Gill Sans MT"/>
              </a:rPr>
              <a:t/>
            </a:r>
            <a:br>
              <a:rPr lang="en-US" sz="4400" b="1" dirty="0" smtClean="0">
                <a:latin typeface="Gill Sans MT"/>
              </a:rPr>
            </a:br>
            <a:r>
              <a:rPr lang="en-US" sz="4400" b="1" dirty="0">
                <a:latin typeface="Gill Sans MT"/>
              </a:rPr>
              <a:t/>
            </a:r>
            <a:br>
              <a:rPr lang="en-US" sz="4400" b="1" dirty="0">
                <a:latin typeface="Gill Sans MT"/>
              </a:rPr>
            </a:br>
            <a:r>
              <a:rPr lang="en-US" sz="4400" b="1" dirty="0" smtClean="0"/>
              <a:t>Obama Administration </a:t>
            </a:r>
            <a:r>
              <a:rPr lang="en-US" b="1" dirty="0" smtClean="0">
                <a:latin typeface="Gill Sans MT"/>
              </a:rPr>
              <a:t/>
            </a:r>
            <a:br>
              <a:rPr lang="en-US" b="1" dirty="0" smtClean="0">
                <a:latin typeface="Gill Sans MT"/>
              </a:rPr>
            </a:br>
            <a:r>
              <a:rPr lang="en-US" sz="3600" b="1" dirty="0" smtClean="0"/>
              <a:t>Support for Indian Water Rights Settlements </a:t>
            </a:r>
            <a:endParaRPr lang="en-US" sz="3600" b="1" dirty="0"/>
          </a:p>
        </p:txBody>
      </p:sp>
      <p:sp>
        <p:nvSpPr>
          <p:cNvPr id="3" name="Content Placeholder 2"/>
          <p:cNvSpPr>
            <a:spLocks noGrp="1"/>
          </p:cNvSpPr>
          <p:nvPr>
            <p:ph idx="1"/>
          </p:nvPr>
        </p:nvSpPr>
        <p:spPr>
          <a:xfrm>
            <a:off x="381000" y="1600200"/>
            <a:ext cx="8229600" cy="4876800"/>
          </a:xfrm>
        </p:spPr>
        <p:txBody>
          <a:bodyPr>
            <a:normAutofit/>
          </a:bodyPr>
          <a:lstStyle/>
          <a:p>
            <a:pPr marL="0" indent="0">
              <a:buNone/>
            </a:pPr>
            <a:endParaRPr lang="en-US" sz="2000" dirty="0" smtClean="0">
              <a:latin typeface="Gill Sans MT"/>
            </a:endParaRPr>
          </a:p>
          <a:p>
            <a:pPr marL="365760" lvl="1" indent="0">
              <a:buNone/>
            </a:pPr>
            <a:endParaRPr lang="en-US" sz="1800" dirty="0" smtClean="0">
              <a:latin typeface="Gill Sans MT"/>
            </a:endParaRPr>
          </a:p>
          <a:p>
            <a:pPr marL="365760" lvl="1" indent="0">
              <a:buNone/>
            </a:pPr>
            <a:r>
              <a:rPr lang="en-US" dirty="0" smtClean="0">
                <a:latin typeface="+mj-lt"/>
              </a:rPr>
              <a:t>“The </a:t>
            </a:r>
            <a:r>
              <a:rPr lang="en-US" dirty="0">
                <a:latin typeface="+mj-lt"/>
              </a:rPr>
              <a:t>Administration is proud of its record on Indian water rights settlements, and we continue to be committed to settlements as an important way to address the water needs of Native American communities. </a:t>
            </a:r>
            <a:r>
              <a:rPr lang="en-US" dirty="0" smtClean="0">
                <a:latin typeface="+mj-lt"/>
              </a:rPr>
              <a:t>Indian </a:t>
            </a:r>
            <a:r>
              <a:rPr lang="en-US" dirty="0">
                <a:latin typeface="+mj-lt"/>
              </a:rPr>
              <a:t>water rights settlements are consistent with the general Federal trust responsibility to American Indians and with Federal policy promoting tribal sovereignty, self-determination, and economic self-sufficiency</a:t>
            </a:r>
            <a:r>
              <a:rPr lang="en-US" dirty="0" smtClean="0">
                <a:latin typeface="+mj-lt"/>
              </a:rPr>
              <a:t>.”  </a:t>
            </a:r>
          </a:p>
          <a:p>
            <a:pPr marL="978408" lvl="3" indent="0">
              <a:buNone/>
            </a:pPr>
            <a:endParaRPr lang="en-US" dirty="0">
              <a:latin typeface="Gill Sans MT"/>
            </a:endParaRPr>
          </a:p>
          <a:p>
            <a:pPr marL="978408" lvl="3" indent="0">
              <a:buNone/>
            </a:pPr>
            <a:r>
              <a:rPr lang="en-US" b="1" dirty="0" smtClean="0">
                <a:latin typeface="+mj-lt"/>
              </a:rPr>
              <a:t>Michael Connor, Deputy Secretary, U.S. Department of the Interior, May 20, 2015</a:t>
            </a:r>
          </a:p>
          <a:p>
            <a:endParaRPr lang="en-US" sz="2000" dirty="0">
              <a:latin typeface="Gill Sans MT"/>
            </a:endParaRPr>
          </a:p>
          <a:p>
            <a:pPr lvl="1"/>
            <a:endParaRPr lang="en-US" sz="1800" dirty="0">
              <a:latin typeface="Gill Sans M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28</a:t>
            </a:fld>
            <a:endParaRPr lang="en-US" dirty="0"/>
          </a:p>
        </p:txBody>
      </p:sp>
    </p:spTree>
    <p:extLst>
      <p:ext uri="{BB962C8B-B14F-4D97-AF65-F5344CB8AC3E}">
        <p14:creationId xmlns:p14="http://schemas.microsoft.com/office/powerpoint/2010/main" val="3278062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ctr"/>
            <a:r>
              <a:rPr lang="en-US" dirty="0" smtClean="0"/>
              <a:t>Administration Priorities</a:t>
            </a:r>
            <a:endParaRPr lang="en-US" dirty="0"/>
          </a:p>
        </p:txBody>
      </p:sp>
      <p:sp>
        <p:nvSpPr>
          <p:cNvPr id="3" name="Content Placeholder 2"/>
          <p:cNvSpPr>
            <a:spLocks noGrp="1"/>
          </p:cNvSpPr>
          <p:nvPr>
            <p:ph idx="1"/>
          </p:nvPr>
        </p:nvSpPr>
        <p:spPr/>
        <p:txBody>
          <a:bodyPr>
            <a:normAutofit lnSpcReduction="10000"/>
          </a:bodyPr>
          <a:lstStyle/>
          <a:p>
            <a:r>
              <a:rPr lang="en-US" sz="3200" b="1" dirty="0" smtClean="0">
                <a:latin typeface="+mj-lt"/>
              </a:rPr>
              <a:t>2009-2017: Prioritize Indian water settlements</a:t>
            </a:r>
          </a:p>
          <a:p>
            <a:pPr lvl="1"/>
            <a:r>
              <a:rPr lang="en-US" sz="2800" b="1" dirty="0" smtClean="0">
                <a:latin typeface="+mj-lt"/>
              </a:rPr>
              <a:t>Federal trust responsibility </a:t>
            </a:r>
            <a:r>
              <a:rPr lang="en-US" sz="2800" dirty="0" smtClean="0">
                <a:latin typeface="+mj-lt"/>
              </a:rPr>
              <a:t>– we must fulfill our legal obligation to protect Indian water rights</a:t>
            </a:r>
          </a:p>
          <a:p>
            <a:pPr lvl="1"/>
            <a:r>
              <a:rPr lang="en-US" sz="2800" dirty="0">
                <a:solidFill>
                  <a:prstClr val="black"/>
                </a:solidFill>
                <a:latin typeface="+mj-lt"/>
              </a:rPr>
              <a:t>Permanent access to a clean and reliable water supply is fundamental to economic </a:t>
            </a:r>
            <a:r>
              <a:rPr lang="en-US" sz="2800" dirty="0" smtClean="0">
                <a:solidFill>
                  <a:prstClr val="black"/>
                </a:solidFill>
                <a:latin typeface="+mj-lt"/>
              </a:rPr>
              <a:t>security and prosperity </a:t>
            </a:r>
            <a:r>
              <a:rPr lang="en-US" sz="2800" dirty="0">
                <a:solidFill>
                  <a:prstClr val="black"/>
                </a:solidFill>
                <a:latin typeface="+mj-lt"/>
              </a:rPr>
              <a:t>in Indian Country.</a:t>
            </a:r>
            <a:endParaRPr lang="en-US" sz="2800" dirty="0" smtClean="0">
              <a:latin typeface="+mj-lt"/>
            </a:endParaRPr>
          </a:p>
          <a:p>
            <a:pPr lvl="1"/>
            <a:r>
              <a:rPr lang="en-US" sz="2800" dirty="0" smtClean="0">
                <a:latin typeface="+mj-lt"/>
              </a:rPr>
              <a:t>Settlements benefit both tribes and non-Indians by providing certainty in water supplies and resolving longstanding disputes and litigation</a:t>
            </a:r>
          </a:p>
          <a:p>
            <a:pPr marL="393192" lvl="1" indent="0">
              <a:buNone/>
            </a:pPr>
            <a:endParaRPr lang="en-US" dirty="0">
              <a:latin typeface="+mj-l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29</a:t>
            </a:fld>
            <a:endParaRPr lang="en-US" dirty="0"/>
          </a:p>
        </p:txBody>
      </p:sp>
    </p:spTree>
    <p:extLst>
      <p:ext uri="{BB962C8B-B14F-4D97-AF65-F5344CB8AC3E}">
        <p14:creationId xmlns:p14="http://schemas.microsoft.com/office/powerpoint/2010/main" val="369071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Indian Water Settlements</a:t>
            </a:r>
            <a:endParaRPr lang="en-US" dirty="0"/>
          </a:p>
        </p:txBody>
      </p:sp>
      <p:sp>
        <p:nvSpPr>
          <p:cNvPr id="3" name="Content Placeholder 2"/>
          <p:cNvSpPr>
            <a:spLocks noGrp="1"/>
          </p:cNvSpPr>
          <p:nvPr>
            <p:ph idx="1"/>
          </p:nvPr>
        </p:nvSpPr>
        <p:spPr>
          <a:xfrm>
            <a:off x="533400" y="2209800"/>
            <a:ext cx="8229600" cy="4389120"/>
          </a:xfrm>
        </p:spPr>
        <p:txBody>
          <a:bodyPr/>
          <a:lstStyle/>
          <a:p>
            <a:r>
              <a:rPr lang="en-US" sz="3200" dirty="0" smtClean="0">
                <a:latin typeface="+mj-lt"/>
              </a:rPr>
              <a:t>History and legal underpinnings</a:t>
            </a:r>
          </a:p>
          <a:p>
            <a:r>
              <a:rPr lang="en-US" sz="3200" dirty="0" smtClean="0">
                <a:latin typeface="+mj-lt"/>
              </a:rPr>
              <a:t>Existing Indian water settlements</a:t>
            </a:r>
          </a:p>
          <a:p>
            <a:r>
              <a:rPr lang="en-US" sz="3200" dirty="0" smtClean="0">
                <a:latin typeface="+mj-lt"/>
              </a:rPr>
              <a:t>Settlement elements and benefits</a:t>
            </a:r>
          </a:p>
          <a:p>
            <a:r>
              <a:rPr lang="en-US" sz="3200" dirty="0" smtClean="0">
                <a:latin typeface="+mj-lt"/>
              </a:rPr>
              <a:t>The Federal settlement process</a:t>
            </a:r>
          </a:p>
          <a:p>
            <a:r>
              <a:rPr lang="en-US" sz="3200" dirty="0" smtClean="0">
                <a:latin typeface="+mj-lt"/>
              </a:rPr>
              <a:t>Federal legislation and costs</a:t>
            </a:r>
          </a:p>
          <a:p>
            <a:endParaRPr lang="en-US" dirty="0" smtClean="0">
              <a:latin typeface="+mj-lt"/>
            </a:endParaRPr>
          </a:p>
          <a:p>
            <a:endParaRPr lang="en-US" dirty="0">
              <a:latin typeface="+mj-l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3</a:t>
            </a:fld>
            <a:endParaRPr lang="en-US" dirty="0">
              <a:solidFill>
                <a:srgbClr val="04617B">
                  <a:shade val="90000"/>
                </a:srgbClr>
              </a:solidFill>
            </a:endParaRPr>
          </a:p>
        </p:txBody>
      </p:sp>
    </p:spTree>
    <p:extLst>
      <p:ext uri="{BB962C8B-B14F-4D97-AF65-F5344CB8AC3E}">
        <p14:creationId xmlns:p14="http://schemas.microsoft.com/office/powerpoint/2010/main" val="4012072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normAutofit/>
          </a:bodyPr>
          <a:lstStyle/>
          <a:p>
            <a:pPr algn="ctr"/>
            <a:r>
              <a:rPr lang="en-US" sz="4800" dirty="0" smtClean="0"/>
              <a:t>Administration Priorities </a:t>
            </a:r>
            <a:r>
              <a:rPr lang="en-US" sz="2400" dirty="0" smtClean="0"/>
              <a:t>(cont’d)</a:t>
            </a:r>
            <a:endParaRPr lang="en-US" sz="2400" dirty="0"/>
          </a:p>
        </p:txBody>
      </p:sp>
      <p:sp>
        <p:nvSpPr>
          <p:cNvPr id="3" name="Content Placeholder 2"/>
          <p:cNvSpPr>
            <a:spLocks noGrp="1"/>
          </p:cNvSpPr>
          <p:nvPr>
            <p:ph idx="1"/>
          </p:nvPr>
        </p:nvSpPr>
        <p:spPr>
          <a:xfrm>
            <a:off x="228600" y="2240280"/>
            <a:ext cx="8610600" cy="4389120"/>
          </a:xfrm>
        </p:spPr>
        <p:txBody>
          <a:bodyPr>
            <a:normAutofit/>
          </a:bodyPr>
          <a:lstStyle/>
          <a:p>
            <a:r>
              <a:rPr lang="en-US" sz="3600" b="1" dirty="0" smtClean="0">
                <a:latin typeface="+mj-lt"/>
              </a:rPr>
              <a:t>2009-2010:  </a:t>
            </a:r>
          </a:p>
          <a:p>
            <a:pPr lvl="1"/>
            <a:r>
              <a:rPr lang="en-US" sz="3600" dirty="0" smtClean="0">
                <a:latin typeface="+mj-lt"/>
              </a:rPr>
              <a:t>Support water settlements with reasonable federal funding contributions</a:t>
            </a:r>
          </a:p>
          <a:p>
            <a:pPr lvl="1"/>
            <a:r>
              <a:rPr lang="en-US" sz="3600" dirty="0" smtClean="0">
                <a:latin typeface="+mj-lt"/>
              </a:rPr>
              <a:t>Complete negotiations on and enact 6 new settlements</a:t>
            </a:r>
          </a:p>
          <a:p>
            <a:pPr lvl="1"/>
            <a:r>
              <a:rPr lang="en-US" sz="3600" dirty="0" smtClean="0">
                <a:latin typeface="+mj-lt"/>
              </a:rPr>
              <a:t>Enact new settlement funding mechanisms</a:t>
            </a:r>
          </a:p>
          <a:p>
            <a:pPr marL="393192" lvl="1" indent="0">
              <a:buNone/>
            </a:pPr>
            <a:endParaRPr lang="en-US" dirty="0">
              <a:latin typeface="+mj-l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30</a:t>
            </a:fld>
            <a:endParaRPr lang="en-US" dirty="0"/>
          </a:p>
        </p:txBody>
      </p:sp>
    </p:spTree>
    <p:extLst>
      <p:ext uri="{BB962C8B-B14F-4D97-AF65-F5344CB8AC3E}">
        <p14:creationId xmlns:p14="http://schemas.microsoft.com/office/powerpoint/2010/main" val="2093962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43712"/>
          </a:xfrm>
        </p:spPr>
        <p:txBody>
          <a:bodyPr>
            <a:normAutofit fontScale="90000"/>
          </a:bodyPr>
          <a:lstStyle/>
          <a:p>
            <a:pPr algn="ctr"/>
            <a:r>
              <a:rPr lang="en-US" sz="4900" dirty="0" smtClean="0"/>
              <a:t>Administration Priorities </a:t>
            </a:r>
            <a:r>
              <a:rPr lang="en-US" sz="2400" dirty="0" smtClean="0"/>
              <a:t>(cont’d)</a:t>
            </a:r>
            <a:endParaRPr lang="en-US" sz="2400" dirty="0"/>
          </a:p>
        </p:txBody>
      </p:sp>
      <p:sp>
        <p:nvSpPr>
          <p:cNvPr id="3" name="Content Placeholder 2"/>
          <p:cNvSpPr>
            <a:spLocks noGrp="1"/>
          </p:cNvSpPr>
          <p:nvPr>
            <p:ph idx="1"/>
          </p:nvPr>
        </p:nvSpPr>
        <p:spPr>
          <a:xfrm>
            <a:off x="457200" y="2133600"/>
            <a:ext cx="8229600" cy="4389120"/>
          </a:xfrm>
        </p:spPr>
        <p:txBody>
          <a:bodyPr>
            <a:normAutofit fontScale="92500" lnSpcReduction="10000"/>
          </a:bodyPr>
          <a:lstStyle/>
          <a:p>
            <a:r>
              <a:rPr lang="en-US" sz="3600" b="1" dirty="0" smtClean="0">
                <a:latin typeface="+mj-lt"/>
              </a:rPr>
              <a:t>2011-2015 (no settlements because they are considered “earmarks”):</a:t>
            </a:r>
          </a:p>
          <a:p>
            <a:pPr lvl="1"/>
            <a:r>
              <a:rPr lang="en-US" sz="3600" dirty="0" smtClean="0">
                <a:latin typeface="+mj-lt"/>
              </a:rPr>
              <a:t>Fund and implement existing settlements</a:t>
            </a:r>
          </a:p>
          <a:p>
            <a:pPr lvl="1"/>
            <a:r>
              <a:rPr lang="en-US" sz="3600" dirty="0" smtClean="0">
                <a:latin typeface="+mj-lt"/>
              </a:rPr>
              <a:t>Increase funding of Reclamation and BIA water settlement assistance programs for tribes</a:t>
            </a:r>
          </a:p>
          <a:p>
            <a:pPr lvl="1"/>
            <a:r>
              <a:rPr lang="en-US" sz="3600" dirty="0" smtClean="0">
                <a:latin typeface="+mj-lt"/>
              </a:rPr>
              <a:t>Increase settlement implementation funding</a:t>
            </a:r>
          </a:p>
          <a:p>
            <a:pPr marL="393192" lvl="1" indent="0">
              <a:buNone/>
            </a:pPr>
            <a:endParaRPr lang="en-US" dirty="0">
              <a:latin typeface="+mj-l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31</a:t>
            </a:fld>
            <a:endParaRPr lang="en-US" dirty="0"/>
          </a:p>
        </p:txBody>
      </p:sp>
    </p:spTree>
    <p:extLst>
      <p:ext uri="{BB962C8B-B14F-4D97-AF65-F5344CB8AC3E}">
        <p14:creationId xmlns:p14="http://schemas.microsoft.com/office/powerpoint/2010/main" val="4001044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sz="4900" dirty="0" smtClean="0"/>
              <a:t>Administration Priorities </a:t>
            </a:r>
            <a:r>
              <a:rPr lang="en-US" sz="2400" dirty="0" smtClean="0"/>
              <a:t>(cont’d)</a:t>
            </a:r>
            <a:endParaRPr lang="en-US" sz="2400" dirty="0"/>
          </a:p>
        </p:txBody>
      </p:sp>
      <p:sp>
        <p:nvSpPr>
          <p:cNvPr id="3" name="Content Placeholder 2"/>
          <p:cNvSpPr>
            <a:spLocks noGrp="1"/>
          </p:cNvSpPr>
          <p:nvPr>
            <p:ph idx="1"/>
          </p:nvPr>
        </p:nvSpPr>
        <p:spPr/>
        <p:txBody>
          <a:bodyPr>
            <a:normAutofit/>
          </a:bodyPr>
          <a:lstStyle/>
          <a:p>
            <a:pPr lvl="1"/>
            <a:r>
              <a:rPr lang="en-US" sz="3600" dirty="0" smtClean="0">
                <a:latin typeface="+mj-lt"/>
              </a:rPr>
              <a:t>Design and deploy additional Reclamation technical assistance tools to aid tribes in early stages to develop viable settlement proposals (e.g., DECATs, Value Planning)</a:t>
            </a:r>
          </a:p>
          <a:p>
            <a:pPr lvl="1"/>
            <a:r>
              <a:rPr lang="en-US" sz="3600" dirty="0" smtClean="0">
                <a:latin typeface="+mj-lt"/>
              </a:rPr>
              <a:t>Review DOI settlement program; identify and implement improvements</a:t>
            </a:r>
          </a:p>
          <a:p>
            <a:pPr marL="393192" lvl="1" indent="0">
              <a:buNone/>
            </a:pPr>
            <a:endParaRPr lang="en-US" dirty="0">
              <a:latin typeface="+mj-l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32</a:t>
            </a:fld>
            <a:endParaRPr lang="en-US" dirty="0"/>
          </a:p>
        </p:txBody>
      </p:sp>
    </p:spTree>
    <p:extLst>
      <p:ext uri="{BB962C8B-B14F-4D97-AF65-F5344CB8AC3E}">
        <p14:creationId xmlns:p14="http://schemas.microsoft.com/office/powerpoint/2010/main" val="3835031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pPr algn="ctr"/>
            <a:r>
              <a:rPr lang="en-US" dirty="0" smtClean="0"/>
              <a:t>Administration Priorities </a:t>
            </a:r>
            <a:r>
              <a:rPr lang="en-US" sz="2700" dirty="0" smtClean="0"/>
              <a:t>(cont’d)</a:t>
            </a:r>
            <a:endParaRPr lang="en-US" sz="2700" dirty="0"/>
          </a:p>
        </p:txBody>
      </p:sp>
      <p:sp>
        <p:nvSpPr>
          <p:cNvPr id="3" name="Content Placeholder 2"/>
          <p:cNvSpPr>
            <a:spLocks noGrp="1"/>
          </p:cNvSpPr>
          <p:nvPr>
            <p:ph idx="1"/>
          </p:nvPr>
        </p:nvSpPr>
        <p:spPr>
          <a:xfrm>
            <a:off x="457200" y="1905000"/>
            <a:ext cx="8229600" cy="4572000"/>
          </a:xfrm>
        </p:spPr>
        <p:txBody>
          <a:bodyPr>
            <a:normAutofit fontScale="77500" lnSpcReduction="20000"/>
          </a:bodyPr>
          <a:lstStyle/>
          <a:p>
            <a:pPr marL="0" indent="0">
              <a:buNone/>
            </a:pPr>
            <a:r>
              <a:rPr lang="en-US" sz="3200" b="1" dirty="0" smtClean="0">
                <a:latin typeface="+mj-lt"/>
              </a:rPr>
              <a:t>2015-17:</a:t>
            </a:r>
          </a:p>
          <a:p>
            <a:r>
              <a:rPr lang="en-US" sz="4000" dirty="0" smtClean="0">
                <a:latin typeface="+mj-lt"/>
              </a:rPr>
              <a:t>New Opportunities in Congress?</a:t>
            </a:r>
          </a:p>
          <a:p>
            <a:pPr lvl="1"/>
            <a:r>
              <a:rPr lang="en-US" sz="3100" dirty="0" smtClean="0">
                <a:latin typeface="+mj-lt"/>
              </a:rPr>
              <a:t>Bishop letter </a:t>
            </a:r>
            <a:r>
              <a:rPr lang="en-US" sz="3100" dirty="0">
                <a:latin typeface="+mj-lt"/>
              </a:rPr>
              <a:t>signals Indian water settlements that comply with Criteria and Procedures might not be considered earmarks and therefore could be </a:t>
            </a:r>
            <a:r>
              <a:rPr lang="en-US" sz="3100" dirty="0" smtClean="0">
                <a:latin typeface="+mj-lt"/>
              </a:rPr>
              <a:t>enacted</a:t>
            </a:r>
          </a:p>
          <a:p>
            <a:pPr lvl="1"/>
            <a:r>
              <a:rPr lang="en-US" sz="3100" dirty="0" smtClean="0">
                <a:latin typeface="+mj-lt"/>
              </a:rPr>
              <a:t>More settlements are either ready for Congressional action or nearly ready (e.g., Klamath, Pechanga, Blackfeet) </a:t>
            </a:r>
            <a:endParaRPr lang="en-US" sz="3100" dirty="0">
              <a:latin typeface="+mj-lt"/>
            </a:endParaRPr>
          </a:p>
          <a:p>
            <a:pPr lvl="1"/>
            <a:endParaRPr lang="en-US" sz="3100" dirty="0" smtClean="0">
              <a:latin typeface="+mj-lt"/>
            </a:endParaRPr>
          </a:p>
          <a:p>
            <a:r>
              <a:rPr lang="en-US" sz="4000" dirty="0" smtClean="0">
                <a:latin typeface="+mj-lt"/>
              </a:rPr>
              <a:t>Institutionalize revised and expanded SIWRO/DOI Settlement Program</a:t>
            </a:r>
          </a:p>
          <a:p>
            <a:r>
              <a:rPr lang="en-US" sz="4000" dirty="0" smtClean="0">
                <a:latin typeface="+mj-lt"/>
              </a:rPr>
              <a:t>Ensure adequate funding to implement existing settlements</a:t>
            </a:r>
          </a:p>
          <a:p>
            <a:pPr lvl="1"/>
            <a:endParaRPr lang="en-US" dirty="0">
              <a:latin typeface="+mj-l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33</a:t>
            </a:fld>
            <a:endParaRPr lang="en-US" dirty="0">
              <a:solidFill>
                <a:srgbClr val="04617B">
                  <a:shade val="90000"/>
                </a:srgbClr>
              </a:solidFill>
            </a:endParaRPr>
          </a:p>
        </p:txBody>
      </p:sp>
    </p:spTree>
    <p:extLst>
      <p:ext uri="{BB962C8B-B14F-4D97-AF65-F5344CB8AC3E}">
        <p14:creationId xmlns:p14="http://schemas.microsoft.com/office/powerpoint/2010/main" val="2091140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rmAutofit/>
          </a:bodyPr>
          <a:lstStyle/>
          <a:p>
            <a:pPr algn="ctr"/>
            <a:r>
              <a:rPr lang="en-US" sz="4400" dirty="0">
                <a:latin typeface="Gill Sans MT"/>
              </a:rPr>
              <a:t>Settlement </a:t>
            </a:r>
            <a:r>
              <a:rPr lang="en-US" sz="4400" dirty="0" smtClean="0">
                <a:latin typeface="Gill Sans MT"/>
              </a:rPr>
              <a:t>Funding</a:t>
            </a:r>
            <a:endParaRPr lang="en-US" sz="4400" dirty="0">
              <a:latin typeface="Gill Sans MT"/>
            </a:endParaRPr>
          </a:p>
        </p:txBody>
      </p:sp>
      <p:sp>
        <p:nvSpPr>
          <p:cNvPr id="3" name="Content Placeholder 2"/>
          <p:cNvSpPr>
            <a:spLocks noGrp="1"/>
          </p:cNvSpPr>
          <p:nvPr>
            <p:ph idx="1"/>
          </p:nvPr>
        </p:nvSpPr>
        <p:spPr>
          <a:xfrm>
            <a:off x="457200" y="1676400"/>
            <a:ext cx="8001000" cy="4953000"/>
          </a:xfrm>
        </p:spPr>
        <p:txBody>
          <a:bodyPr>
            <a:normAutofit/>
          </a:bodyPr>
          <a:lstStyle/>
          <a:p>
            <a:pPr marL="0" indent="0">
              <a:buNone/>
            </a:pPr>
            <a:endParaRPr lang="en-US" sz="2400" b="1" dirty="0">
              <a:latin typeface="Gill Sans MT"/>
            </a:endParaRPr>
          </a:p>
          <a:p>
            <a:pPr marL="274320" lvl="1" indent="-274320">
              <a:buClr>
                <a:schemeClr val="accent3"/>
              </a:buClr>
              <a:buSzPct val="95000"/>
            </a:pPr>
            <a:r>
              <a:rPr lang="en-US" sz="3200" b="1" dirty="0" smtClean="0">
                <a:latin typeface="+mj-lt"/>
              </a:rPr>
              <a:t>Indian Water Settlements in 2009 Omnibus Public Lands Management Act (</a:t>
            </a:r>
            <a:r>
              <a:rPr lang="en-US" sz="3200" b="1" dirty="0">
                <a:latin typeface="+mj-lt"/>
              </a:rPr>
              <a:t>P.L. 111-</a:t>
            </a:r>
            <a:r>
              <a:rPr lang="en-US" sz="3200" b="1" dirty="0" smtClean="0">
                <a:latin typeface="+mj-lt"/>
              </a:rPr>
              <a:t>11)</a:t>
            </a:r>
          </a:p>
          <a:p>
            <a:pPr lvl="1"/>
            <a:r>
              <a:rPr lang="en-US" sz="2800" dirty="0" smtClean="0">
                <a:latin typeface="+mj-lt"/>
              </a:rPr>
              <a:t>Navajo San Juan Settlement (Federal cost of about $1 billion)</a:t>
            </a:r>
          </a:p>
          <a:p>
            <a:pPr lvl="1"/>
            <a:r>
              <a:rPr lang="en-US" sz="2800" dirty="0" smtClean="0">
                <a:latin typeface="+mj-lt"/>
              </a:rPr>
              <a:t>Shoshone-Paiute Tribes of the Duck Valley Reservation (Federal cost approx. $65 million)</a:t>
            </a:r>
          </a:p>
          <a:p>
            <a:endParaRPr lang="en-US" sz="2400" b="1" dirty="0" smtClean="0">
              <a:latin typeface="Gill Sans MT"/>
              <a:cs typeface="Arial" pitchFamily="34" charset="0"/>
            </a:endParaRPr>
          </a:p>
          <a:p>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pPr/>
              <a:t>34</a:t>
            </a:fld>
            <a:endParaRPr lang="en-US" dirty="0"/>
          </a:p>
        </p:txBody>
      </p:sp>
    </p:spTree>
    <p:extLst>
      <p:ext uri="{BB962C8B-B14F-4D97-AF65-F5344CB8AC3E}">
        <p14:creationId xmlns:p14="http://schemas.microsoft.com/office/powerpoint/2010/main" val="3578653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712"/>
            <a:ext cx="8229600" cy="475488"/>
          </a:xfrm>
        </p:spPr>
        <p:txBody>
          <a:bodyPr>
            <a:normAutofit fontScale="90000"/>
          </a:bodyPr>
          <a:lstStyle/>
          <a:p>
            <a:pPr algn="ctr"/>
            <a:r>
              <a:rPr lang="en-US" dirty="0" smtClean="0"/>
              <a:t>Duck Valley</a:t>
            </a:r>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35</a:t>
            </a:fld>
            <a:endParaRPr lang="en-US" dirty="0">
              <a:solidFill>
                <a:srgbClr val="04617B">
                  <a:shade val="90000"/>
                </a:srgbClr>
              </a:solidFill>
            </a:endParaRPr>
          </a:p>
        </p:txBody>
      </p:sp>
      <p:pic>
        <p:nvPicPr>
          <p:cNvPr id="5122" name="Picture 2" descr="Shoshone-Paiute Chairman Lindsey Mannin and U.S. Department of the Interior Secretary Sally Jewell at signing yesterday in Washington, 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66801"/>
            <a:ext cx="7543800" cy="49663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6150114"/>
            <a:ext cx="8622553" cy="707886"/>
          </a:xfrm>
          <a:prstGeom prst="rect">
            <a:avLst/>
          </a:prstGeom>
          <a:noFill/>
        </p:spPr>
        <p:txBody>
          <a:bodyPr wrap="square" rtlCol="0">
            <a:spAutoFit/>
          </a:bodyPr>
          <a:lstStyle/>
          <a:p>
            <a:r>
              <a:rPr lang="en-US" sz="2000" dirty="0" smtClean="0">
                <a:latin typeface="+mj-lt"/>
              </a:rPr>
              <a:t>Signing of final Duck Valley Settlement Agreement – Shoshone-Paiute Chairman Manning and Secretary Jewell  -- February 27, 2015</a:t>
            </a:r>
            <a:endParaRPr lang="en-US" sz="2000" dirty="0">
              <a:latin typeface="+mj-lt"/>
            </a:endParaRPr>
          </a:p>
        </p:txBody>
      </p:sp>
    </p:spTree>
    <p:extLst>
      <p:ext uri="{BB962C8B-B14F-4D97-AF65-F5344CB8AC3E}">
        <p14:creationId xmlns:p14="http://schemas.microsoft.com/office/powerpoint/2010/main" val="80870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98510"/>
          </a:xfrm>
        </p:spPr>
        <p:txBody>
          <a:bodyPr>
            <a:normAutofit fontScale="90000"/>
          </a:bodyPr>
          <a:lstStyle/>
          <a:p>
            <a:pPr algn="ctr"/>
            <a:r>
              <a:rPr lang="en-US" dirty="0" smtClean="0"/>
              <a:t>Navajo-San Juan (Gallup Pipeline) </a:t>
            </a:r>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36</a:t>
            </a:fld>
            <a:endParaRPr lang="en-US" dirty="0">
              <a:solidFill>
                <a:srgbClr val="04617B">
                  <a:shade val="90000"/>
                </a:srgbClr>
              </a:solidFill>
            </a:endParaRPr>
          </a:p>
        </p:txBody>
      </p:sp>
      <p:pic>
        <p:nvPicPr>
          <p:cNvPr id="3074" name="Picture 2" descr="C:\Users\omartinez\Downloads\waterhau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348" y="1752600"/>
            <a:ext cx="4167774" cy="31242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omartinez\Downloads\water barrels whitehorse lak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1752600"/>
            <a:ext cx="4291484"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37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27888"/>
          </a:xfrm>
        </p:spPr>
        <p:txBody>
          <a:bodyPr>
            <a:normAutofit fontScale="90000"/>
          </a:bodyPr>
          <a:lstStyle/>
          <a:p>
            <a:pPr algn="ctr"/>
            <a:r>
              <a:rPr lang="en-US" dirty="0" smtClean="0"/>
              <a:t>Navajo- Gallup Pipe-Laying</a:t>
            </a:r>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37</a:t>
            </a:fld>
            <a:endParaRPr lang="en-US" dirty="0">
              <a:solidFill>
                <a:srgbClr val="04617B">
                  <a:shade val="90000"/>
                </a:srgbClr>
              </a:solidFill>
            </a:endParaRPr>
          </a:p>
        </p:txBody>
      </p:sp>
      <p:pic>
        <p:nvPicPr>
          <p:cNvPr id="4098" name="Picture 2" descr="C:\Users\omartinez\Downloads\NGWSP Reach 1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7818390" cy="5181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6400800"/>
            <a:ext cx="8991600" cy="400110"/>
          </a:xfrm>
          <a:prstGeom prst="rect">
            <a:avLst/>
          </a:prstGeom>
          <a:noFill/>
        </p:spPr>
        <p:txBody>
          <a:bodyPr wrap="square" rtlCol="0">
            <a:spAutoFit/>
          </a:bodyPr>
          <a:lstStyle/>
          <a:p>
            <a:r>
              <a:rPr lang="en-US" sz="2000" dirty="0" smtClean="0">
                <a:latin typeface="+mj-lt"/>
              </a:rPr>
              <a:t>About 2/3 of the 324 direct jobs from Project are held by Navajo tribal members</a:t>
            </a:r>
            <a:endParaRPr lang="en-US" sz="2000" dirty="0">
              <a:latin typeface="+mj-lt"/>
            </a:endParaRPr>
          </a:p>
        </p:txBody>
      </p:sp>
    </p:spTree>
    <p:extLst>
      <p:ext uri="{BB962C8B-B14F-4D97-AF65-F5344CB8AC3E}">
        <p14:creationId xmlns:p14="http://schemas.microsoft.com/office/powerpoint/2010/main" val="2489456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a:bodyPr>
          <a:lstStyle/>
          <a:p>
            <a:pPr algn="ctr"/>
            <a:r>
              <a:rPr lang="en-US" sz="4200" dirty="0">
                <a:latin typeface="Gill Sans MT"/>
              </a:rPr>
              <a:t>Settlement </a:t>
            </a:r>
            <a:r>
              <a:rPr lang="en-US" sz="4200" dirty="0" smtClean="0">
                <a:latin typeface="Gill Sans MT"/>
              </a:rPr>
              <a:t>Funding </a:t>
            </a:r>
            <a:r>
              <a:rPr lang="en-US" sz="2400" dirty="0" smtClean="0">
                <a:latin typeface="Gill Sans MT"/>
              </a:rPr>
              <a:t>(cont’d)</a:t>
            </a:r>
            <a:endParaRPr lang="en-US" sz="2400" dirty="0">
              <a:latin typeface="Gill Sans MT"/>
            </a:endParaRPr>
          </a:p>
        </p:txBody>
      </p:sp>
      <p:sp>
        <p:nvSpPr>
          <p:cNvPr id="3" name="Content Placeholder 2"/>
          <p:cNvSpPr>
            <a:spLocks noGrp="1"/>
          </p:cNvSpPr>
          <p:nvPr>
            <p:ph idx="1"/>
          </p:nvPr>
        </p:nvSpPr>
        <p:spPr>
          <a:xfrm>
            <a:off x="457200" y="1676400"/>
            <a:ext cx="8001000" cy="4953000"/>
          </a:xfrm>
        </p:spPr>
        <p:txBody>
          <a:bodyPr>
            <a:normAutofit/>
          </a:bodyPr>
          <a:lstStyle/>
          <a:p>
            <a:pPr marL="0" indent="0">
              <a:buNone/>
            </a:pPr>
            <a:endParaRPr lang="en-US" sz="2400" b="1" dirty="0">
              <a:latin typeface="Gill Sans MT"/>
            </a:endParaRPr>
          </a:p>
          <a:p>
            <a:r>
              <a:rPr lang="en-US" sz="3600" b="1" dirty="0" smtClean="0">
                <a:latin typeface="+mj-lt"/>
              </a:rPr>
              <a:t>2009   Act Established Reclamation Water Settlement Fund  </a:t>
            </a:r>
          </a:p>
          <a:p>
            <a:pPr lvl="1"/>
            <a:r>
              <a:rPr lang="en-US" sz="3200" dirty="0" smtClean="0">
                <a:latin typeface="Gill Sans MT"/>
              </a:rPr>
              <a:t>$120 million for each of 10 years beginning in 2020 (total of $1.2 billion)</a:t>
            </a:r>
            <a:endParaRPr lang="en-US" sz="3200" dirty="0">
              <a:latin typeface="Gill Sans MT"/>
            </a:endParaRPr>
          </a:p>
          <a:p>
            <a:pPr lvl="1"/>
            <a:r>
              <a:rPr lang="en-US" sz="3200" dirty="0" smtClean="0">
                <a:latin typeface="Gill Sans MT"/>
              </a:rPr>
              <a:t>Includes funding limits and priorities </a:t>
            </a:r>
            <a:endParaRPr lang="en-US" sz="3200" dirty="0" smtClean="0">
              <a:latin typeface="Gill Sans MT"/>
              <a:cs typeface="Arial" pitchFamily="34" charset="0"/>
            </a:endParaRPr>
          </a:p>
          <a:p>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pPr/>
              <a:t>38</a:t>
            </a:fld>
            <a:endParaRPr lang="en-US" dirty="0"/>
          </a:p>
        </p:txBody>
      </p:sp>
    </p:spTree>
    <p:extLst>
      <p:ext uri="{BB962C8B-B14F-4D97-AF65-F5344CB8AC3E}">
        <p14:creationId xmlns:p14="http://schemas.microsoft.com/office/powerpoint/2010/main" val="245035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dirty="0" smtClean="0"/>
              <a:t>Settlement Funding </a:t>
            </a:r>
            <a:r>
              <a:rPr lang="en-US" sz="2700" dirty="0" smtClean="0"/>
              <a:t>(cont’d)</a:t>
            </a:r>
            <a:endParaRPr lang="en-US" sz="2700" dirty="0"/>
          </a:p>
        </p:txBody>
      </p:sp>
      <p:sp>
        <p:nvSpPr>
          <p:cNvPr id="3" name="Content Placeholder 2"/>
          <p:cNvSpPr>
            <a:spLocks noGrp="1"/>
          </p:cNvSpPr>
          <p:nvPr>
            <p:ph idx="1"/>
          </p:nvPr>
        </p:nvSpPr>
        <p:spPr/>
        <p:txBody>
          <a:bodyPr>
            <a:normAutofit/>
          </a:bodyPr>
          <a:lstStyle/>
          <a:p>
            <a:r>
              <a:rPr lang="en-US" sz="3200" b="1" dirty="0">
                <a:latin typeface="+mj-lt"/>
              </a:rPr>
              <a:t>2010   </a:t>
            </a:r>
            <a:r>
              <a:rPr lang="en-US" sz="3200" b="1" dirty="0" smtClean="0">
                <a:latin typeface="+mj-lt"/>
              </a:rPr>
              <a:t>Claims </a:t>
            </a:r>
            <a:r>
              <a:rPr lang="en-US" sz="3200" b="1" dirty="0">
                <a:latin typeface="+mj-lt"/>
              </a:rPr>
              <a:t>Settlement </a:t>
            </a:r>
            <a:r>
              <a:rPr lang="en-US" sz="3200" b="1" dirty="0" smtClean="0">
                <a:latin typeface="+mj-lt"/>
              </a:rPr>
              <a:t>Act  (P.L</a:t>
            </a:r>
            <a:r>
              <a:rPr lang="en-US" sz="3200" b="1" dirty="0">
                <a:latin typeface="+mj-lt"/>
              </a:rPr>
              <a:t>. 111-</a:t>
            </a:r>
            <a:r>
              <a:rPr lang="en-US" sz="3200" b="1" dirty="0" smtClean="0">
                <a:latin typeface="+mj-lt"/>
              </a:rPr>
              <a:t>291)</a:t>
            </a:r>
            <a:endParaRPr lang="en-US" sz="3200" b="1" dirty="0">
              <a:latin typeface="+mj-lt"/>
            </a:endParaRPr>
          </a:p>
          <a:p>
            <a:pPr lvl="1"/>
            <a:r>
              <a:rPr lang="en-US" sz="2800" dirty="0">
                <a:latin typeface="+mj-lt"/>
              </a:rPr>
              <a:t>Approximately $1 B federal </a:t>
            </a:r>
            <a:r>
              <a:rPr lang="en-US" sz="2800" dirty="0" smtClean="0">
                <a:latin typeface="+mj-lt"/>
              </a:rPr>
              <a:t>funding authorized for 4 settlements (Crow, and White Mountain Apache Tribes, and Taos, Pojoaque, Nambe, San Ildefonso, and Tesuque Pueblos)</a:t>
            </a:r>
          </a:p>
          <a:p>
            <a:pPr lvl="1"/>
            <a:r>
              <a:rPr lang="en-US" sz="2800" dirty="0" smtClean="0">
                <a:latin typeface="+mj-lt"/>
              </a:rPr>
              <a:t>$650 M </a:t>
            </a:r>
            <a:r>
              <a:rPr lang="en-US" sz="2800" dirty="0">
                <a:latin typeface="+mj-lt"/>
              </a:rPr>
              <a:t>o</a:t>
            </a:r>
            <a:r>
              <a:rPr lang="en-US" sz="2800" dirty="0" smtClean="0">
                <a:latin typeface="+mj-lt"/>
              </a:rPr>
              <a:t>f </a:t>
            </a:r>
            <a:r>
              <a:rPr lang="en-US" sz="2800" dirty="0">
                <a:latin typeface="+mj-lt"/>
              </a:rPr>
              <a:t>the</a:t>
            </a:r>
            <a:r>
              <a:rPr lang="en-US" sz="3200" dirty="0">
                <a:latin typeface="+mj-lt"/>
              </a:rPr>
              <a:t> $1 </a:t>
            </a:r>
            <a:r>
              <a:rPr lang="en-US" sz="2800" dirty="0" smtClean="0">
                <a:latin typeface="+mj-lt"/>
              </a:rPr>
              <a:t>B is provided in </a:t>
            </a:r>
            <a:r>
              <a:rPr lang="en-US" sz="2800" b="1" dirty="0" smtClean="0">
                <a:latin typeface="+mj-lt"/>
              </a:rPr>
              <a:t>mandatory funding</a:t>
            </a:r>
            <a:r>
              <a:rPr lang="en-US" sz="2800" dirty="0" smtClean="0">
                <a:latin typeface="+mj-lt"/>
              </a:rPr>
              <a:t>; the remainder must come from Reclamation and BIA budgets and/or 2009 Reclamation Water Settlements Fund</a:t>
            </a:r>
            <a:endParaRPr lang="en-US" sz="2800" dirty="0">
              <a:latin typeface="+mj-lt"/>
            </a:endParaRPr>
          </a:p>
          <a:p>
            <a:pPr marL="0" indent="0">
              <a:buNone/>
            </a:pPr>
            <a:endParaRPr lang="en-US" dirty="0">
              <a:latin typeface="+mj-l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39</a:t>
            </a:fld>
            <a:endParaRPr lang="en-US" dirty="0">
              <a:solidFill>
                <a:srgbClr val="04617B">
                  <a:shade val="90000"/>
                </a:srgbClr>
              </a:solidFill>
            </a:endParaRPr>
          </a:p>
        </p:txBody>
      </p:sp>
    </p:spTree>
    <p:extLst>
      <p:ext uri="{BB962C8B-B14F-4D97-AF65-F5344CB8AC3E}">
        <p14:creationId xmlns:p14="http://schemas.microsoft.com/office/powerpoint/2010/main" val="1730369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609600"/>
          </a:xfrm>
        </p:spPr>
        <p:txBody>
          <a:bodyPr>
            <a:noAutofit/>
          </a:bodyPr>
          <a:lstStyle/>
          <a:p>
            <a:pPr algn="ctr"/>
            <a:r>
              <a:rPr lang="en-US" sz="4200" dirty="0">
                <a:latin typeface="Gill Sans MT"/>
              </a:rPr>
              <a:t>Historic Background</a:t>
            </a:r>
          </a:p>
        </p:txBody>
      </p:sp>
      <p:sp>
        <p:nvSpPr>
          <p:cNvPr id="3" name="Content Placeholder 2"/>
          <p:cNvSpPr>
            <a:spLocks noGrp="1"/>
          </p:cNvSpPr>
          <p:nvPr>
            <p:ph idx="1"/>
          </p:nvPr>
        </p:nvSpPr>
        <p:spPr>
          <a:xfrm>
            <a:off x="457200" y="1295400"/>
            <a:ext cx="8229600" cy="5029200"/>
          </a:xfrm>
        </p:spPr>
        <p:txBody>
          <a:bodyPr>
            <a:normAutofit fontScale="25000" lnSpcReduction="20000"/>
          </a:bodyPr>
          <a:lstStyle/>
          <a:p>
            <a:endParaRPr lang="en-US" sz="4200" b="1" dirty="0" smtClean="0"/>
          </a:p>
          <a:p>
            <a:r>
              <a:rPr lang="en-US" sz="9600" b="1" dirty="0" smtClean="0">
                <a:latin typeface="Gill Sans MT"/>
              </a:rPr>
              <a:t>Basis </a:t>
            </a:r>
            <a:r>
              <a:rPr lang="en-US" sz="9600" b="1" dirty="0">
                <a:latin typeface="Gill Sans MT"/>
              </a:rPr>
              <a:t>of Indian water rights is the </a:t>
            </a:r>
            <a:r>
              <a:rPr lang="en-US" sz="9600" b="1" dirty="0" smtClean="0">
                <a:latin typeface="Gill Sans MT"/>
              </a:rPr>
              <a:t>Federal </a:t>
            </a:r>
            <a:r>
              <a:rPr lang="en-US" sz="9600" b="1" dirty="0">
                <a:latin typeface="Gill Sans MT"/>
              </a:rPr>
              <a:t>reserved water rights doctrine established in </a:t>
            </a:r>
            <a:r>
              <a:rPr lang="en-US" sz="9600" b="1" i="1" dirty="0">
                <a:latin typeface="Gill Sans MT"/>
              </a:rPr>
              <a:t>United States </a:t>
            </a:r>
            <a:r>
              <a:rPr lang="en-US" sz="9600" b="1" i="1" dirty="0" smtClean="0">
                <a:latin typeface="Gill Sans MT"/>
              </a:rPr>
              <a:t>v. </a:t>
            </a:r>
            <a:r>
              <a:rPr lang="en-US" sz="9600" b="1" i="1" dirty="0">
                <a:latin typeface="Gill Sans MT"/>
              </a:rPr>
              <a:t>Winters</a:t>
            </a:r>
            <a:r>
              <a:rPr lang="en-US" sz="9600" b="1" dirty="0">
                <a:latin typeface="Gill Sans MT"/>
              </a:rPr>
              <a:t> in </a:t>
            </a:r>
            <a:r>
              <a:rPr lang="en-US" sz="9600" b="1" dirty="0" smtClean="0">
                <a:latin typeface="Gill Sans MT"/>
              </a:rPr>
              <a:t>1908</a:t>
            </a:r>
          </a:p>
          <a:p>
            <a:pPr>
              <a:lnSpc>
                <a:spcPct val="70000"/>
              </a:lnSpc>
            </a:pPr>
            <a:endParaRPr lang="en-US" sz="9600" b="1" dirty="0">
              <a:latin typeface="Gill Sans MT"/>
            </a:endParaRPr>
          </a:p>
          <a:p>
            <a:pPr lvl="1"/>
            <a:r>
              <a:rPr lang="en-US" sz="9600" b="1" dirty="0">
                <a:latin typeface="Gill Sans MT"/>
              </a:rPr>
              <a:t>establishment of a reservation impliedly reserves the amount of water necessary to accomplish the purposes of the reservation (homeland purpose) </a:t>
            </a:r>
            <a:endParaRPr lang="en-US" sz="9600" b="1" dirty="0" smtClean="0">
              <a:latin typeface="Gill Sans MT"/>
            </a:endParaRPr>
          </a:p>
          <a:p>
            <a:pPr marL="457200" lvl="1" indent="0">
              <a:lnSpc>
                <a:spcPct val="70000"/>
              </a:lnSpc>
              <a:buNone/>
            </a:pPr>
            <a:endParaRPr lang="en-US" sz="9600" b="1" dirty="0">
              <a:latin typeface="Gill Sans MT"/>
            </a:endParaRPr>
          </a:p>
          <a:p>
            <a:pPr lvl="1"/>
            <a:r>
              <a:rPr lang="en-US" sz="9600" b="1" dirty="0">
                <a:latin typeface="Gill Sans MT"/>
              </a:rPr>
              <a:t>past, </a:t>
            </a:r>
            <a:r>
              <a:rPr lang="en-US" sz="9600" b="1" dirty="0" smtClean="0">
                <a:latin typeface="Gill Sans MT"/>
              </a:rPr>
              <a:t>present, </a:t>
            </a:r>
            <a:r>
              <a:rPr lang="en-US" sz="9600" b="1" dirty="0">
                <a:latin typeface="Gill Sans MT"/>
              </a:rPr>
              <a:t>and future uses </a:t>
            </a:r>
            <a:r>
              <a:rPr lang="en-US" sz="9600" b="1" dirty="0" smtClean="0">
                <a:latin typeface="Gill Sans MT"/>
              </a:rPr>
              <a:t>included</a:t>
            </a:r>
          </a:p>
          <a:p>
            <a:pPr lvl="1">
              <a:lnSpc>
                <a:spcPct val="70000"/>
              </a:lnSpc>
            </a:pPr>
            <a:endParaRPr lang="en-US" sz="9600" b="1" dirty="0">
              <a:latin typeface="Gill Sans MT"/>
            </a:endParaRPr>
          </a:p>
          <a:p>
            <a:pPr lvl="1"/>
            <a:r>
              <a:rPr lang="en-US" sz="9600" b="1" dirty="0">
                <a:latin typeface="Gill Sans MT"/>
              </a:rPr>
              <a:t>rights are not lost by </a:t>
            </a:r>
            <a:r>
              <a:rPr lang="en-US" sz="9600" b="1" dirty="0" smtClean="0">
                <a:latin typeface="Gill Sans MT"/>
              </a:rPr>
              <a:t>non-use</a:t>
            </a:r>
          </a:p>
          <a:p>
            <a:pPr lvl="1">
              <a:lnSpc>
                <a:spcPct val="70000"/>
              </a:lnSpc>
            </a:pPr>
            <a:endParaRPr lang="en-US" sz="9600" b="1" dirty="0">
              <a:latin typeface="Gill Sans MT"/>
            </a:endParaRPr>
          </a:p>
          <a:p>
            <a:pPr lvl="1"/>
            <a:r>
              <a:rPr lang="en-US" sz="9600" b="1" dirty="0">
                <a:latin typeface="Gill Sans MT"/>
              </a:rPr>
              <a:t>governed by Federal and not state </a:t>
            </a:r>
            <a:r>
              <a:rPr lang="en-US" sz="9600" b="1" dirty="0" smtClean="0">
                <a:latin typeface="Gill Sans MT"/>
              </a:rPr>
              <a:t>law</a:t>
            </a:r>
          </a:p>
          <a:p>
            <a:pPr lvl="1">
              <a:lnSpc>
                <a:spcPct val="70000"/>
              </a:lnSpc>
            </a:pPr>
            <a:endParaRPr lang="en-US" sz="9600" b="1" dirty="0">
              <a:latin typeface="Gill Sans MT"/>
            </a:endParaRPr>
          </a:p>
          <a:p>
            <a:pPr lvl="1"/>
            <a:r>
              <a:rPr lang="en-US" sz="9600" b="1" dirty="0">
                <a:latin typeface="Gill Sans MT"/>
              </a:rPr>
              <a:t>held in trust by the Federal Government</a:t>
            </a:r>
          </a:p>
          <a:p>
            <a:pPr marL="457200" lvl="1" indent="0">
              <a:buNone/>
            </a:pPr>
            <a:r>
              <a:rPr lang="en-US" sz="5500" b="1" dirty="0">
                <a:latin typeface="Gill Sans MT"/>
              </a:rPr>
              <a:t> </a:t>
            </a:r>
          </a:p>
          <a:p>
            <a:endParaRPr lang="en-US" dirty="0"/>
          </a:p>
          <a:p>
            <a:endParaRPr lang="en-US" dirty="0"/>
          </a:p>
          <a:p>
            <a:endParaRPr lang="en-US" dirty="0">
              <a:solidFill>
                <a:schemeClr val="accent1">
                  <a:lumMod val="75000"/>
                </a:schemeClr>
              </a:solidFill>
              <a:latin typeface="+mj-lt"/>
            </a:endParaRPr>
          </a:p>
        </p:txBody>
      </p:sp>
      <p:sp>
        <p:nvSpPr>
          <p:cNvPr id="2" name="Slide Number Placeholder 1"/>
          <p:cNvSpPr>
            <a:spLocks noGrp="1"/>
          </p:cNvSpPr>
          <p:nvPr>
            <p:ph type="sldNum" sz="quarter" idx="12"/>
          </p:nvPr>
        </p:nvSpPr>
        <p:spPr/>
        <p:txBody>
          <a:bodyPr/>
          <a:lstStyle/>
          <a:p>
            <a:fld id="{CBE93D19-9C4F-4B5F-B3F5-9BBFAC1C7170}" type="slidenum">
              <a:rPr lang="en-US" smtClean="0"/>
              <a:pPr/>
              <a:t>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lgn="ctr"/>
            <a:r>
              <a:rPr lang="en-US" sz="4800" dirty="0" smtClean="0"/>
              <a:t>Settlement Funding </a:t>
            </a:r>
            <a:r>
              <a:rPr lang="en-US" sz="2400" dirty="0" smtClean="0"/>
              <a:t>(cont’d)</a:t>
            </a:r>
            <a:endParaRPr lang="en-US" sz="2400" dirty="0"/>
          </a:p>
        </p:txBody>
      </p:sp>
      <p:sp>
        <p:nvSpPr>
          <p:cNvPr id="3" name="Content Placeholder 2"/>
          <p:cNvSpPr>
            <a:spLocks noGrp="1"/>
          </p:cNvSpPr>
          <p:nvPr>
            <p:ph idx="1"/>
          </p:nvPr>
        </p:nvSpPr>
        <p:spPr>
          <a:xfrm>
            <a:off x="457200" y="2286000"/>
            <a:ext cx="8229600" cy="4389120"/>
          </a:xfrm>
        </p:spPr>
        <p:txBody>
          <a:bodyPr>
            <a:normAutofit/>
          </a:bodyPr>
          <a:lstStyle/>
          <a:p>
            <a:r>
              <a:rPr lang="en-US" sz="3600" b="1" dirty="0" smtClean="0">
                <a:latin typeface="+mj-lt"/>
              </a:rPr>
              <a:t>2010   Claims Settlement Act  (cont’d)</a:t>
            </a:r>
          </a:p>
          <a:p>
            <a:pPr lvl="1"/>
            <a:r>
              <a:rPr lang="en-US" sz="3200" dirty="0" smtClean="0">
                <a:latin typeface="+mj-lt"/>
              </a:rPr>
              <a:t>An additional $180 M in mandatory funding is provided for the Navajo-San Juan settlement</a:t>
            </a:r>
          </a:p>
          <a:p>
            <a:pPr lvl="1"/>
            <a:r>
              <a:rPr lang="en-US" sz="3200" dirty="0" smtClean="0">
                <a:latin typeface="+mj-lt"/>
              </a:rPr>
              <a:t>In total, over $830 M in mandatory funding for Indian water settlements provided</a:t>
            </a:r>
            <a:endParaRPr lang="en-US" sz="3200" dirty="0">
              <a:latin typeface="+mj-l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40</a:t>
            </a:fld>
            <a:endParaRPr lang="en-US" dirty="0">
              <a:solidFill>
                <a:srgbClr val="04617B">
                  <a:shade val="90000"/>
                </a:srgbClr>
              </a:solidFill>
            </a:endParaRPr>
          </a:p>
        </p:txBody>
      </p:sp>
    </p:spTree>
    <p:extLst>
      <p:ext uri="{BB962C8B-B14F-4D97-AF65-F5344CB8AC3E}">
        <p14:creationId xmlns:p14="http://schemas.microsoft.com/office/powerpoint/2010/main" val="1915533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04088"/>
          </a:xfrm>
        </p:spPr>
        <p:txBody>
          <a:bodyPr>
            <a:normAutofit fontScale="90000"/>
          </a:bodyPr>
          <a:lstStyle/>
          <a:p>
            <a:pPr algn="ctr"/>
            <a:r>
              <a:rPr lang="en-US" dirty="0" smtClean="0"/>
              <a:t>Crow Implementation</a:t>
            </a:r>
            <a:endParaRPr lang="en-US" dirty="0"/>
          </a:p>
        </p:txBody>
      </p:sp>
      <p:sp>
        <p:nvSpPr>
          <p:cNvPr id="3" name="Content Placeholder 2"/>
          <p:cNvSpPr>
            <a:spLocks noGrp="1"/>
          </p:cNvSpPr>
          <p:nvPr>
            <p:ph idx="1"/>
          </p:nvPr>
        </p:nvSpPr>
        <p:spPr>
          <a:xfrm>
            <a:off x="609600" y="914400"/>
            <a:ext cx="7772400" cy="2743200"/>
          </a:xfrm>
        </p:spPr>
        <p:txBody>
          <a:bodyPr>
            <a:normAutofit/>
          </a:bodyPr>
          <a:lstStyle/>
          <a:p>
            <a:r>
              <a:rPr lang="en-US" sz="2800" b="1" dirty="0" smtClean="0">
                <a:latin typeface="Gill Sans MT"/>
              </a:rPr>
              <a:t>Lodge </a:t>
            </a:r>
            <a:r>
              <a:rPr lang="en-US" sz="2800" b="1" dirty="0">
                <a:latin typeface="Gill Sans MT"/>
              </a:rPr>
              <a:t>Grass Canal No. 1 Headworks rehabilitation project </a:t>
            </a:r>
            <a:r>
              <a:rPr lang="en-US" sz="2800" b="1" dirty="0" smtClean="0">
                <a:latin typeface="Gill Sans MT"/>
              </a:rPr>
              <a:t>-- </a:t>
            </a:r>
            <a:r>
              <a:rPr lang="en-US" sz="2800" b="1" dirty="0">
                <a:latin typeface="Gill Sans MT"/>
              </a:rPr>
              <a:t>completed by </a:t>
            </a:r>
            <a:r>
              <a:rPr lang="en-US" sz="2800" b="1" dirty="0" smtClean="0">
                <a:latin typeface="Gill Sans MT"/>
              </a:rPr>
              <a:t>Crow Tribe </a:t>
            </a:r>
            <a:r>
              <a:rPr lang="en-US" sz="2800" b="1" dirty="0">
                <a:latin typeface="Gill Sans MT"/>
              </a:rPr>
              <a:t>during the winter of 2012 and 2013</a:t>
            </a:r>
            <a:r>
              <a:rPr lang="en-US" sz="2800" b="1" dirty="0" smtClean="0">
                <a:latin typeface="Gill Sans MT"/>
              </a:rPr>
              <a:t>.</a:t>
            </a:r>
            <a:endParaRPr lang="en-US" sz="2800" b="1" dirty="0">
              <a:latin typeface="Gill Sans MT"/>
            </a:endParaRPr>
          </a:p>
          <a:p>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41</a:t>
            </a:fld>
            <a:endParaRPr lang="en-US" dirty="0">
              <a:solidFill>
                <a:srgbClr val="04617B">
                  <a:shade val="90000"/>
                </a:srgbClr>
              </a:solidFill>
            </a:endParaRPr>
          </a:p>
        </p:txBody>
      </p:sp>
      <p:pic>
        <p:nvPicPr>
          <p:cNvPr id="5" name="Picture 3" descr="C:\Users\lbelin\Pictures\lodge grass pre rehab cr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70" y="2667000"/>
            <a:ext cx="3934417" cy="2819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lbelin\Pictures\lodge grass 1 post rehab cr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649931"/>
            <a:ext cx="4029075" cy="28364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5791200"/>
            <a:ext cx="2743200" cy="523220"/>
          </a:xfrm>
          <a:prstGeom prst="rect">
            <a:avLst/>
          </a:prstGeom>
          <a:noFill/>
        </p:spPr>
        <p:txBody>
          <a:bodyPr wrap="square" rtlCol="0">
            <a:spAutoFit/>
          </a:bodyPr>
          <a:lstStyle/>
          <a:p>
            <a:pPr algn="ctr"/>
            <a:r>
              <a:rPr lang="en-US" sz="2800" b="1" dirty="0" smtClean="0">
                <a:latin typeface="+mj-lt"/>
              </a:rPr>
              <a:t>Before</a:t>
            </a:r>
            <a:endParaRPr lang="en-US" sz="2800" b="1" dirty="0">
              <a:latin typeface="+mj-lt"/>
            </a:endParaRPr>
          </a:p>
        </p:txBody>
      </p:sp>
      <p:sp>
        <p:nvSpPr>
          <p:cNvPr id="8" name="TextBox 7"/>
          <p:cNvSpPr txBox="1"/>
          <p:nvPr/>
        </p:nvSpPr>
        <p:spPr>
          <a:xfrm>
            <a:off x="5105400" y="5791200"/>
            <a:ext cx="3276600" cy="523220"/>
          </a:xfrm>
          <a:prstGeom prst="rect">
            <a:avLst/>
          </a:prstGeom>
          <a:noFill/>
        </p:spPr>
        <p:txBody>
          <a:bodyPr wrap="square" rtlCol="0">
            <a:spAutoFit/>
          </a:bodyPr>
          <a:lstStyle/>
          <a:p>
            <a:pPr algn="ctr"/>
            <a:r>
              <a:rPr lang="en-US" sz="2800" b="1" dirty="0" smtClean="0">
                <a:latin typeface="+mj-lt"/>
              </a:rPr>
              <a:t>After</a:t>
            </a:r>
            <a:endParaRPr lang="en-US" sz="2800" b="1" dirty="0">
              <a:latin typeface="+mj-lt"/>
            </a:endParaRPr>
          </a:p>
        </p:txBody>
      </p:sp>
    </p:spTree>
    <p:extLst>
      <p:ext uri="{BB962C8B-B14F-4D97-AF65-F5344CB8AC3E}">
        <p14:creationId xmlns:p14="http://schemas.microsoft.com/office/powerpoint/2010/main" val="1191599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27888"/>
          </a:xfrm>
        </p:spPr>
        <p:txBody>
          <a:bodyPr>
            <a:normAutofit fontScale="90000"/>
          </a:bodyPr>
          <a:lstStyle/>
          <a:p>
            <a:pPr algn="ctr"/>
            <a:r>
              <a:rPr lang="en-US" dirty="0" smtClean="0"/>
              <a:t>Taos Implementation </a:t>
            </a:r>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42</a:t>
            </a:fld>
            <a:endParaRPr lang="en-US" dirty="0">
              <a:solidFill>
                <a:srgbClr val="04617B">
                  <a:shade val="90000"/>
                </a:srgbClr>
              </a:solidFill>
            </a:endParaRPr>
          </a:p>
        </p:txBody>
      </p:sp>
      <p:pic>
        <p:nvPicPr>
          <p:cNvPr id="5" name="Picture 4" descr="20150805_103845.jpg"/>
          <p:cNvPicPr>
            <a:picLocks noChangeAspect="1"/>
          </p:cNvPicPr>
          <p:nvPr/>
        </p:nvPicPr>
        <p:blipFill>
          <a:blip r:embed="rId2" cstate="print"/>
          <a:stretch>
            <a:fillRect/>
          </a:stretch>
        </p:blipFill>
        <p:spPr>
          <a:xfrm>
            <a:off x="838200" y="1041399"/>
            <a:ext cx="3200400" cy="5689600"/>
          </a:xfrm>
          <a:prstGeom prst="rect">
            <a:avLst/>
          </a:prstGeom>
        </p:spPr>
      </p:pic>
      <p:pic>
        <p:nvPicPr>
          <p:cNvPr id="7" name="Picture 6" descr="Captured 2008-07-29 00027.jpg"/>
          <p:cNvPicPr>
            <a:picLocks noChangeAspect="1"/>
          </p:cNvPicPr>
          <p:nvPr/>
        </p:nvPicPr>
        <p:blipFill>
          <a:blip r:embed="rId3" cstate="print"/>
          <a:stretch>
            <a:fillRect/>
          </a:stretch>
        </p:blipFill>
        <p:spPr>
          <a:xfrm>
            <a:off x="4953000" y="1066800"/>
            <a:ext cx="3581400" cy="2686050"/>
          </a:xfrm>
          <a:prstGeom prst="rect">
            <a:avLst/>
          </a:prstGeom>
        </p:spPr>
      </p:pic>
      <p:pic>
        <p:nvPicPr>
          <p:cNvPr id="8" name="Picture Placeholder 4" descr="DSCN0371.JPG"/>
          <p:cNvPicPr>
            <a:picLocks noChangeAspect="1"/>
          </p:cNvPicPr>
          <p:nvPr/>
        </p:nvPicPr>
        <p:blipFill>
          <a:blip r:embed="rId4" cstate="print"/>
          <a:srcRect/>
          <a:stretch>
            <a:fillRect/>
          </a:stretch>
        </p:blipFill>
        <p:spPr>
          <a:xfrm>
            <a:off x="4953000" y="3962400"/>
            <a:ext cx="3581400" cy="2562225"/>
          </a:xfrm>
          <a:prstGeom prst="rect">
            <a:avLst/>
          </a:prstGeom>
        </p:spPr>
      </p:pic>
    </p:spTree>
    <p:extLst>
      <p:ext uri="{BB962C8B-B14F-4D97-AF65-F5344CB8AC3E}">
        <p14:creationId xmlns:p14="http://schemas.microsoft.com/office/powerpoint/2010/main" val="3789110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27888"/>
          </a:xfrm>
        </p:spPr>
        <p:txBody>
          <a:bodyPr>
            <a:normAutofit fontScale="90000"/>
          </a:bodyPr>
          <a:lstStyle/>
          <a:p>
            <a:pPr algn="ctr"/>
            <a:r>
              <a:rPr lang="en-US" dirty="0" smtClean="0"/>
              <a:t>White Mountain Implementation</a:t>
            </a:r>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43</a:t>
            </a:fld>
            <a:endParaRPr lang="en-US" dirty="0">
              <a:solidFill>
                <a:srgbClr val="04617B">
                  <a:shade val="90000"/>
                </a:srgbClr>
              </a:solidFill>
            </a:endParaRPr>
          </a:p>
        </p:txBody>
      </p:sp>
      <p:pic>
        <p:nvPicPr>
          <p:cNvPr id="6" name="Picture 5" descr="K:\White Mountain-Apache Tribe\pics\HeliCrux 062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981200"/>
            <a:ext cx="4038600" cy="3086100"/>
          </a:xfrm>
          <a:prstGeom prst="rect">
            <a:avLst/>
          </a:prstGeom>
          <a:noFill/>
          <a:ln>
            <a:noFill/>
          </a:ln>
        </p:spPr>
      </p:pic>
      <p:pic>
        <p:nvPicPr>
          <p:cNvPr id="8" name="Picture 7" descr="K:\White Mountain-Apache Tribe\pics\HeliCrux 055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981200"/>
            <a:ext cx="4010025" cy="3124200"/>
          </a:xfrm>
          <a:prstGeom prst="rect">
            <a:avLst/>
          </a:prstGeom>
          <a:noFill/>
          <a:ln>
            <a:noFill/>
          </a:ln>
        </p:spPr>
      </p:pic>
      <p:sp>
        <p:nvSpPr>
          <p:cNvPr id="3" name="TextBox 2"/>
          <p:cNvSpPr txBox="1"/>
          <p:nvPr/>
        </p:nvSpPr>
        <p:spPr>
          <a:xfrm>
            <a:off x="1676400" y="5410200"/>
            <a:ext cx="5791200" cy="523220"/>
          </a:xfrm>
          <a:prstGeom prst="rect">
            <a:avLst/>
          </a:prstGeom>
          <a:noFill/>
        </p:spPr>
        <p:txBody>
          <a:bodyPr wrap="square" rtlCol="0">
            <a:spAutoFit/>
          </a:bodyPr>
          <a:lstStyle/>
          <a:p>
            <a:pPr algn="ctr"/>
            <a:r>
              <a:rPr lang="en-US" sz="2800" b="1" dirty="0" smtClean="0">
                <a:latin typeface="+mj-lt"/>
              </a:rPr>
              <a:t>Pre-Construction Technical Work</a:t>
            </a:r>
            <a:endParaRPr lang="en-US" sz="2800" b="1" dirty="0">
              <a:latin typeface="+mj-lt"/>
            </a:endParaRPr>
          </a:p>
        </p:txBody>
      </p:sp>
    </p:spTree>
    <p:extLst>
      <p:ext uri="{BB962C8B-B14F-4D97-AF65-F5344CB8AC3E}">
        <p14:creationId xmlns:p14="http://schemas.microsoft.com/office/powerpoint/2010/main" val="1841247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DOI Budgets</a:t>
            </a:r>
            <a:endParaRPr lang="en-US" dirty="0"/>
          </a:p>
        </p:txBody>
      </p:sp>
      <p:sp>
        <p:nvSpPr>
          <p:cNvPr id="3" name="Content Placeholder 2"/>
          <p:cNvSpPr>
            <a:spLocks noGrp="1"/>
          </p:cNvSpPr>
          <p:nvPr>
            <p:ph idx="1"/>
          </p:nvPr>
        </p:nvSpPr>
        <p:spPr>
          <a:xfrm>
            <a:off x="457200" y="2362200"/>
            <a:ext cx="8229600" cy="4389120"/>
          </a:xfrm>
        </p:spPr>
        <p:txBody>
          <a:bodyPr>
            <a:normAutofit/>
          </a:bodyPr>
          <a:lstStyle/>
          <a:p>
            <a:r>
              <a:rPr lang="en-US" sz="3600" dirty="0" smtClean="0">
                <a:latin typeface="+mj-lt"/>
              </a:rPr>
              <a:t>Increased settlement implementation funding</a:t>
            </a:r>
          </a:p>
          <a:p>
            <a:r>
              <a:rPr lang="en-US" sz="3600" dirty="0" smtClean="0">
                <a:latin typeface="+mj-lt"/>
              </a:rPr>
              <a:t>Increased funding for Reclamation and BIA technical assistance to tribes</a:t>
            </a:r>
          </a:p>
          <a:p>
            <a:r>
              <a:rPr lang="en-US" sz="3600" dirty="0" smtClean="0">
                <a:latin typeface="+mj-lt"/>
              </a:rPr>
              <a:t>Increased funding for SIWRO</a:t>
            </a:r>
            <a:endParaRPr lang="en-US" sz="3600" dirty="0">
              <a:latin typeface="+mj-l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44</a:t>
            </a:fld>
            <a:endParaRPr lang="en-US" dirty="0"/>
          </a:p>
        </p:txBody>
      </p:sp>
    </p:spTree>
    <p:extLst>
      <p:ext uri="{BB962C8B-B14F-4D97-AF65-F5344CB8AC3E}">
        <p14:creationId xmlns:p14="http://schemas.microsoft.com/office/powerpoint/2010/main" val="2909018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15400" cy="685800"/>
          </a:xfrm>
        </p:spPr>
        <p:txBody>
          <a:bodyPr>
            <a:normAutofit/>
          </a:bodyPr>
          <a:lstStyle/>
          <a:p>
            <a:pPr algn="ctr"/>
            <a:r>
              <a:rPr lang="en-US" sz="3600" dirty="0" smtClean="0"/>
              <a:t>Gila River: Pima- Maricopa Irrigation Project</a:t>
            </a:r>
            <a:endParaRPr lang="en-US" sz="3600" dirty="0"/>
          </a:p>
        </p:txBody>
      </p:sp>
      <p:sp>
        <p:nvSpPr>
          <p:cNvPr id="4" name="Slide Number Placeholder 3"/>
          <p:cNvSpPr>
            <a:spLocks noGrp="1"/>
          </p:cNvSpPr>
          <p:nvPr>
            <p:ph type="sldNum" sz="quarter" idx="12"/>
          </p:nvPr>
        </p:nvSpPr>
        <p:spPr/>
        <p:txBody>
          <a:bodyPr/>
          <a:lstStyle/>
          <a:p>
            <a:fld id="{CBE93D19-9C4F-4B5F-B3F5-9BBFAC1C7170}" type="slidenum">
              <a:rPr lang="en-US" smtClean="0"/>
              <a:pPr/>
              <a:t>45</a:t>
            </a:fld>
            <a:endParaRPr lang="en-US" dirty="0"/>
          </a:p>
        </p:txBody>
      </p:sp>
      <p:pic>
        <p:nvPicPr>
          <p:cNvPr id="5" name="Picture 4" descr="DSC006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990600"/>
            <a:ext cx="7543482" cy="565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735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475488"/>
          </a:xfrm>
        </p:spPr>
        <p:txBody>
          <a:bodyPr>
            <a:normAutofit fontScale="90000"/>
          </a:bodyPr>
          <a:lstStyle/>
          <a:p>
            <a:pPr algn="ctr"/>
            <a:r>
              <a:rPr lang="en-US" dirty="0" smtClean="0"/>
              <a:t>Pima Canal </a:t>
            </a:r>
            <a:r>
              <a:rPr lang="en-US" sz="2700" dirty="0" smtClean="0"/>
              <a:t>(cont’d)</a:t>
            </a:r>
            <a:endParaRPr lang="en-US" sz="2700" dirty="0"/>
          </a:p>
        </p:txBody>
      </p:sp>
      <p:sp>
        <p:nvSpPr>
          <p:cNvPr id="4" name="Slide Number Placeholder 3"/>
          <p:cNvSpPr>
            <a:spLocks noGrp="1"/>
          </p:cNvSpPr>
          <p:nvPr>
            <p:ph type="sldNum" sz="quarter" idx="12"/>
          </p:nvPr>
        </p:nvSpPr>
        <p:spPr/>
        <p:txBody>
          <a:bodyPr/>
          <a:lstStyle/>
          <a:p>
            <a:fld id="{CBE93D19-9C4F-4B5F-B3F5-9BBFAC1C7170}" type="slidenum">
              <a:rPr lang="en-US" smtClean="0"/>
              <a:pPr/>
              <a:t>46</a:t>
            </a:fld>
            <a:endParaRPr lang="en-US" dirty="0"/>
          </a:p>
        </p:txBody>
      </p:sp>
      <p:pic>
        <p:nvPicPr>
          <p:cNvPr id="5" name="Picture 4" descr="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066800"/>
            <a:ext cx="7543800" cy="559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669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61910" y="5638800"/>
            <a:ext cx="754381" cy="646331"/>
          </a:xfrm>
          <a:prstGeom prst="rect">
            <a:avLst/>
          </a:prstGeom>
          <a:noFill/>
        </p:spPr>
        <p:txBody>
          <a:bodyPr wrap="square" rtlCol="0">
            <a:spAutoFit/>
          </a:bodyPr>
          <a:lstStyle/>
          <a:p>
            <a:r>
              <a:rPr lang="en-US" dirty="0" smtClean="0"/>
              <a:t>             </a:t>
            </a:r>
            <a:br>
              <a:rPr lang="en-US" dirty="0" smtClean="0"/>
            </a:br>
            <a:r>
              <a:rPr lang="en-US" dirty="0" smtClean="0"/>
              <a:t>       </a:t>
            </a:r>
            <a:endParaRPr lang="en-US" dirty="0"/>
          </a:p>
        </p:txBody>
      </p:sp>
      <p:graphicFrame>
        <p:nvGraphicFramePr>
          <p:cNvPr id="2" name="Chart 1"/>
          <p:cNvGraphicFramePr>
            <a:graphicFrameLocks/>
          </p:cNvGraphicFramePr>
          <p:nvPr>
            <p:extLst>
              <p:ext uri="{D42A27DB-BD31-4B8C-83A1-F6EECF244321}">
                <p14:modId xmlns:p14="http://schemas.microsoft.com/office/powerpoint/2010/main" val="1475753770"/>
              </p:ext>
            </p:extLst>
          </p:nvPr>
        </p:nvGraphicFramePr>
        <p:xfrm>
          <a:off x="381000" y="1066800"/>
          <a:ext cx="81534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85800" y="381000"/>
            <a:ext cx="8103101" cy="830997"/>
          </a:xfrm>
          <a:prstGeom prst="rect">
            <a:avLst/>
          </a:prstGeom>
          <a:noFill/>
        </p:spPr>
        <p:txBody>
          <a:bodyPr wrap="square" rtlCol="0">
            <a:spAutoFit/>
          </a:bodyPr>
          <a:lstStyle/>
          <a:p>
            <a:pPr algn="ctr"/>
            <a:r>
              <a:rPr lang="en-US" sz="2400" b="1" dirty="0" smtClean="0">
                <a:latin typeface="Gill Sans MT"/>
              </a:rPr>
              <a:t>Total Annual Discretionary DOI Settlement Implementation Funding (nominal $)</a:t>
            </a:r>
            <a:endParaRPr lang="en-US" sz="2400" b="1" dirty="0">
              <a:latin typeface="Gill Sans MT"/>
            </a:endParaRPr>
          </a:p>
        </p:txBody>
      </p:sp>
      <p:sp>
        <p:nvSpPr>
          <p:cNvPr id="3" name="Slide Number Placeholder 2"/>
          <p:cNvSpPr>
            <a:spLocks noGrp="1"/>
          </p:cNvSpPr>
          <p:nvPr>
            <p:ph type="sldNum" sz="quarter" idx="12"/>
          </p:nvPr>
        </p:nvSpPr>
        <p:spPr/>
        <p:txBody>
          <a:bodyPr/>
          <a:lstStyle/>
          <a:p>
            <a:fld id="{CBE93D19-9C4F-4B5F-B3F5-9BBFAC1C7170}" type="slidenum">
              <a:rPr lang="en-US" smtClean="0"/>
              <a:pPr/>
              <a:t>47</a:t>
            </a:fld>
            <a:endParaRPr lang="en-US" dirty="0"/>
          </a:p>
        </p:txBody>
      </p:sp>
      <p:sp>
        <p:nvSpPr>
          <p:cNvPr id="7" name="Up Arrow 6"/>
          <p:cNvSpPr/>
          <p:nvPr/>
        </p:nvSpPr>
        <p:spPr>
          <a:xfrm>
            <a:off x="6324600" y="6248400"/>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6210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838200"/>
          </a:xfrm>
        </p:spPr>
        <p:txBody>
          <a:bodyPr>
            <a:noAutofit/>
          </a:bodyPr>
          <a:lstStyle/>
          <a:p>
            <a:pPr algn="ctr">
              <a:defRPr sz="2800" b="1" i="0" u="none" strike="noStrike" kern="1200" baseline="0">
                <a:solidFill>
                  <a:prstClr val="black"/>
                </a:solidFill>
                <a:latin typeface="+mn-lt"/>
                <a:ea typeface="+mn-ea"/>
                <a:cs typeface="+mn-cs"/>
              </a:defRPr>
            </a:pPr>
            <a:r>
              <a:rPr lang="en-US" sz="2800" b="1" dirty="0" smtClean="0">
                <a:solidFill>
                  <a:prstClr val="black"/>
                </a:solidFill>
              </a:rPr>
              <a:t>BOR/BIA </a:t>
            </a:r>
            <a:r>
              <a:rPr lang="en-US" sz="2800" b="1" dirty="0">
                <a:solidFill>
                  <a:prstClr val="black"/>
                </a:solidFill>
              </a:rPr>
              <a:t>Funding for </a:t>
            </a:r>
            <a:r>
              <a:rPr lang="en-US" sz="2800" b="1" dirty="0" smtClean="0">
                <a:solidFill>
                  <a:prstClr val="black"/>
                </a:solidFill>
              </a:rPr>
              <a:t>Indian </a:t>
            </a:r>
            <a:br>
              <a:rPr lang="en-US" sz="2800" b="1" dirty="0" smtClean="0">
                <a:solidFill>
                  <a:prstClr val="black"/>
                </a:solidFill>
              </a:rPr>
            </a:br>
            <a:r>
              <a:rPr lang="en-US" sz="2800" b="1" dirty="0" smtClean="0">
                <a:solidFill>
                  <a:prstClr val="black"/>
                </a:solidFill>
              </a:rPr>
              <a:t>Water </a:t>
            </a:r>
            <a:r>
              <a:rPr lang="en-US" sz="2800" b="1" dirty="0">
                <a:solidFill>
                  <a:prstClr val="black"/>
                </a:solidFill>
              </a:rPr>
              <a:t>Settlement  </a:t>
            </a:r>
            <a:r>
              <a:rPr lang="en-US" sz="2800" b="1" dirty="0" smtClean="0">
                <a:solidFill>
                  <a:prstClr val="black"/>
                </a:solidFill>
              </a:rPr>
              <a:t>Negotiations</a:t>
            </a:r>
            <a:endParaRPr lang="en-US" sz="2800" dirty="0"/>
          </a:p>
        </p:txBody>
      </p:sp>
      <p:sp>
        <p:nvSpPr>
          <p:cNvPr id="5" name="Slide Number Placeholder 4"/>
          <p:cNvSpPr>
            <a:spLocks noGrp="1"/>
          </p:cNvSpPr>
          <p:nvPr>
            <p:ph type="sldNum" sz="quarter" idx="12"/>
          </p:nvPr>
        </p:nvSpPr>
        <p:spPr/>
        <p:txBody>
          <a:bodyPr/>
          <a:lstStyle/>
          <a:p>
            <a:fld id="{CBE93D19-9C4F-4B5F-B3F5-9BBFAC1C7170}" type="slidenum">
              <a:rPr lang="en-US" smtClean="0"/>
              <a:pPr/>
              <a:t>48</a:t>
            </a:fld>
            <a:endParaRPr lang="en-US" dirty="0"/>
          </a:p>
        </p:txBody>
      </p:sp>
      <p:graphicFrame>
        <p:nvGraphicFramePr>
          <p:cNvPr id="3" name="Chart 2"/>
          <p:cNvGraphicFramePr/>
          <p:nvPr>
            <p:extLst>
              <p:ext uri="{D42A27DB-BD31-4B8C-83A1-F6EECF244321}">
                <p14:modId xmlns:p14="http://schemas.microsoft.com/office/powerpoint/2010/main" val="2828168297"/>
              </p:ext>
            </p:extLst>
          </p:nvPr>
        </p:nvGraphicFramePr>
        <p:xfrm>
          <a:off x="861113" y="1371600"/>
          <a:ext cx="79248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26367" y="2409824"/>
            <a:ext cx="461665" cy="1781175"/>
          </a:xfrm>
          <a:prstGeom prst="rect">
            <a:avLst/>
          </a:prstGeom>
          <a:noFill/>
        </p:spPr>
        <p:txBody>
          <a:bodyPr vert="vert270" wrap="square" rtlCol="0">
            <a:spAutoFit/>
          </a:bodyPr>
          <a:lstStyle/>
          <a:p>
            <a:r>
              <a:rPr lang="en-US" b="1" dirty="0" smtClean="0">
                <a:solidFill>
                  <a:prstClr val="black"/>
                </a:solidFill>
              </a:rPr>
              <a:t>$ in Thousands</a:t>
            </a:r>
            <a:endParaRPr lang="en-US" b="1" dirty="0">
              <a:solidFill>
                <a:prstClr val="black"/>
              </a:solidFill>
            </a:endParaRPr>
          </a:p>
        </p:txBody>
      </p:sp>
    </p:spTree>
    <p:extLst>
      <p:ext uri="{BB962C8B-B14F-4D97-AF65-F5344CB8AC3E}">
        <p14:creationId xmlns:p14="http://schemas.microsoft.com/office/powerpoint/2010/main" val="220351462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DOI Funding</a:t>
            </a:r>
            <a:endParaRPr lang="en-US" dirty="0"/>
          </a:p>
        </p:txBody>
      </p:sp>
      <p:sp>
        <p:nvSpPr>
          <p:cNvPr id="3" name="Content Placeholder 2"/>
          <p:cNvSpPr>
            <a:spLocks noGrp="1"/>
          </p:cNvSpPr>
          <p:nvPr>
            <p:ph idx="1"/>
          </p:nvPr>
        </p:nvSpPr>
        <p:spPr>
          <a:xfrm>
            <a:off x="0" y="2209800"/>
            <a:ext cx="9144000" cy="4389120"/>
          </a:xfrm>
        </p:spPr>
        <p:txBody>
          <a:bodyPr/>
          <a:lstStyle/>
          <a:p>
            <a:pPr marL="0" indent="0">
              <a:buNone/>
            </a:pPr>
            <a:r>
              <a:rPr lang="en-US" dirty="0"/>
              <a:t>	</a:t>
            </a:r>
            <a:r>
              <a:rPr lang="en-US" dirty="0">
                <a:latin typeface="+mj-lt"/>
              </a:rPr>
              <a:t>	</a:t>
            </a:r>
            <a:r>
              <a:rPr lang="en-US" dirty="0" smtClean="0">
                <a:latin typeface="+mj-lt"/>
              </a:rPr>
              <a:t>   </a:t>
            </a:r>
            <a:r>
              <a:rPr lang="en-US" u="sng" dirty="0" smtClean="0">
                <a:latin typeface="+mj-lt"/>
              </a:rPr>
              <a:t>FY </a:t>
            </a:r>
            <a:r>
              <a:rPr lang="en-US" u="sng" dirty="0">
                <a:latin typeface="+mj-lt"/>
              </a:rPr>
              <a:t>2014	</a:t>
            </a:r>
            <a:r>
              <a:rPr lang="en-US" u="sng" dirty="0" smtClean="0">
                <a:latin typeface="+mj-lt"/>
              </a:rPr>
              <a:t>      FY </a:t>
            </a:r>
            <a:r>
              <a:rPr lang="en-US" u="sng" dirty="0">
                <a:latin typeface="+mj-lt"/>
              </a:rPr>
              <a:t>2015	</a:t>
            </a:r>
            <a:r>
              <a:rPr lang="en-US" u="sng" dirty="0" smtClean="0">
                <a:latin typeface="+mj-lt"/>
              </a:rPr>
              <a:t>    FY </a:t>
            </a:r>
            <a:r>
              <a:rPr lang="en-US" u="sng" dirty="0">
                <a:latin typeface="+mj-lt"/>
              </a:rPr>
              <a:t>2016 (requested</a:t>
            </a:r>
            <a:r>
              <a:rPr lang="en-US" u="sng" dirty="0" smtClean="0">
                <a:latin typeface="+mj-lt"/>
              </a:rPr>
              <a:t>)</a:t>
            </a:r>
            <a:endParaRPr lang="en-US" dirty="0">
              <a:latin typeface="+mj-lt"/>
            </a:endParaRPr>
          </a:p>
          <a:p>
            <a:pPr marL="0" indent="0">
              <a:buNone/>
            </a:pPr>
            <a:r>
              <a:rPr lang="en-US" dirty="0" smtClean="0">
                <a:latin typeface="+mj-lt"/>
              </a:rPr>
              <a:t>  SIWRO</a:t>
            </a:r>
            <a:r>
              <a:rPr lang="en-US" dirty="0">
                <a:latin typeface="+mj-lt"/>
              </a:rPr>
              <a:t>	</a:t>
            </a:r>
            <a:r>
              <a:rPr lang="en-US" dirty="0" smtClean="0">
                <a:latin typeface="+mj-lt"/>
              </a:rPr>
              <a:t>    $</a:t>
            </a:r>
            <a:r>
              <a:rPr lang="en-US" dirty="0">
                <a:latin typeface="+mj-lt"/>
              </a:rPr>
              <a:t>866,000	     </a:t>
            </a:r>
            <a:r>
              <a:rPr lang="en-US" dirty="0" smtClean="0">
                <a:latin typeface="+mj-lt"/>
              </a:rPr>
              <a:t>  $</a:t>
            </a:r>
            <a:r>
              <a:rPr lang="en-US" dirty="0">
                <a:latin typeface="+mj-lt"/>
              </a:rPr>
              <a:t>868,000	  </a:t>
            </a:r>
            <a:r>
              <a:rPr lang="en-US" dirty="0" smtClean="0">
                <a:latin typeface="+mj-lt"/>
              </a:rPr>
              <a:t>      $</a:t>
            </a:r>
            <a:r>
              <a:rPr lang="en-US" dirty="0">
                <a:latin typeface="+mj-lt"/>
              </a:rPr>
              <a:t>1,368,000</a:t>
            </a:r>
          </a:p>
          <a:p>
            <a:endParaRPr lang="en-US" dirty="0">
              <a:latin typeface="+mj-lt"/>
            </a:endParaRPr>
          </a:p>
          <a:p>
            <a:pPr marL="0" indent="0">
              <a:buNone/>
            </a:pPr>
            <a:r>
              <a:rPr lang="en-US" dirty="0" smtClean="0">
                <a:latin typeface="+mj-lt"/>
              </a:rPr>
              <a:t>  Reclamation</a:t>
            </a:r>
            <a:r>
              <a:rPr lang="en-US" dirty="0">
                <a:latin typeface="+mj-lt"/>
              </a:rPr>
              <a:t>	</a:t>
            </a:r>
            <a:r>
              <a:rPr lang="en-US" dirty="0" smtClean="0">
                <a:latin typeface="+mj-lt"/>
              </a:rPr>
              <a:t> $</a:t>
            </a:r>
            <a:r>
              <a:rPr lang="en-US" dirty="0">
                <a:latin typeface="+mj-lt"/>
              </a:rPr>
              <a:t>3,164,000	  </a:t>
            </a:r>
            <a:r>
              <a:rPr lang="en-US" dirty="0" smtClean="0">
                <a:latin typeface="+mj-lt"/>
              </a:rPr>
              <a:t>  $</a:t>
            </a:r>
            <a:r>
              <a:rPr lang="en-US" dirty="0">
                <a:latin typeface="+mj-lt"/>
              </a:rPr>
              <a:t>3,841,000	  </a:t>
            </a:r>
            <a:r>
              <a:rPr lang="en-US" dirty="0" smtClean="0">
                <a:latin typeface="+mj-lt"/>
              </a:rPr>
              <a:t>      $</a:t>
            </a:r>
            <a:r>
              <a:rPr lang="en-US" dirty="0">
                <a:latin typeface="+mj-lt"/>
              </a:rPr>
              <a:t>5,869,000</a:t>
            </a:r>
          </a:p>
          <a:p>
            <a:pPr marL="0" indent="0">
              <a:buNone/>
            </a:pPr>
            <a:endParaRPr lang="en-US" dirty="0">
              <a:latin typeface="+mj-lt"/>
            </a:endParaRPr>
          </a:p>
          <a:p>
            <a:pPr marL="0" indent="0">
              <a:buNone/>
            </a:pPr>
            <a:r>
              <a:rPr lang="en-US" u="sng" dirty="0" smtClean="0">
                <a:latin typeface="+mj-lt"/>
              </a:rPr>
              <a:t>  BIA</a:t>
            </a:r>
            <a:r>
              <a:rPr lang="en-US" u="sng" dirty="0">
                <a:latin typeface="+mj-lt"/>
              </a:rPr>
              <a:t>		$16,315,000	</a:t>
            </a:r>
            <a:r>
              <a:rPr lang="en-US" u="sng" dirty="0" smtClean="0">
                <a:latin typeface="+mj-lt"/>
              </a:rPr>
              <a:t>   $16,335,000      $</a:t>
            </a:r>
            <a:r>
              <a:rPr lang="en-US" u="sng" dirty="0">
                <a:latin typeface="+mj-lt"/>
              </a:rPr>
              <a:t>30,391,000  </a:t>
            </a:r>
            <a:endParaRPr lang="en-US" dirty="0">
              <a:latin typeface="+mj-lt"/>
            </a:endParaRPr>
          </a:p>
          <a:p>
            <a:pPr marL="0" indent="0">
              <a:buNone/>
            </a:pPr>
            <a:r>
              <a:rPr lang="en-US" dirty="0" smtClean="0">
                <a:latin typeface="+mj-lt"/>
              </a:rPr>
              <a:t>  TOTAL</a:t>
            </a:r>
            <a:r>
              <a:rPr lang="en-US" dirty="0">
                <a:latin typeface="+mj-lt"/>
              </a:rPr>
              <a:t>	</a:t>
            </a:r>
            <a:r>
              <a:rPr lang="en-US" dirty="0" smtClean="0">
                <a:latin typeface="+mj-lt"/>
              </a:rPr>
              <a:t>$</a:t>
            </a:r>
            <a:r>
              <a:rPr lang="en-US" dirty="0">
                <a:latin typeface="+mj-lt"/>
              </a:rPr>
              <a:t>20,345,000     $21,044,000    </a:t>
            </a:r>
            <a:r>
              <a:rPr lang="en-US" dirty="0" smtClean="0">
                <a:latin typeface="+mj-lt"/>
              </a:rPr>
              <a:t> $37,628,000</a:t>
            </a:r>
          </a:p>
          <a:p>
            <a:pPr marL="0" indent="0">
              <a:buNone/>
            </a:pPr>
            <a:r>
              <a:rPr lang="en-US" dirty="0" smtClean="0">
                <a:latin typeface="+mj-lt"/>
              </a:rPr>
              <a:t>		</a:t>
            </a:r>
          </a:p>
          <a:p>
            <a:pPr marL="0" indent="0">
              <a:buNone/>
            </a:pPr>
            <a:r>
              <a:rPr lang="en-US" dirty="0">
                <a:latin typeface="+mj-lt"/>
              </a:rPr>
              <a:t>	</a:t>
            </a:r>
            <a:r>
              <a:rPr lang="en-US" dirty="0" smtClean="0">
                <a:latin typeface="+mj-lt"/>
              </a:rPr>
              <a:t>Increase from FY 2015 to 2016 request	= </a:t>
            </a:r>
            <a:r>
              <a:rPr lang="en-US" b="1" dirty="0" smtClean="0">
                <a:latin typeface="+mj-lt"/>
              </a:rPr>
              <a:t>79%</a:t>
            </a:r>
            <a:endParaRPr lang="en-US" b="1" dirty="0">
              <a:latin typeface="+mj-l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49</a:t>
            </a:fld>
            <a:endParaRPr lang="en-US" dirty="0">
              <a:solidFill>
                <a:srgbClr val="04617B">
                  <a:shade val="90000"/>
                </a:srgbClr>
              </a:solidFill>
            </a:endParaRPr>
          </a:p>
        </p:txBody>
      </p:sp>
    </p:spTree>
    <p:extLst>
      <p:ext uri="{BB962C8B-B14F-4D97-AF65-F5344CB8AC3E}">
        <p14:creationId xmlns:p14="http://schemas.microsoft.com/office/powerpoint/2010/main" val="1979544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609600"/>
          </a:xfrm>
        </p:spPr>
        <p:txBody>
          <a:bodyPr>
            <a:noAutofit/>
          </a:bodyPr>
          <a:lstStyle/>
          <a:p>
            <a:pPr algn="ctr"/>
            <a:r>
              <a:rPr lang="en-US" sz="4200" dirty="0">
                <a:latin typeface="Gill Sans MT"/>
              </a:rPr>
              <a:t>Historic </a:t>
            </a:r>
            <a:r>
              <a:rPr lang="en-US" sz="4200" dirty="0" smtClean="0">
                <a:latin typeface="Gill Sans MT"/>
              </a:rPr>
              <a:t>Background </a:t>
            </a:r>
            <a:r>
              <a:rPr lang="en-US" sz="2400" dirty="0"/>
              <a:t>(</a:t>
            </a:r>
            <a:r>
              <a:rPr lang="en-US" sz="2400" dirty="0" smtClean="0"/>
              <a:t>cont’d)</a:t>
            </a:r>
            <a:endParaRPr lang="en-US" sz="2400" dirty="0">
              <a:latin typeface="Gill Sans MT"/>
            </a:endParaRPr>
          </a:p>
        </p:txBody>
      </p:sp>
      <p:sp>
        <p:nvSpPr>
          <p:cNvPr id="3" name="Content Placeholder 2"/>
          <p:cNvSpPr>
            <a:spLocks noGrp="1"/>
          </p:cNvSpPr>
          <p:nvPr>
            <p:ph idx="1"/>
          </p:nvPr>
        </p:nvSpPr>
        <p:spPr>
          <a:xfrm>
            <a:off x="457200" y="1828800"/>
            <a:ext cx="8001000" cy="4724400"/>
          </a:xfrm>
        </p:spPr>
        <p:txBody>
          <a:bodyPr>
            <a:normAutofit/>
          </a:bodyPr>
          <a:lstStyle/>
          <a:p>
            <a:r>
              <a:rPr lang="en-US" sz="2800" b="1" dirty="0" smtClean="0">
                <a:latin typeface="Gill Sans MT"/>
              </a:rPr>
              <a:t>Despite the </a:t>
            </a:r>
            <a:r>
              <a:rPr lang="en-US" sz="2800" b="1" i="1" dirty="0" smtClean="0">
                <a:latin typeface="Gill Sans MT"/>
              </a:rPr>
              <a:t>Winters</a:t>
            </a:r>
            <a:r>
              <a:rPr lang="en-US" sz="2800" b="1" dirty="0" smtClean="0">
                <a:latin typeface="Gill Sans MT"/>
              </a:rPr>
              <a:t> decision, Indian </a:t>
            </a:r>
            <a:r>
              <a:rPr lang="en-US" sz="2800" b="1" dirty="0">
                <a:latin typeface="Gill Sans MT"/>
              </a:rPr>
              <a:t>water rights </a:t>
            </a:r>
            <a:r>
              <a:rPr lang="en-US" sz="2800" b="1" dirty="0" smtClean="0">
                <a:latin typeface="Gill Sans MT"/>
              </a:rPr>
              <a:t>were largely left undeveloped and unprotected in the decades after 1908</a:t>
            </a:r>
          </a:p>
          <a:p>
            <a:endParaRPr lang="en-US" sz="2800" b="1" dirty="0">
              <a:latin typeface="Gill Sans MT"/>
            </a:endParaRPr>
          </a:p>
          <a:p>
            <a:r>
              <a:rPr lang="en-US" sz="2800" b="1" dirty="0" smtClean="0">
                <a:latin typeface="Gill Sans MT"/>
              </a:rPr>
              <a:t>By contrast, Federal policy and expenditures supported extensive development of water resources to benefit non-Indian communities across the West</a:t>
            </a:r>
          </a:p>
        </p:txBody>
      </p:sp>
      <p:sp>
        <p:nvSpPr>
          <p:cNvPr id="2" name="Slide Number Placeholder 1"/>
          <p:cNvSpPr>
            <a:spLocks noGrp="1"/>
          </p:cNvSpPr>
          <p:nvPr>
            <p:ph type="sldNum" sz="quarter" idx="12"/>
          </p:nvPr>
        </p:nvSpPr>
        <p:spPr/>
        <p:txBody>
          <a:bodyPr/>
          <a:lstStyle/>
          <a:p>
            <a:fld id="{CBE93D19-9C4F-4B5F-B3F5-9BBFAC1C7170}" type="slidenum">
              <a:rPr lang="en-US" smtClean="0"/>
              <a:pPr/>
              <a:t>5</a:t>
            </a:fld>
            <a:endParaRPr lang="en-US" dirty="0"/>
          </a:p>
        </p:txBody>
      </p:sp>
    </p:spTree>
    <p:extLst>
      <p:ext uri="{BB962C8B-B14F-4D97-AF65-F5344CB8AC3E}">
        <p14:creationId xmlns:p14="http://schemas.microsoft.com/office/powerpoint/2010/main" val="3245144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pPr algn="ctr"/>
            <a:r>
              <a:rPr lang="en-US" dirty="0" smtClean="0"/>
              <a:t>Obama Administration Indian Trust Litigation Settlements</a:t>
            </a:r>
            <a:endParaRPr lang="en-US" dirty="0"/>
          </a:p>
        </p:txBody>
      </p:sp>
      <p:sp>
        <p:nvSpPr>
          <p:cNvPr id="3" name="Content Placeholder 2"/>
          <p:cNvSpPr>
            <a:spLocks noGrp="1"/>
          </p:cNvSpPr>
          <p:nvPr>
            <p:ph idx="1"/>
          </p:nvPr>
        </p:nvSpPr>
        <p:spPr>
          <a:xfrm>
            <a:off x="152400" y="2286000"/>
            <a:ext cx="8686800" cy="4389120"/>
          </a:xfrm>
        </p:spPr>
        <p:txBody>
          <a:bodyPr>
            <a:normAutofit/>
          </a:bodyPr>
          <a:lstStyle/>
          <a:p>
            <a:r>
              <a:rPr lang="en-US" sz="2800" b="1" dirty="0" smtClean="0">
                <a:latin typeface="+mj-lt"/>
              </a:rPr>
              <a:t>2010 </a:t>
            </a:r>
            <a:r>
              <a:rPr lang="en-US" sz="2800" b="1" dirty="0" err="1" smtClean="0">
                <a:latin typeface="+mj-lt"/>
              </a:rPr>
              <a:t>Cobell</a:t>
            </a:r>
            <a:r>
              <a:rPr lang="en-US" sz="2800" b="1" dirty="0" smtClean="0">
                <a:latin typeface="+mj-lt"/>
              </a:rPr>
              <a:t> settlement</a:t>
            </a:r>
            <a:r>
              <a:rPr lang="en-US" sz="2800" dirty="0" smtClean="0">
                <a:latin typeface="+mj-lt"/>
              </a:rPr>
              <a:t> (mismanagement of trust land assets): </a:t>
            </a:r>
            <a:r>
              <a:rPr lang="en-US" sz="2800" b="1" dirty="0" smtClean="0">
                <a:latin typeface="+mj-lt"/>
              </a:rPr>
              <a:t>$3.4 billion </a:t>
            </a:r>
            <a:r>
              <a:rPr lang="en-US" sz="2800" dirty="0" smtClean="0">
                <a:latin typeface="+mj-lt"/>
              </a:rPr>
              <a:t>($1.4 billion to individuals; $2 billion to tribes to acquire fractionated allotted lands on approximately 150 reservations)</a:t>
            </a:r>
          </a:p>
          <a:p>
            <a:r>
              <a:rPr lang="en-US" sz="2800" b="1" dirty="0" smtClean="0">
                <a:latin typeface="+mj-lt"/>
              </a:rPr>
              <a:t>2010 </a:t>
            </a:r>
            <a:r>
              <a:rPr lang="en-US" sz="2800" b="1" dirty="0" err="1" smtClean="0">
                <a:latin typeface="+mj-lt"/>
              </a:rPr>
              <a:t>Keepseagle</a:t>
            </a:r>
            <a:r>
              <a:rPr lang="en-US" sz="2800" b="1" dirty="0" smtClean="0">
                <a:latin typeface="+mj-lt"/>
              </a:rPr>
              <a:t> settlement </a:t>
            </a:r>
            <a:r>
              <a:rPr lang="en-US" sz="2800" dirty="0" smtClean="0">
                <a:latin typeface="+mj-lt"/>
              </a:rPr>
              <a:t>(discrimination by USDA against Indian farmers):  </a:t>
            </a:r>
            <a:r>
              <a:rPr lang="en-US" sz="2800" b="1" dirty="0" smtClean="0">
                <a:latin typeface="+mj-lt"/>
              </a:rPr>
              <a:t>$760 million</a:t>
            </a:r>
          </a:p>
          <a:p>
            <a:r>
              <a:rPr lang="en-US" sz="2800" b="1" dirty="0" smtClean="0">
                <a:latin typeface="+mj-lt"/>
              </a:rPr>
              <a:t>2009-2015 tribal breach of trust claims settlements</a:t>
            </a:r>
            <a:r>
              <a:rPr lang="en-US" sz="2800" dirty="0" smtClean="0">
                <a:latin typeface="+mj-lt"/>
              </a:rPr>
              <a:t>: to date </a:t>
            </a:r>
            <a:r>
              <a:rPr lang="en-US" sz="2800" b="1" dirty="0" smtClean="0">
                <a:latin typeface="+mj-lt"/>
              </a:rPr>
              <a:t>$2.63 billion </a:t>
            </a:r>
            <a:r>
              <a:rPr lang="en-US" sz="2800" dirty="0" smtClean="0">
                <a:latin typeface="+mj-lt"/>
              </a:rPr>
              <a:t>obligated to 83 tribes</a:t>
            </a:r>
            <a:endParaRPr lang="en-US" sz="2800" dirty="0">
              <a:latin typeface="+mj-l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50</a:t>
            </a:fld>
            <a:endParaRPr lang="en-US" dirty="0"/>
          </a:p>
        </p:txBody>
      </p:sp>
    </p:spTree>
    <p:extLst>
      <p:ext uri="{BB962C8B-B14F-4D97-AF65-F5344CB8AC3E}">
        <p14:creationId xmlns:p14="http://schemas.microsoft.com/office/powerpoint/2010/main" val="2976653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algn="ctr"/>
            <a:r>
              <a:rPr lang="en-US" dirty="0" smtClean="0"/>
              <a:t>Obama Administration Water  Settlements Funding </a:t>
            </a:r>
            <a:endParaRPr lang="en-US" dirty="0"/>
          </a:p>
        </p:txBody>
      </p:sp>
      <p:sp>
        <p:nvSpPr>
          <p:cNvPr id="3" name="Content Placeholder 2"/>
          <p:cNvSpPr>
            <a:spLocks noGrp="1"/>
          </p:cNvSpPr>
          <p:nvPr>
            <p:ph idx="1"/>
          </p:nvPr>
        </p:nvSpPr>
        <p:spPr>
          <a:xfrm>
            <a:off x="457200" y="2286000"/>
            <a:ext cx="8229600" cy="4389120"/>
          </a:xfrm>
        </p:spPr>
        <p:txBody>
          <a:bodyPr>
            <a:normAutofit lnSpcReduction="10000"/>
          </a:bodyPr>
          <a:lstStyle/>
          <a:p>
            <a:r>
              <a:rPr lang="en-US" sz="3200" dirty="0" smtClean="0">
                <a:latin typeface="+mj-lt"/>
              </a:rPr>
              <a:t>2009 Omnibus Lands Public Land Management Act (Navajo, Shoshone-Paiute Tribes of Duck Valley): approximately </a:t>
            </a:r>
            <a:r>
              <a:rPr lang="en-US" sz="3200" b="1" dirty="0" smtClean="0">
                <a:latin typeface="+mj-lt"/>
              </a:rPr>
              <a:t>$1 billion; </a:t>
            </a:r>
            <a:r>
              <a:rPr lang="en-US" sz="3200" dirty="0" smtClean="0">
                <a:latin typeface="+mj-lt"/>
              </a:rPr>
              <a:t>in addition to </a:t>
            </a:r>
            <a:r>
              <a:rPr lang="en-US" sz="3200" b="1" dirty="0" smtClean="0">
                <a:latin typeface="+mj-lt"/>
              </a:rPr>
              <a:t>$1.2 billion </a:t>
            </a:r>
            <a:r>
              <a:rPr lang="en-US" sz="3200" dirty="0" smtClean="0">
                <a:latin typeface="+mj-lt"/>
              </a:rPr>
              <a:t>Reclamation Water Settlements Fund</a:t>
            </a:r>
            <a:endParaRPr lang="en-US" sz="3200" b="1" dirty="0" smtClean="0">
              <a:latin typeface="+mj-lt"/>
            </a:endParaRPr>
          </a:p>
          <a:p>
            <a:r>
              <a:rPr lang="en-US" sz="3200" dirty="0" smtClean="0">
                <a:latin typeface="+mj-lt"/>
              </a:rPr>
              <a:t>2010 Claims Resolution Act settlements ( Crow, Nambe, Pojoaque, San </a:t>
            </a:r>
            <a:r>
              <a:rPr lang="en-US" sz="3200" dirty="0" err="1" smtClean="0">
                <a:latin typeface="+mj-lt"/>
              </a:rPr>
              <a:t>Ildefonso,Taos</a:t>
            </a:r>
            <a:r>
              <a:rPr lang="en-US" sz="3200" dirty="0" smtClean="0">
                <a:latin typeface="+mj-lt"/>
              </a:rPr>
              <a:t>, Tesuque, White Mountain Apache): approximately </a:t>
            </a:r>
            <a:r>
              <a:rPr lang="en-US" sz="3200" b="1" dirty="0" smtClean="0">
                <a:latin typeface="+mj-lt"/>
              </a:rPr>
              <a:t>$1 billion</a:t>
            </a:r>
          </a:p>
        </p:txBody>
      </p:sp>
      <p:sp>
        <p:nvSpPr>
          <p:cNvPr id="4" name="Slide Number Placeholder 3"/>
          <p:cNvSpPr>
            <a:spLocks noGrp="1"/>
          </p:cNvSpPr>
          <p:nvPr>
            <p:ph type="sldNum" sz="quarter" idx="12"/>
          </p:nvPr>
        </p:nvSpPr>
        <p:spPr/>
        <p:txBody>
          <a:bodyPr/>
          <a:lstStyle/>
          <a:p>
            <a:fld id="{CBE93D19-9C4F-4B5F-B3F5-9BBFAC1C7170}" type="slidenum">
              <a:rPr lang="en-US" smtClean="0"/>
              <a:pPr/>
              <a:t>51</a:t>
            </a:fld>
            <a:endParaRPr lang="en-US" dirty="0"/>
          </a:p>
        </p:txBody>
      </p:sp>
    </p:spTree>
    <p:extLst>
      <p:ext uri="{BB962C8B-B14F-4D97-AF65-F5344CB8AC3E}">
        <p14:creationId xmlns:p14="http://schemas.microsoft.com/office/powerpoint/2010/main" val="2753866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1143000"/>
          </a:xfrm>
        </p:spPr>
        <p:txBody>
          <a:bodyPr>
            <a:noAutofit/>
          </a:bodyPr>
          <a:lstStyle/>
          <a:p>
            <a:pPr algn="ctr"/>
            <a:r>
              <a:rPr lang="en-US" sz="3600" dirty="0" smtClean="0"/>
              <a:t>Total Federal Dollars to Indian Country from Settled Legal Claims During Obama Administration</a:t>
            </a:r>
            <a:endParaRPr lang="en-US" sz="3600" dirty="0"/>
          </a:p>
        </p:txBody>
      </p:sp>
      <p:sp>
        <p:nvSpPr>
          <p:cNvPr id="3" name="Content Placeholder 2"/>
          <p:cNvSpPr>
            <a:spLocks noGrp="1"/>
          </p:cNvSpPr>
          <p:nvPr>
            <p:ph idx="1"/>
          </p:nvPr>
        </p:nvSpPr>
        <p:spPr>
          <a:xfrm>
            <a:off x="304800" y="2895600"/>
            <a:ext cx="8839200" cy="3733800"/>
          </a:xfrm>
        </p:spPr>
        <p:txBody>
          <a:bodyPr>
            <a:normAutofit/>
          </a:bodyPr>
          <a:lstStyle/>
          <a:p>
            <a:r>
              <a:rPr lang="en-US" sz="3600" dirty="0" smtClean="0">
                <a:latin typeface="+mj-lt"/>
              </a:rPr>
              <a:t>Water Settlements:	$3.2 billion</a:t>
            </a:r>
          </a:p>
          <a:p>
            <a:r>
              <a:rPr lang="en-US" sz="3600" dirty="0" smtClean="0">
                <a:latin typeface="+mj-lt"/>
              </a:rPr>
              <a:t>Claims regarding other trust assets: </a:t>
            </a:r>
          </a:p>
          <a:p>
            <a:pPr marL="0" indent="0">
              <a:buNone/>
            </a:pPr>
            <a:r>
              <a:rPr lang="en-US" sz="3600" dirty="0">
                <a:latin typeface="+mj-lt"/>
              </a:rPr>
              <a:t> </a:t>
            </a:r>
            <a:r>
              <a:rPr lang="en-US" sz="3600" dirty="0" smtClean="0">
                <a:latin typeface="+mj-lt"/>
              </a:rPr>
              <a:t>  $6.8 billion</a:t>
            </a:r>
            <a:endParaRPr lang="en-US" sz="3600" dirty="0">
              <a:latin typeface="+mj-lt"/>
            </a:endParaRPr>
          </a:p>
          <a:p>
            <a:r>
              <a:rPr lang="en-US" sz="3600" b="1" dirty="0" smtClean="0">
                <a:latin typeface="+mj-lt"/>
              </a:rPr>
              <a:t>TOTAL:  $10 billion to Indian Country</a:t>
            </a:r>
            <a:endParaRPr lang="en-US" sz="3600" b="1" dirty="0">
              <a:latin typeface="+mj-l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52</a:t>
            </a:fld>
            <a:endParaRPr lang="en-US" dirty="0">
              <a:solidFill>
                <a:srgbClr val="04617B">
                  <a:shade val="90000"/>
                </a:srgbClr>
              </a:solidFill>
            </a:endParaRPr>
          </a:p>
        </p:txBody>
      </p:sp>
    </p:spTree>
    <p:extLst>
      <p:ext uri="{BB962C8B-B14F-4D97-AF65-F5344CB8AC3E}">
        <p14:creationId xmlns:p14="http://schemas.microsoft.com/office/powerpoint/2010/main" val="38656679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pPr algn="ctr"/>
            <a:r>
              <a:rPr lang="en-US" sz="4200" dirty="0" smtClean="0">
                <a:latin typeface="Gill Sans MT"/>
              </a:rPr>
              <a:t>Indian Water Settlement Initiative </a:t>
            </a:r>
            <a:endParaRPr lang="en-US" sz="4200" dirty="0">
              <a:latin typeface="Gill Sans MT"/>
            </a:endParaRPr>
          </a:p>
        </p:txBody>
      </p:sp>
      <p:sp>
        <p:nvSpPr>
          <p:cNvPr id="3" name="Content Placeholder 2"/>
          <p:cNvSpPr>
            <a:spLocks noGrp="1"/>
          </p:cNvSpPr>
          <p:nvPr>
            <p:ph idx="1"/>
          </p:nvPr>
        </p:nvSpPr>
        <p:spPr>
          <a:xfrm>
            <a:off x="457200" y="1905000"/>
            <a:ext cx="8305800" cy="4572000"/>
          </a:xfrm>
        </p:spPr>
        <p:txBody>
          <a:bodyPr>
            <a:normAutofit/>
          </a:bodyPr>
          <a:lstStyle/>
          <a:p>
            <a:r>
              <a:rPr lang="en-US" sz="2800" dirty="0" smtClean="0">
                <a:latin typeface="+mj-lt"/>
              </a:rPr>
              <a:t>Interior consulted with Indian tribes in October and November 2014 and is preparing the comments received from tribes for posting on its website</a:t>
            </a:r>
          </a:p>
          <a:p>
            <a:pPr lvl="1"/>
            <a:r>
              <a:rPr lang="en-US" sz="2800" dirty="0">
                <a:latin typeface="+mj-lt"/>
              </a:rPr>
              <a:t>http://</a:t>
            </a:r>
            <a:r>
              <a:rPr lang="en-US" sz="2800" dirty="0" err="1">
                <a:latin typeface="+mj-lt"/>
              </a:rPr>
              <a:t>www.doi.gov</a:t>
            </a:r>
            <a:r>
              <a:rPr lang="en-US" sz="2800" dirty="0">
                <a:latin typeface="+mj-lt"/>
              </a:rPr>
              <a:t>//</a:t>
            </a:r>
            <a:r>
              <a:rPr lang="en-US" sz="2800" dirty="0" err="1">
                <a:latin typeface="+mj-lt"/>
              </a:rPr>
              <a:t>siwro</a:t>
            </a:r>
            <a:r>
              <a:rPr lang="en-US" sz="2800" dirty="0">
                <a:latin typeface="+mj-lt"/>
              </a:rPr>
              <a:t>/</a:t>
            </a:r>
            <a:r>
              <a:rPr lang="en-US" sz="2800" dirty="0" err="1">
                <a:latin typeface="+mj-lt"/>
              </a:rPr>
              <a:t>index.cfm</a:t>
            </a:r>
            <a:endParaRPr lang="en-US" sz="2800" dirty="0">
              <a:latin typeface="+mj-lt"/>
            </a:endParaRPr>
          </a:p>
          <a:p>
            <a:endParaRPr lang="en-US" sz="2800" dirty="0" smtClean="0">
              <a:latin typeface="+mj-lt"/>
            </a:endParaRPr>
          </a:p>
          <a:p>
            <a:r>
              <a:rPr lang="en-US" sz="2800" dirty="0" smtClean="0">
                <a:latin typeface="+mj-lt"/>
              </a:rPr>
              <a:t>DOI’s Working Group developed proposals to increase capacity of DOI Indian water settlement program</a:t>
            </a:r>
          </a:p>
          <a:p>
            <a:pPr marL="0" indent="0">
              <a:buNone/>
            </a:pPr>
            <a:endParaRPr lang="en-US" sz="2800" dirty="0" smtClean="0">
              <a:latin typeface="+mj-lt"/>
            </a:endParaRPr>
          </a:p>
          <a:p>
            <a:r>
              <a:rPr lang="en-US" sz="2800" dirty="0" smtClean="0">
                <a:latin typeface="+mj-lt"/>
              </a:rPr>
              <a:t>FY 2016 Budget request reflects these proposals</a:t>
            </a:r>
          </a:p>
          <a:p>
            <a:pPr marL="0" indent="0">
              <a:buNone/>
            </a:pPr>
            <a:endParaRPr lang="en-US" b="1" dirty="0" smtClean="0">
              <a:latin typeface="Gill Sans M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53</a:t>
            </a:fld>
            <a:endParaRPr lang="en-US" dirty="0"/>
          </a:p>
        </p:txBody>
      </p:sp>
    </p:spTree>
    <p:extLst>
      <p:ext uri="{BB962C8B-B14F-4D97-AF65-F5344CB8AC3E}">
        <p14:creationId xmlns:p14="http://schemas.microsoft.com/office/powerpoint/2010/main" val="297276008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a:bodyPr>
          <a:lstStyle/>
          <a:p>
            <a:pPr algn="ctr"/>
            <a:r>
              <a:rPr lang="en-US" sz="4400" dirty="0" smtClean="0"/>
              <a:t>Indian Water Rights Initiative </a:t>
            </a:r>
            <a:endParaRPr lang="en-US" sz="4400" dirty="0"/>
          </a:p>
        </p:txBody>
      </p:sp>
      <p:sp>
        <p:nvSpPr>
          <p:cNvPr id="3" name="Content Placeholder 2"/>
          <p:cNvSpPr>
            <a:spLocks noGrp="1"/>
          </p:cNvSpPr>
          <p:nvPr>
            <p:ph idx="1"/>
          </p:nvPr>
        </p:nvSpPr>
        <p:spPr>
          <a:xfrm>
            <a:off x="457200" y="1524000"/>
            <a:ext cx="8305800" cy="4572000"/>
          </a:xfrm>
        </p:spPr>
        <p:txBody>
          <a:bodyPr>
            <a:normAutofit lnSpcReduction="10000"/>
          </a:bodyPr>
          <a:lstStyle/>
          <a:p>
            <a:pPr>
              <a:lnSpc>
                <a:spcPct val="120000"/>
              </a:lnSpc>
            </a:pPr>
            <a:r>
              <a:rPr lang="en-US" sz="3200" b="1" dirty="0" smtClean="0">
                <a:latin typeface="+mj-lt"/>
              </a:rPr>
              <a:t>The Department’s proposals to improve Indian water rights settlement program </a:t>
            </a:r>
          </a:p>
          <a:p>
            <a:pPr lvl="1">
              <a:lnSpc>
                <a:spcPct val="120000"/>
              </a:lnSpc>
            </a:pPr>
            <a:r>
              <a:rPr lang="en-US" sz="3200" dirty="0" smtClean="0">
                <a:latin typeface="+mj-lt"/>
              </a:rPr>
              <a:t>Increase SIWRO staffing</a:t>
            </a:r>
          </a:p>
          <a:p>
            <a:pPr lvl="1">
              <a:lnSpc>
                <a:spcPct val="120000"/>
              </a:lnSpc>
            </a:pPr>
            <a:r>
              <a:rPr lang="en-US" sz="3200" dirty="0" smtClean="0">
                <a:latin typeface="+mj-lt"/>
              </a:rPr>
              <a:t>Better intra-DOI coordination on budgeting and staffing </a:t>
            </a:r>
          </a:p>
          <a:p>
            <a:pPr lvl="1">
              <a:lnSpc>
                <a:spcPct val="120000"/>
              </a:lnSpc>
            </a:pPr>
            <a:r>
              <a:rPr lang="en-US" sz="3200" dirty="0" smtClean="0">
                <a:latin typeface="+mj-lt"/>
              </a:rPr>
              <a:t>More training of team members</a:t>
            </a:r>
          </a:p>
          <a:p>
            <a:pPr lvl="1">
              <a:lnSpc>
                <a:spcPct val="120000"/>
              </a:lnSpc>
            </a:pPr>
            <a:r>
              <a:rPr lang="en-US" sz="3200" dirty="0" smtClean="0">
                <a:latin typeface="+mj-lt"/>
              </a:rPr>
              <a:t>More analytics to support settlements</a:t>
            </a:r>
            <a:endParaRPr lang="en-US" sz="3200" dirty="0">
              <a:latin typeface="+mj-lt"/>
            </a:endParaRPr>
          </a:p>
          <a:p>
            <a:pPr>
              <a:lnSpc>
                <a:spcPct val="200000"/>
              </a:lnSpc>
            </a:pPr>
            <a:endParaRPr lang="en-US" sz="2400" dirty="0">
              <a:latin typeface="Gill Sans M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54</a:t>
            </a:fld>
            <a:endParaRPr lang="en-US" dirty="0"/>
          </a:p>
        </p:txBody>
      </p:sp>
    </p:spTree>
    <p:extLst>
      <p:ext uri="{BB962C8B-B14F-4D97-AF65-F5344CB8AC3E}">
        <p14:creationId xmlns:p14="http://schemas.microsoft.com/office/powerpoint/2010/main" val="52462122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E93D19-9C4F-4B5F-B3F5-9BBFAC1C7170}" type="slidenum">
              <a:rPr lang="en-US" smtClean="0"/>
              <a:pPr/>
              <a:t>55</a:t>
            </a:fld>
            <a:endParaRPr lang="en-US" dirty="0"/>
          </a:p>
        </p:txBody>
      </p:sp>
      <p:sp>
        <p:nvSpPr>
          <p:cNvPr id="4" name="TextBox 3"/>
          <p:cNvSpPr txBox="1"/>
          <p:nvPr/>
        </p:nvSpPr>
        <p:spPr>
          <a:xfrm>
            <a:off x="1066800" y="766227"/>
            <a:ext cx="7162800" cy="1138773"/>
          </a:xfrm>
          <a:prstGeom prst="rect">
            <a:avLst/>
          </a:prstGeom>
          <a:noFill/>
        </p:spPr>
        <p:txBody>
          <a:bodyPr wrap="square" rtlCol="0">
            <a:spAutoFit/>
          </a:bodyPr>
          <a:lstStyle/>
          <a:p>
            <a:pPr algn="ctr"/>
            <a:r>
              <a:rPr lang="en-US" sz="3400" dirty="0">
                <a:solidFill>
                  <a:schemeClr val="tx2"/>
                </a:solidFill>
                <a:effectLst>
                  <a:outerShdw blurRad="38100" dist="38100" dir="2700000" algn="tl">
                    <a:srgbClr val="000000">
                      <a:alpha val="43137"/>
                    </a:srgbClr>
                  </a:outerShdw>
                </a:effectLst>
                <a:latin typeface="Gill Sans MT"/>
                <a:ea typeface="宋体" charset="-122"/>
                <a:cs typeface="+mj-cs"/>
              </a:rPr>
              <a:t>Current Status of Federal Indian Water Rights </a:t>
            </a:r>
            <a:r>
              <a:rPr lang="en-US" sz="3400" dirty="0" smtClean="0">
                <a:solidFill>
                  <a:schemeClr val="tx2"/>
                </a:solidFill>
                <a:effectLst>
                  <a:outerShdw blurRad="38100" dist="38100" dir="2700000" algn="tl">
                    <a:srgbClr val="000000">
                      <a:alpha val="43137"/>
                    </a:srgbClr>
                  </a:outerShdw>
                </a:effectLst>
                <a:latin typeface="Gill Sans MT"/>
                <a:ea typeface="宋体" charset="-122"/>
                <a:cs typeface="+mj-cs"/>
              </a:rPr>
              <a:t>Settlements </a:t>
            </a:r>
            <a:endParaRPr lang="en-US" sz="3400" dirty="0">
              <a:solidFill>
                <a:schemeClr val="tx2"/>
              </a:solidFill>
              <a:effectLst>
                <a:outerShdw blurRad="38100" dist="38100" dir="2700000" algn="tl">
                  <a:srgbClr val="000000">
                    <a:alpha val="43137"/>
                  </a:srgbClr>
                </a:outerShdw>
              </a:effectLst>
              <a:latin typeface="Gill Sans MT"/>
              <a:ea typeface="宋体" charset="-122"/>
              <a:cs typeface="+mj-cs"/>
            </a:endParaRPr>
          </a:p>
        </p:txBody>
      </p:sp>
      <p:sp>
        <p:nvSpPr>
          <p:cNvPr id="3" name="TextBox 2"/>
          <p:cNvSpPr txBox="1"/>
          <p:nvPr/>
        </p:nvSpPr>
        <p:spPr>
          <a:xfrm>
            <a:off x="228600" y="2018735"/>
            <a:ext cx="8534400" cy="4678203"/>
          </a:xfrm>
          <a:prstGeom prst="rect">
            <a:avLst/>
          </a:prstGeom>
          <a:noFill/>
        </p:spPr>
        <p:txBody>
          <a:bodyPr wrap="square" rtlCol="0">
            <a:spAutoFit/>
          </a:bodyPr>
          <a:lstStyle/>
          <a:p>
            <a:pPr lvl="0"/>
            <a:r>
              <a:rPr lang="en-US" sz="2400" b="1" dirty="0" smtClean="0">
                <a:latin typeface="+mj-lt"/>
                <a:ea typeface="ＭＳ Ｐゴシック" pitchFamily="34" charset="-128"/>
              </a:rPr>
              <a:t>Four </a:t>
            </a:r>
            <a:r>
              <a:rPr lang="en-US" sz="2400" b="1" dirty="0">
                <a:latin typeface="+mj-lt"/>
                <a:ea typeface="ＭＳ Ｐゴシック" pitchFamily="34" charset="-128"/>
              </a:rPr>
              <a:t>settlements </a:t>
            </a:r>
            <a:r>
              <a:rPr lang="en-US" sz="2400" b="1" dirty="0" smtClean="0">
                <a:latin typeface="+mj-lt"/>
                <a:ea typeface="ＭＳ Ｐゴシック" pitchFamily="34" charset="-128"/>
              </a:rPr>
              <a:t>currently pending in Congress:  </a:t>
            </a:r>
            <a:endParaRPr lang="en-US" sz="2400" b="1" dirty="0">
              <a:latin typeface="+mj-lt"/>
              <a:ea typeface="ＭＳ Ｐゴシック" pitchFamily="34" charset="-128"/>
            </a:endParaRPr>
          </a:p>
          <a:p>
            <a:r>
              <a:rPr lang="en-US" sz="1900" dirty="0">
                <a:solidFill>
                  <a:srgbClr val="376093"/>
                </a:solidFill>
                <a:latin typeface="Gill Sans MT" charset="0"/>
                <a:ea typeface="ＭＳ Ｐゴシック" pitchFamily="34" charset="-128"/>
              </a:rPr>
              <a:t> </a:t>
            </a:r>
          </a:p>
          <a:p>
            <a:r>
              <a:rPr lang="en-US" sz="2400" b="1" dirty="0" smtClean="0">
                <a:solidFill>
                  <a:srgbClr val="000000"/>
                </a:solidFill>
                <a:latin typeface="+mj-lt"/>
                <a:ea typeface="ＭＳ Ｐゴシック" pitchFamily="34" charset="-128"/>
              </a:rPr>
              <a:t>Montana</a:t>
            </a:r>
            <a:r>
              <a:rPr lang="en-US" sz="2400" b="1" dirty="0">
                <a:solidFill>
                  <a:srgbClr val="376093"/>
                </a:solidFill>
                <a:latin typeface="+mj-lt"/>
                <a:ea typeface="ＭＳ Ｐゴシック" pitchFamily="34" charset="-128"/>
              </a:rPr>
              <a:t>: S. 1125</a:t>
            </a:r>
            <a:r>
              <a:rPr lang="en-US" sz="2400" dirty="0">
                <a:solidFill>
                  <a:srgbClr val="376093"/>
                </a:solidFill>
                <a:latin typeface="+mj-lt"/>
                <a:ea typeface="ＭＳ Ｐゴシック" pitchFamily="34" charset="-128"/>
              </a:rPr>
              <a:t> </a:t>
            </a:r>
            <a:r>
              <a:rPr lang="en-US" sz="2400" b="1" dirty="0">
                <a:solidFill>
                  <a:srgbClr val="000000"/>
                </a:solidFill>
                <a:latin typeface="+mj-lt"/>
                <a:ea typeface="ＭＳ Ｐゴシック" pitchFamily="34" charset="-128"/>
              </a:rPr>
              <a:t>Blackfeet Tribe</a:t>
            </a:r>
            <a:r>
              <a:rPr lang="en-US" sz="2400" dirty="0">
                <a:solidFill>
                  <a:srgbClr val="376093"/>
                </a:solidFill>
                <a:latin typeface="+mj-lt"/>
                <a:ea typeface="ＭＳ Ｐゴシック" pitchFamily="34" charset="-128"/>
              </a:rPr>
              <a:t>: Legislation pending, U.S. </a:t>
            </a:r>
            <a:r>
              <a:rPr lang="en-US" sz="2400" dirty="0" smtClean="0">
                <a:solidFill>
                  <a:srgbClr val="376093"/>
                </a:solidFill>
                <a:latin typeface="+mj-lt"/>
                <a:ea typeface="ＭＳ Ｐゴシック" pitchFamily="34" charset="-128"/>
              </a:rPr>
              <a:t>       	   		negotiating </a:t>
            </a:r>
            <a:r>
              <a:rPr lang="en-US" sz="2400" dirty="0">
                <a:solidFill>
                  <a:srgbClr val="376093"/>
                </a:solidFill>
                <a:latin typeface="+mj-lt"/>
                <a:ea typeface="ＭＳ Ｐゴシック" pitchFamily="34" charset="-128"/>
              </a:rPr>
              <a:t>with Tribe and State.  </a:t>
            </a:r>
          </a:p>
          <a:p>
            <a:r>
              <a:rPr lang="en-US" sz="1900" dirty="0">
                <a:solidFill>
                  <a:srgbClr val="376093"/>
                </a:solidFill>
                <a:latin typeface="Gill Sans MT" charset="0"/>
                <a:ea typeface="ＭＳ Ｐゴシック" pitchFamily="34" charset="-128"/>
              </a:rPr>
              <a:t>	</a:t>
            </a:r>
          </a:p>
          <a:p>
            <a:r>
              <a:rPr lang="en-US" sz="2400" b="1" dirty="0" smtClean="0">
                <a:solidFill>
                  <a:srgbClr val="000000"/>
                </a:solidFill>
                <a:latin typeface="+mj-lt"/>
                <a:ea typeface="ＭＳ Ｐゴシック" pitchFamily="34" charset="-128"/>
              </a:rPr>
              <a:t>Oregon</a:t>
            </a:r>
            <a:r>
              <a:rPr lang="en-US" sz="2400" b="1" dirty="0">
                <a:solidFill>
                  <a:srgbClr val="376093"/>
                </a:solidFill>
                <a:latin typeface="+mj-lt"/>
                <a:ea typeface="ＭＳ Ｐゴシック" pitchFamily="34" charset="-128"/>
              </a:rPr>
              <a:t>:  S</a:t>
            </a:r>
            <a:r>
              <a:rPr lang="en-US" sz="2400" dirty="0">
                <a:solidFill>
                  <a:schemeClr val="tx2"/>
                </a:solidFill>
                <a:latin typeface="+mj-lt"/>
                <a:ea typeface="ＭＳ Ｐゴシック" pitchFamily="34" charset="-128"/>
              </a:rPr>
              <a:t>. 133 Klamath Basin </a:t>
            </a:r>
            <a:r>
              <a:rPr lang="en-US" sz="2400" dirty="0">
                <a:solidFill>
                  <a:srgbClr val="376093"/>
                </a:solidFill>
                <a:latin typeface="+mj-lt"/>
                <a:ea typeface="ＭＳ Ｐゴシック" pitchFamily="34" charset="-128"/>
              </a:rPr>
              <a:t>Water Recovery and Economic </a:t>
            </a:r>
            <a:r>
              <a:rPr lang="en-US" sz="2400" dirty="0" smtClean="0">
                <a:solidFill>
                  <a:srgbClr val="376093"/>
                </a:solidFill>
                <a:latin typeface="+mj-lt"/>
                <a:ea typeface="ＭＳ Ｐゴシック" pitchFamily="34" charset="-128"/>
              </a:rPr>
              <a:t>		             Restoration </a:t>
            </a:r>
            <a:r>
              <a:rPr lang="en-US" sz="2400" dirty="0">
                <a:solidFill>
                  <a:srgbClr val="376093"/>
                </a:solidFill>
                <a:latin typeface="+mj-lt"/>
                <a:ea typeface="ＭＳ Ｐゴシック" pitchFamily="34" charset="-128"/>
              </a:rPr>
              <a:t>Act of </a:t>
            </a:r>
            <a:r>
              <a:rPr lang="en-US" sz="2400" dirty="0" smtClean="0">
                <a:solidFill>
                  <a:srgbClr val="376093"/>
                </a:solidFill>
                <a:latin typeface="+mj-lt"/>
                <a:ea typeface="ＭＳ Ｐゴシック" pitchFamily="34" charset="-128"/>
              </a:rPr>
              <a:t>2015 (</a:t>
            </a:r>
            <a:r>
              <a:rPr lang="en-US" sz="2400" b="1" dirty="0" smtClean="0">
                <a:solidFill>
                  <a:srgbClr val="000000"/>
                </a:solidFill>
                <a:latin typeface="+mj-lt"/>
                <a:ea typeface="ＭＳ Ｐゴシック" pitchFamily="34" charset="-128"/>
              </a:rPr>
              <a:t>Klamath</a:t>
            </a:r>
            <a:r>
              <a:rPr lang="en-US" sz="2400" dirty="0" smtClean="0">
                <a:solidFill>
                  <a:srgbClr val="376093"/>
                </a:solidFill>
                <a:latin typeface="+mj-lt"/>
                <a:ea typeface="ＭＳ Ｐゴシック" pitchFamily="34" charset="-128"/>
              </a:rPr>
              <a:t>, </a:t>
            </a:r>
            <a:r>
              <a:rPr lang="en-US" sz="2400" b="1" dirty="0" smtClean="0">
                <a:latin typeface="+mj-lt"/>
                <a:ea typeface="ＭＳ Ｐゴシック" pitchFamily="34" charset="-128"/>
              </a:rPr>
              <a:t>Karuk</a:t>
            </a:r>
            <a:r>
              <a:rPr lang="en-US" sz="2400" dirty="0" smtClean="0">
                <a:solidFill>
                  <a:srgbClr val="376093"/>
                </a:solidFill>
                <a:latin typeface="+mj-lt"/>
                <a:ea typeface="ＭＳ Ｐゴシック" pitchFamily="34" charset="-128"/>
              </a:rPr>
              <a:t>, and </a:t>
            </a:r>
            <a:r>
              <a:rPr lang="en-US" sz="2400" b="1" dirty="0" smtClean="0">
                <a:solidFill>
                  <a:srgbClr val="000000"/>
                </a:solidFill>
                <a:latin typeface="+mj-lt"/>
                <a:ea typeface="ＭＳ Ｐゴシック" pitchFamily="34" charset="-128"/>
              </a:rPr>
              <a:t>Yurok 		Tribes</a:t>
            </a:r>
            <a:endParaRPr lang="en-US" sz="2400" b="1" dirty="0">
              <a:solidFill>
                <a:srgbClr val="000000"/>
              </a:solidFill>
              <a:latin typeface="+mj-lt"/>
              <a:ea typeface="ＭＳ Ｐゴシック" pitchFamily="34" charset="-128"/>
            </a:endParaRPr>
          </a:p>
          <a:p>
            <a:endParaRPr lang="en-US" sz="2400" dirty="0">
              <a:solidFill>
                <a:srgbClr val="376093"/>
              </a:solidFill>
              <a:latin typeface="+mj-lt"/>
              <a:ea typeface="ＭＳ Ｐゴシック" pitchFamily="34" charset="-128"/>
            </a:endParaRPr>
          </a:p>
          <a:p>
            <a:r>
              <a:rPr lang="en-US" sz="2400" b="1" dirty="0" smtClean="0">
                <a:solidFill>
                  <a:srgbClr val="000000"/>
                </a:solidFill>
                <a:latin typeface="+mj-lt"/>
                <a:ea typeface="ＭＳ Ｐゴシック" pitchFamily="34" charset="-128"/>
              </a:rPr>
              <a:t>California</a:t>
            </a:r>
            <a:r>
              <a:rPr lang="en-US" sz="2400" dirty="0">
                <a:solidFill>
                  <a:srgbClr val="376093"/>
                </a:solidFill>
                <a:latin typeface="+mj-lt"/>
                <a:ea typeface="ＭＳ Ｐゴシック" pitchFamily="34" charset="-128"/>
              </a:rPr>
              <a:t>:  </a:t>
            </a:r>
            <a:r>
              <a:rPr lang="en-US" sz="2400" b="1" dirty="0" smtClean="0">
                <a:solidFill>
                  <a:srgbClr val="376093"/>
                </a:solidFill>
                <a:latin typeface="+mj-lt"/>
                <a:ea typeface="ＭＳ Ｐゴシック" pitchFamily="34" charset="-128"/>
              </a:rPr>
              <a:t>S. 1983  </a:t>
            </a:r>
            <a:r>
              <a:rPr lang="en-US" sz="2400" b="1" dirty="0" smtClean="0">
                <a:solidFill>
                  <a:srgbClr val="000000"/>
                </a:solidFill>
                <a:latin typeface="+mj-lt"/>
                <a:ea typeface="ＭＳ Ｐゴシック" pitchFamily="34" charset="-128"/>
              </a:rPr>
              <a:t>Pechanga </a:t>
            </a:r>
            <a:r>
              <a:rPr lang="en-US" sz="2400" b="1" dirty="0">
                <a:solidFill>
                  <a:srgbClr val="000000"/>
                </a:solidFill>
                <a:latin typeface="+mj-lt"/>
                <a:ea typeface="ＭＳ Ｐゴシック" pitchFamily="34" charset="-128"/>
              </a:rPr>
              <a:t>Band </a:t>
            </a:r>
            <a:r>
              <a:rPr lang="en-US" sz="2400" dirty="0">
                <a:solidFill>
                  <a:srgbClr val="376093"/>
                </a:solidFill>
                <a:latin typeface="+mj-lt"/>
                <a:ea typeface="ＭＳ Ｐゴシック" pitchFamily="34" charset="-128"/>
              </a:rPr>
              <a:t>of Luiseño Mission </a:t>
            </a:r>
            <a:r>
              <a:rPr lang="en-US" sz="2400" dirty="0" smtClean="0">
                <a:solidFill>
                  <a:srgbClr val="376093"/>
                </a:solidFill>
                <a:latin typeface="+mj-lt"/>
                <a:ea typeface="ＭＳ Ｐゴシック" pitchFamily="34" charset="-128"/>
              </a:rPr>
              <a:t>Indians 	   		Water Rights Settlement; </a:t>
            </a:r>
            <a:r>
              <a:rPr lang="en-US" sz="2400" b="1" dirty="0" smtClean="0">
                <a:solidFill>
                  <a:srgbClr val="000000"/>
                </a:solidFill>
                <a:latin typeface="+mj-lt"/>
                <a:ea typeface="ＭＳ Ｐゴシック" pitchFamily="34" charset="-128"/>
              </a:rPr>
              <a:t>San Luis Rey: </a:t>
            </a:r>
            <a:r>
              <a:rPr lang="en-US" sz="2400" dirty="0" smtClean="0">
                <a:solidFill>
                  <a:srgbClr val="376093"/>
                </a:solidFill>
                <a:latin typeface="+mj-lt"/>
                <a:ea typeface="ＭＳ Ｐゴシック" pitchFamily="34" charset="-128"/>
              </a:rPr>
              <a:t>technical 		              amendment to 1988 Settlement Act</a:t>
            </a:r>
            <a:endParaRPr lang="en-US" sz="2400" dirty="0">
              <a:solidFill>
                <a:srgbClr val="376093"/>
              </a:solidFill>
              <a:latin typeface="+mj-lt"/>
              <a:ea typeface="ＭＳ Ｐゴシック" pitchFamily="34" charset="-128"/>
            </a:endParaRPr>
          </a:p>
          <a:p>
            <a:endParaRPr lang="en-US" sz="2000" dirty="0">
              <a:latin typeface="Gill Sans MT"/>
            </a:endParaRPr>
          </a:p>
        </p:txBody>
      </p:sp>
    </p:spTree>
    <p:extLst>
      <p:ext uri="{BB962C8B-B14F-4D97-AF65-F5344CB8AC3E}">
        <p14:creationId xmlns:p14="http://schemas.microsoft.com/office/powerpoint/2010/main" val="382120511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E93D19-9C4F-4B5F-B3F5-9BBFAC1C7170}" type="slidenum">
              <a:rPr lang="en-US" smtClean="0">
                <a:solidFill>
                  <a:srgbClr val="04617B">
                    <a:shade val="90000"/>
                  </a:srgbClr>
                </a:solidFill>
              </a:rPr>
              <a:pPr/>
              <a:t>56</a:t>
            </a:fld>
            <a:endParaRPr lang="en-US" dirty="0">
              <a:solidFill>
                <a:srgbClr val="04617B">
                  <a:shade val="90000"/>
                </a:srgbClr>
              </a:solidFill>
            </a:endParaRPr>
          </a:p>
        </p:txBody>
      </p:sp>
      <p:sp>
        <p:nvSpPr>
          <p:cNvPr id="4" name="TextBox 3"/>
          <p:cNvSpPr txBox="1"/>
          <p:nvPr/>
        </p:nvSpPr>
        <p:spPr>
          <a:xfrm>
            <a:off x="9525" y="1828800"/>
            <a:ext cx="9067800" cy="4659737"/>
          </a:xfrm>
          <a:prstGeom prst="rect">
            <a:avLst/>
          </a:prstGeom>
          <a:noFill/>
        </p:spPr>
        <p:txBody>
          <a:bodyPr wrap="square" rtlCol="0">
            <a:spAutoFit/>
          </a:bodyPr>
          <a:lstStyle/>
          <a:p>
            <a:pPr marL="393192" lvl="1">
              <a:lnSpc>
                <a:spcPct val="120000"/>
              </a:lnSpc>
              <a:buClr>
                <a:srgbClr val="0F6FC6"/>
              </a:buClr>
              <a:buSzPct val="85000"/>
              <a:defRPr/>
            </a:pPr>
            <a:endParaRPr lang="en-US" sz="2000" dirty="0" smtClean="0">
              <a:solidFill>
                <a:srgbClr val="376093"/>
              </a:solidFill>
              <a:latin typeface="Gill Sans MT" charset="0"/>
              <a:ea typeface="ＭＳ Ｐゴシック" pitchFamily="34" charset="-128"/>
            </a:endParaRPr>
          </a:p>
          <a:p>
            <a:pPr marL="393192" lvl="1">
              <a:lnSpc>
                <a:spcPct val="90000"/>
              </a:lnSpc>
              <a:buClr>
                <a:srgbClr val="0F6FC6"/>
              </a:buClr>
              <a:buSzPct val="85000"/>
              <a:defRPr/>
            </a:pPr>
            <a:r>
              <a:rPr lang="en-US" sz="2800" dirty="0" smtClean="0">
                <a:solidFill>
                  <a:srgbClr val="000000"/>
                </a:solidFill>
                <a:latin typeface="+mj-lt"/>
                <a:ea typeface="ＭＳ Ｐゴシック" pitchFamily="34" charset="-128"/>
              </a:rPr>
              <a:t>Congressman </a:t>
            </a:r>
            <a:r>
              <a:rPr lang="en-US" sz="2800" dirty="0">
                <a:solidFill>
                  <a:srgbClr val="000000"/>
                </a:solidFill>
                <a:latin typeface="+mj-lt"/>
                <a:ea typeface="ＭＳ Ｐゴシック" pitchFamily="34" charset="-128"/>
              </a:rPr>
              <a:t>Rob Bishop, Chairman, House Natural Resources </a:t>
            </a:r>
            <a:r>
              <a:rPr lang="en-US" sz="2800" dirty="0" smtClean="0">
                <a:solidFill>
                  <a:srgbClr val="000000"/>
                </a:solidFill>
                <a:latin typeface="+mj-lt"/>
                <a:ea typeface="ＭＳ Ｐゴシック" pitchFamily="34" charset="-128"/>
              </a:rPr>
              <a:t>Committee sends February 2015 letter to DOJ and Interior regarding acceptable process for Committee consideration of Indian water settlement legislation:</a:t>
            </a:r>
          </a:p>
          <a:p>
            <a:endParaRPr lang="en-US" sz="2000" dirty="0">
              <a:solidFill>
                <a:srgbClr val="376093"/>
              </a:solidFill>
              <a:latin typeface="Gill Sans MT" charset="0"/>
              <a:ea typeface="ＭＳ Ｐゴシック" pitchFamily="34" charset="-128"/>
            </a:endParaRPr>
          </a:p>
          <a:p>
            <a:pPr marL="457200" indent="-457200">
              <a:buFontTx/>
              <a:buAutoNum type="arabicPeriod"/>
            </a:pPr>
            <a:r>
              <a:rPr lang="en-US" sz="2400" dirty="0" smtClean="0">
                <a:solidFill>
                  <a:srgbClr val="376093"/>
                </a:solidFill>
                <a:latin typeface="+mj-lt"/>
                <a:ea typeface="ＭＳ Ｐゴシック" pitchFamily="34" charset="-128"/>
              </a:rPr>
              <a:t>Compliance </a:t>
            </a:r>
            <a:r>
              <a:rPr lang="en-US" sz="2400" dirty="0">
                <a:solidFill>
                  <a:srgbClr val="376093"/>
                </a:solidFill>
                <a:latin typeface="+mj-lt"/>
                <a:ea typeface="ＭＳ Ｐゴシック" pitchFamily="34" charset="-128"/>
              </a:rPr>
              <a:t>with Criteria and Procedures, </a:t>
            </a:r>
            <a:r>
              <a:rPr lang="en-US" sz="2400" dirty="0" smtClean="0">
                <a:solidFill>
                  <a:srgbClr val="376093"/>
                </a:solidFill>
                <a:latin typeface="+mj-lt"/>
                <a:ea typeface="ＭＳ Ｐゴシック" pitchFamily="34" charset="-128"/>
              </a:rPr>
              <a:t>(especially #s </a:t>
            </a:r>
            <a:r>
              <a:rPr lang="en-US" sz="2400" dirty="0">
                <a:solidFill>
                  <a:srgbClr val="376093"/>
                </a:solidFill>
                <a:latin typeface="+mj-lt"/>
                <a:ea typeface="ＭＳ Ｐゴシック" pitchFamily="34" charset="-128"/>
              </a:rPr>
              <a:t>4 </a:t>
            </a:r>
            <a:r>
              <a:rPr lang="en-US" sz="2400" dirty="0" smtClean="0">
                <a:solidFill>
                  <a:srgbClr val="376093"/>
                </a:solidFill>
                <a:latin typeface="+mj-lt"/>
                <a:ea typeface="ＭＳ Ｐゴシック" pitchFamily="34" charset="-128"/>
              </a:rPr>
              <a:t>and 5)</a:t>
            </a:r>
          </a:p>
          <a:p>
            <a:pPr marL="457200" indent="-457200">
              <a:buFontTx/>
              <a:buAutoNum type="arabicPeriod"/>
            </a:pPr>
            <a:r>
              <a:rPr lang="en-US" sz="2400" dirty="0" smtClean="0">
                <a:solidFill>
                  <a:srgbClr val="376093"/>
                </a:solidFill>
                <a:latin typeface="+mj-lt"/>
                <a:ea typeface="ＭＳ Ｐゴシック" pitchFamily="34" charset="-128"/>
              </a:rPr>
              <a:t>Administration </a:t>
            </a:r>
            <a:r>
              <a:rPr lang="en-US" sz="2400" dirty="0">
                <a:solidFill>
                  <a:srgbClr val="376093"/>
                </a:solidFill>
                <a:latin typeface="+mj-lt"/>
                <a:ea typeface="ＭＳ Ｐゴシック" pitchFamily="34" charset="-128"/>
              </a:rPr>
              <a:t>support of </a:t>
            </a:r>
            <a:r>
              <a:rPr lang="en-US" sz="2400" dirty="0" smtClean="0">
                <a:solidFill>
                  <a:srgbClr val="376093"/>
                </a:solidFill>
                <a:latin typeface="+mj-lt"/>
                <a:ea typeface="ＭＳ Ｐゴシック" pitchFamily="34" charset="-128"/>
              </a:rPr>
              <a:t>settlement</a:t>
            </a:r>
            <a:endParaRPr lang="en-US" sz="2400" dirty="0">
              <a:solidFill>
                <a:srgbClr val="376093"/>
              </a:solidFill>
              <a:latin typeface="+mj-lt"/>
              <a:ea typeface="ＭＳ Ｐゴシック" pitchFamily="34" charset="-128"/>
            </a:endParaRPr>
          </a:p>
          <a:p>
            <a:pPr marL="457200" indent="-457200">
              <a:buFontTx/>
              <a:buAutoNum type="arabicPeriod" startAt="3"/>
            </a:pPr>
            <a:r>
              <a:rPr lang="en-US" sz="2400" dirty="0" smtClean="0">
                <a:solidFill>
                  <a:srgbClr val="376093"/>
                </a:solidFill>
                <a:latin typeface="+mj-lt"/>
                <a:ea typeface="ＭＳ Ｐゴシック" pitchFamily="34" charset="-128"/>
              </a:rPr>
              <a:t>Written </a:t>
            </a:r>
            <a:r>
              <a:rPr lang="en-US" sz="2400" dirty="0">
                <a:solidFill>
                  <a:srgbClr val="376093"/>
                </a:solidFill>
                <a:latin typeface="+mj-lt"/>
                <a:ea typeface="ＭＳ Ｐゴシック" pitchFamily="34" charset="-128"/>
              </a:rPr>
              <a:t>support of </a:t>
            </a:r>
            <a:r>
              <a:rPr lang="en-US" sz="2400" dirty="0" smtClean="0">
                <a:solidFill>
                  <a:srgbClr val="376093"/>
                </a:solidFill>
                <a:latin typeface="+mj-lt"/>
                <a:ea typeface="ＭＳ Ｐゴシック" pitchFamily="34" charset="-128"/>
              </a:rPr>
              <a:t>legislation </a:t>
            </a:r>
            <a:r>
              <a:rPr lang="en-US" sz="2400" dirty="0">
                <a:solidFill>
                  <a:srgbClr val="376093"/>
                </a:solidFill>
                <a:latin typeface="+mj-lt"/>
                <a:ea typeface="ＭＳ Ｐゴシック" pitchFamily="34" charset="-128"/>
              </a:rPr>
              <a:t>from Interior and </a:t>
            </a:r>
            <a:r>
              <a:rPr lang="en-US" sz="2400" dirty="0" smtClean="0">
                <a:solidFill>
                  <a:srgbClr val="376093"/>
                </a:solidFill>
                <a:latin typeface="+mj-lt"/>
                <a:ea typeface="ＭＳ Ｐゴシック" pitchFamily="34" charset="-128"/>
              </a:rPr>
              <a:t>DOJ</a:t>
            </a:r>
          </a:p>
          <a:p>
            <a:pPr marL="457200" indent="-457200">
              <a:buFontTx/>
              <a:buAutoNum type="arabicPeriod" startAt="3"/>
            </a:pPr>
            <a:r>
              <a:rPr lang="en-US" sz="2400" dirty="0" smtClean="0">
                <a:solidFill>
                  <a:srgbClr val="376093"/>
                </a:solidFill>
                <a:latin typeface="+mj-lt"/>
                <a:ea typeface="ＭＳ Ｐゴシック" pitchFamily="34" charset="-128"/>
              </a:rPr>
              <a:t>List of claims being settled</a:t>
            </a:r>
          </a:p>
          <a:p>
            <a:endParaRPr lang="en-US" sz="2000" dirty="0" smtClean="0">
              <a:solidFill>
                <a:prstClr val="black"/>
              </a:solidFill>
              <a:latin typeface="Gill Sans MT"/>
              <a:cs typeface="Times New Roman" panose="02020603050405020304" pitchFamily="18" charset="0"/>
            </a:endParaRPr>
          </a:p>
          <a:p>
            <a:endParaRPr lang="en-US" dirty="0">
              <a:solidFill>
                <a:prstClr val="black"/>
              </a:solidFill>
            </a:endParaRPr>
          </a:p>
          <a:p>
            <a:endParaRPr lang="en-US" dirty="0">
              <a:solidFill>
                <a:prstClr val="black"/>
              </a:solidFill>
            </a:endParaRPr>
          </a:p>
        </p:txBody>
      </p:sp>
      <p:sp>
        <p:nvSpPr>
          <p:cNvPr id="3" name="TextBox 2"/>
          <p:cNvSpPr txBox="1"/>
          <p:nvPr/>
        </p:nvSpPr>
        <p:spPr>
          <a:xfrm>
            <a:off x="533400" y="838200"/>
            <a:ext cx="7848600" cy="1200329"/>
          </a:xfrm>
          <a:prstGeom prst="rect">
            <a:avLst/>
          </a:prstGeom>
          <a:noFill/>
        </p:spPr>
        <p:txBody>
          <a:bodyPr wrap="square" rtlCol="0">
            <a:spAutoFit/>
          </a:bodyPr>
          <a:lstStyle/>
          <a:p>
            <a:pPr algn="ctr"/>
            <a:r>
              <a:rPr lang="en-US" sz="3600" dirty="0" smtClean="0">
                <a:solidFill>
                  <a:srgbClr val="04617B"/>
                </a:solidFill>
                <a:effectLst>
                  <a:outerShdw blurRad="38100" dist="38100" dir="2700000" algn="tl">
                    <a:srgbClr val="000000">
                      <a:alpha val="43137"/>
                    </a:srgbClr>
                  </a:outerShdw>
                </a:effectLst>
                <a:latin typeface="+mj-lt"/>
                <a:ea typeface="宋体" charset="-122"/>
              </a:rPr>
              <a:t>Congressional Support of Indian </a:t>
            </a:r>
          </a:p>
          <a:p>
            <a:pPr algn="ctr"/>
            <a:r>
              <a:rPr lang="en-US" sz="3600" dirty="0" smtClean="0">
                <a:solidFill>
                  <a:srgbClr val="04617B"/>
                </a:solidFill>
                <a:effectLst>
                  <a:outerShdw blurRad="38100" dist="38100" dir="2700000" algn="tl">
                    <a:srgbClr val="000000">
                      <a:alpha val="43137"/>
                    </a:srgbClr>
                  </a:outerShdw>
                </a:effectLst>
                <a:latin typeface="+mj-lt"/>
                <a:ea typeface="宋体" charset="-122"/>
              </a:rPr>
              <a:t>Water Rights Settlements </a:t>
            </a:r>
          </a:p>
        </p:txBody>
      </p:sp>
    </p:spTree>
    <p:extLst>
      <p:ext uri="{BB962C8B-B14F-4D97-AF65-F5344CB8AC3E}">
        <p14:creationId xmlns:p14="http://schemas.microsoft.com/office/powerpoint/2010/main" val="395083908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Future Challenges </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 </a:t>
            </a:r>
            <a:endParaRPr lang="en-US" sz="2400" dirty="0">
              <a:latin typeface="+mj-lt"/>
            </a:endParaRPr>
          </a:p>
          <a:p>
            <a:r>
              <a:rPr lang="en-US" sz="2400" dirty="0">
                <a:latin typeface="+mj-lt"/>
              </a:rPr>
              <a:t>There are 277 federally recognized tribes in the West </a:t>
            </a:r>
            <a:r>
              <a:rPr lang="en-US" sz="2400" dirty="0" smtClean="0">
                <a:latin typeface="+mj-lt"/>
              </a:rPr>
              <a:t>(</a:t>
            </a:r>
            <a:r>
              <a:rPr lang="en-US" sz="2400" dirty="0">
                <a:latin typeface="+mj-lt"/>
              </a:rPr>
              <a:t>excluding Alaska), and we are seeing increased interest in Indian water rights settlements east of the 100th Meridian. </a:t>
            </a:r>
          </a:p>
          <a:p>
            <a:endParaRPr lang="en-US" sz="2400" dirty="0">
              <a:latin typeface="+mj-lt"/>
            </a:endParaRPr>
          </a:p>
          <a:p>
            <a:r>
              <a:rPr lang="en-US" sz="2400" dirty="0">
                <a:latin typeface="+mj-lt"/>
              </a:rPr>
              <a:t>Many of these tribes are in need </a:t>
            </a:r>
            <a:r>
              <a:rPr lang="en-US" sz="2400" dirty="0" smtClean="0">
                <a:latin typeface="+mj-lt"/>
              </a:rPr>
              <a:t>of </a:t>
            </a:r>
            <a:r>
              <a:rPr lang="en-US" sz="2400" dirty="0">
                <a:latin typeface="+mj-lt"/>
              </a:rPr>
              <a:t>clean, reliable drinking water; repairs to dilapidated irrigation projects; and the development of other water infrastructure necessary to bring </a:t>
            </a:r>
            <a:r>
              <a:rPr lang="en-US" sz="2400" dirty="0" smtClean="0">
                <a:latin typeface="+mj-lt"/>
              </a:rPr>
              <a:t>reliable water supplies and economic </a:t>
            </a:r>
            <a:r>
              <a:rPr lang="en-US" sz="2400" dirty="0">
                <a:latin typeface="+mj-lt"/>
              </a:rPr>
              <a:t>development to reservations</a:t>
            </a:r>
            <a:r>
              <a:rPr lang="en-US" sz="2400" dirty="0" smtClean="0">
                <a:latin typeface="+mj-lt"/>
              </a:rPr>
              <a:t>.</a:t>
            </a:r>
          </a:p>
        </p:txBody>
      </p:sp>
      <p:sp>
        <p:nvSpPr>
          <p:cNvPr id="4" name="Slide Number Placeholder 3"/>
          <p:cNvSpPr>
            <a:spLocks noGrp="1"/>
          </p:cNvSpPr>
          <p:nvPr>
            <p:ph type="sldNum" sz="quarter" idx="12"/>
          </p:nvPr>
        </p:nvSpPr>
        <p:spPr/>
        <p:txBody>
          <a:bodyPr/>
          <a:lstStyle/>
          <a:p>
            <a:fld id="{CBE93D19-9C4F-4B5F-B3F5-9BBFAC1C7170}" type="slidenum">
              <a:rPr lang="en-US" smtClean="0"/>
              <a:pPr/>
              <a:t>57</a:t>
            </a:fld>
            <a:endParaRPr lang="en-US" dirty="0"/>
          </a:p>
        </p:txBody>
      </p:sp>
    </p:spTree>
    <p:extLst>
      <p:ext uri="{BB962C8B-B14F-4D97-AF65-F5344CB8AC3E}">
        <p14:creationId xmlns:p14="http://schemas.microsoft.com/office/powerpoint/2010/main" val="25907699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E93D19-9C4F-4B5F-B3F5-9BBFAC1C7170}" type="slidenum">
              <a:rPr lang="en-US" smtClean="0"/>
              <a:pPr/>
              <a:t>58</a:t>
            </a:fld>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6478"/>
            <a:ext cx="8319899" cy="642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1111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Future Challenges </a:t>
            </a:r>
            <a:r>
              <a:rPr lang="en-US" sz="2400" dirty="0" smtClean="0"/>
              <a:t>(cont’d)</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 </a:t>
            </a:r>
            <a:endParaRPr lang="en-US" sz="2400" dirty="0">
              <a:latin typeface="+mj-lt"/>
            </a:endParaRPr>
          </a:p>
          <a:p>
            <a:r>
              <a:rPr lang="en-US" sz="3200" dirty="0" smtClean="0">
                <a:latin typeface="+mj-lt"/>
              </a:rPr>
              <a:t>Currently pending litigation relates to water rights of about 50 Indian tribes in 12 states</a:t>
            </a:r>
          </a:p>
          <a:p>
            <a:r>
              <a:rPr lang="en-US" sz="3200" dirty="0" smtClean="0">
                <a:latin typeface="+mj-lt"/>
              </a:rPr>
              <a:t>Many more requests for federal litigation assistance are pending</a:t>
            </a:r>
          </a:p>
        </p:txBody>
      </p:sp>
      <p:sp>
        <p:nvSpPr>
          <p:cNvPr id="4" name="Slide Number Placeholder 3"/>
          <p:cNvSpPr>
            <a:spLocks noGrp="1"/>
          </p:cNvSpPr>
          <p:nvPr>
            <p:ph type="sldNum" sz="quarter" idx="12"/>
          </p:nvPr>
        </p:nvSpPr>
        <p:spPr/>
        <p:txBody>
          <a:bodyPr/>
          <a:lstStyle/>
          <a:p>
            <a:fld id="{CBE93D19-9C4F-4B5F-B3F5-9BBFAC1C7170}" type="slidenum">
              <a:rPr lang="en-US" smtClean="0"/>
              <a:pPr/>
              <a:t>59</a:t>
            </a:fld>
            <a:endParaRPr lang="en-US" dirty="0"/>
          </a:p>
        </p:txBody>
      </p:sp>
    </p:spTree>
    <p:extLst>
      <p:ext uri="{BB962C8B-B14F-4D97-AF65-F5344CB8AC3E}">
        <p14:creationId xmlns:p14="http://schemas.microsoft.com/office/powerpoint/2010/main" val="818255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763000" cy="838200"/>
          </a:xfrm>
        </p:spPr>
        <p:txBody>
          <a:bodyPr>
            <a:noAutofit/>
          </a:bodyPr>
          <a:lstStyle/>
          <a:p>
            <a:pPr algn="ctr"/>
            <a:r>
              <a:rPr lang="en-US" sz="4200" dirty="0" smtClean="0">
                <a:latin typeface="Gill Sans MT"/>
              </a:rPr>
              <a:t>Early </a:t>
            </a:r>
            <a:r>
              <a:rPr lang="en-US" sz="4200" dirty="0">
                <a:latin typeface="Gill Sans MT"/>
              </a:rPr>
              <a:t>Efforts to </a:t>
            </a:r>
            <a:r>
              <a:rPr lang="en-US" sz="4200" dirty="0" smtClean="0">
                <a:latin typeface="Gill Sans MT"/>
              </a:rPr>
              <a:t/>
            </a:r>
            <a:br>
              <a:rPr lang="en-US" sz="4200" dirty="0" smtClean="0">
                <a:latin typeface="Gill Sans MT"/>
              </a:rPr>
            </a:br>
            <a:r>
              <a:rPr lang="en-US" sz="4200" dirty="0" smtClean="0">
                <a:latin typeface="Gill Sans MT"/>
              </a:rPr>
              <a:t>Establish Indian Water </a:t>
            </a:r>
            <a:r>
              <a:rPr lang="en-US" sz="4200" dirty="0">
                <a:latin typeface="Gill Sans MT"/>
              </a:rPr>
              <a:t>Rights</a:t>
            </a:r>
            <a:r>
              <a:rPr lang="en-US" sz="4200" dirty="0">
                <a:solidFill>
                  <a:schemeClr val="accent1">
                    <a:lumMod val="75000"/>
                  </a:schemeClr>
                </a:solidFill>
                <a:latin typeface="Gill Sans MT"/>
              </a:rPr>
              <a:t> </a:t>
            </a:r>
          </a:p>
        </p:txBody>
      </p:sp>
      <p:sp>
        <p:nvSpPr>
          <p:cNvPr id="3" name="Content Placeholder 2"/>
          <p:cNvSpPr>
            <a:spLocks noGrp="1"/>
          </p:cNvSpPr>
          <p:nvPr>
            <p:ph idx="1"/>
          </p:nvPr>
        </p:nvSpPr>
        <p:spPr>
          <a:xfrm>
            <a:off x="838200" y="2133600"/>
            <a:ext cx="7696200" cy="4191000"/>
          </a:xfrm>
        </p:spPr>
        <p:txBody>
          <a:bodyPr>
            <a:noAutofit/>
          </a:bodyPr>
          <a:lstStyle/>
          <a:p>
            <a:r>
              <a:rPr lang="en-US" sz="2800" b="1" i="1" dirty="0" smtClean="0">
                <a:latin typeface="Gill Sans MT"/>
              </a:rPr>
              <a:t>Winters</a:t>
            </a:r>
            <a:r>
              <a:rPr lang="en-US" sz="2800" b="1" dirty="0" smtClean="0">
                <a:latin typeface="Gill Sans MT"/>
              </a:rPr>
              <a:t> </a:t>
            </a:r>
            <a:r>
              <a:rPr lang="en-US" sz="2800" b="1" dirty="0">
                <a:latin typeface="Gill Sans MT"/>
              </a:rPr>
              <a:t>rights </a:t>
            </a:r>
            <a:r>
              <a:rPr lang="en-US" sz="2800" b="1" dirty="0" smtClean="0">
                <a:latin typeface="Gill Sans MT"/>
              </a:rPr>
              <a:t>were a </a:t>
            </a:r>
            <a:r>
              <a:rPr lang="en-US" sz="2800" b="1" dirty="0">
                <a:latin typeface="Gill Sans MT"/>
              </a:rPr>
              <a:t>cloud over western </a:t>
            </a:r>
            <a:r>
              <a:rPr lang="en-US" sz="2800" b="1" dirty="0" smtClean="0">
                <a:latin typeface="Gill Sans MT"/>
              </a:rPr>
              <a:t>non-Indian</a:t>
            </a:r>
            <a:r>
              <a:rPr lang="en-US" sz="2800" b="1" dirty="0" smtClean="0">
                <a:solidFill>
                  <a:srgbClr val="FF0000"/>
                </a:solidFill>
                <a:latin typeface="Gill Sans MT"/>
              </a:rPr>
              <a:t> </a:t>
            </a:r>
            <a:r>
              <a:rPr lang="en-US" sz="2800" b="1" dirty="0" smtClean="0">
                <a:latin typeface="Gill Sans MT"/>
              </a:rPr>
              <a:t>water rights</a:t>
            </a:r>
          </a:p>
          <a:p>
            <a:pPr lvl="1"/>
            <a:r>
              <a:rPr lang="en-US" b="1" dirty="0" smtClean="0">
                <a:latin typeface="Gill Sans MT"/>
              </a:rPr>
              <a:t>The </a:t>
            </a:r>
            <a:r>
              <a:rPr lang="en-US" b="1" dirty="0">
                <a:latin typeface="Gill Sans MT"/>
              </a:rPr>
              <a:t>push to quantify </a:t>
            </a:r>
            <a:r>
              <a:rPr lang="en-US" b="1" i="1" dirty="0">
                <a:latin typeface="Gill Sans MT"/>
              </a:rPr>
              <a:t>Winters</a:t>
            </a:r>
            <a:r>
              <a:rPr lang="en-US" b="1" dirty="0">
                <a:latin typeface="Gill Sans MT"/>
              </a:rPr>
              <a:t> rights began in the 1960s </a:t>
            </a:r>
            <a:endParaRPr lang="en-US" b="1" dirty="0" smtClean="0">
              <a:latin typeface="Gill Sans MT"/>
            </a:endParaRPr>
          </a:p>
          <a:p>
            <a:r>
              <a:rPr lang="en-US" sz="2800" b="1" dirty="0" smtClean="0">
                <a:latin typeface="Gill Sans MT"/>
              </a:rPr>
              <a:t>Disputes over the applicability of the  </a:t>
            </a:r>
            <a:r>
              <a:rPr lang="en-US" sz="2800" b="1" dirty="0">
                <a:latin typeface="Gill Sans MT"/>
              </a:rPr>
              <a:t>McCarran </a:t>
            </a:r>
            <a:r>
              <a:rPr lang="en-US" sz="2800" b="1" dirty="0" smtClean="0">
                <a:latin typeface="Gill Sans MT"/>
              </a:rPr>
              <a:t>Act to Indian reserved water rights </a:t>
            </a:r>
            <a:r>
              <a:rPr lang="en-US" sz="2800" b="1" dirty="0">
                <a:latin typeface="Gill Sans MT"/>
              </a:rPr>
              <a:t>created a rush to litigate but the results were disappointing</a:t>
            </a:r>
          </a:p>
        </p:txBody>
      </p:sp>
      <p:sp>
        <p:nvSpPr>
          <p:cNvPr id="4" name="Slide Number Placeholder 3"/>
          <p:cNvSpPr>
            <a:spLocks noGrp="1"/>
          </p:cNvSpPr>
          <p:nvPr>
            <p:ph type="sldNum" sz="quarter" idx="12"/>
          </p:nvPr>
        </p:nvSpPr>
        <p:spPr/>
        <p:txBody>
          <a:bodyPr/>
          <a:lstStyle/>
          <a:p>
            <a:fld id="{CBE93D19-9C4F-4B5F-B3F5-9BBFAC1C7170}" type="slidenum">
              <a:rPr lang="en-US" smtClean="0"/>
              <a:pPr/>
              <a:t>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563562"/>
          </a:xfrm>
        </p:spPr>
        <p:txBody>
          <a:bodyPr>
            <a:noAutofit/>
          </a:bodyPr>
          <a:lstStyle/>
          <a:p>
            <a:pPr algn="ctr"/>
            <a:r>
              <a:rPr lang="en-US" sz="4200" dirty="0" smtClean="0">
                <a:latin typeface="Gill Sans MT"/>
              </a:rPr>
              <a:t>Future Challenges </a:t>
            </a:r>
            <a:r>
              <a:rPr lang="en-US" sz="2400" dirty="0" smtClean="0">
                <a:latin typeface="Gill Sans MT"/>
              </a:rPr>
              <a:t>(cont’d)</a:t>
            </a:r>
            <a:endParaRPr lang="en-US" sz="4200" dirty="0">
              <a:latin typeface="Gill Sans MT"/>
            </a:endParaRPr>
          </a:p>
        </p:txBody>
      </p:sp>
      <p:sp>
        <p:nvSpPr>
          <p:cNvPr id="3" name="Content Placeholder 2"/>
          <p:cNvSpPr>
            <a:spLocks noGrp="1"/>
          </p:cNvSpPr>
          <p:nvPr>
            <p:ph idx="1"/>
          </p:nvPr>
        </p:nvSpPr>
        <p:spPr>
          <a:xfrm>
            <a:off x="914400" y="1981200"/>
            <a:ext cx="7543800" cy="5334000"/>
          </a:xfrm>
        </p:spPr>
        <p:txBody>
          <a:bodyPr>
            <a:normAutofit/>
          </a:bodyPr>
          <a:lstStyle/>
          <a:p>
            <a:r>
              <a:rPr lang="en-US" sz="3200" dirty="0" smtClean="0">
                <a:latin typeface="+mj-lt"/>
              </a:rPr>
              <a:t>Climate change (especially in Southwest) and population increases exacerbate urgency of addressing Indian water rights claims and ensuring tribes have clean, reliable water sources</a:t>
            </a:r>
          </a:p>
          <a:p>
            <a:endParaRPr lang="en-US" sz="3200" dirty="0">
              <a:latin typeface="Gill Sans MT"/>
            </a:endParaRPr>
          </a:p>
          <a:p>
            <a:endParaRPr lang="en-US" sz="2800" b="1" dirty="0">
              <a:latin typeface="Gill Sans MT"/>
            </a:endParaRPr>
          </a:p>
          <a:p>
            <a:endParaRPr lang="en-US" sz="2800" dirty="0">
              <a:latin typeface="Gill Sans MT"/>
            </a:endParaRPr>
          </a:p>
          <a:p>
            <a:endParaRPr lang="en-US" dirty="0"/>
          </a:p>
          <a:p>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pPr/>
              <a:t>60</a:t>
            </a:fld>
            <a:endParaRPr lang="en-US" dirty="0"/>
          </a:p>
        </p:txBody>
      </p:sp>
    </p:spTree>
    <p:extLst>
      <p:ext uri="{BB962C8B-B14F-4D97-AF65-F5344CB8AC3E}">
        <p14:creationId xmlns:p14="http://schemas.microsoft.com/office/powerpoint/2010/main" val="1806418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0841" y="914400"/>
            <a:ext cx="8638619" cy="461665"/>
          </a:xfrm>
          <a:prstGeom prst="rect">
            <a:avLst/>
          </a:prstGeom>
          <a:noFill/>
        </p:spPr>
        <p:txBody>
          <a:bodyPr wrap="square" rtlCol="0">
            <a:spAutoFit/>
          </a:bodyPr>
          <a:lstStyle/>
          <a:p>
            <a:r>
              <a:rPr lang="en-US" sz="2400" b="1" dirty="0" smtClean="0"/>
              <a:t>Decadal (11 </a:t>
            </a:r>
            <a:r>
              <a:rPr lang="en-US" sz="2400" b="1" dirty="0" err="1" smtClean="0"/>
              <a:t>yr</a:t>
            </a:r>
            <a:r>
              <a:rPr lang="en-US" sz="2400" b="1" dirty="0" smtClean="0"/>
              <a:t>) Drought Risk	        </a:t>
            </a:r>
            <a:r>
              <a:rPr lang="en-US" sz="2400" b="1" dirty="0" err="1" smtClean="0"/>
              <a:t>Multidecadal</a:t>
            </a:r>
            <a:r>
              <a:rPr lang="en-US" sz="2400" b="1" dirty="0" smtClean="0"/>
              <a:t> (35 </a:t>
            </a:r>
            <a:r>
              <a:rPr lang="en-US" sz="2400" b="1" dirty="0" err="1" smtClean="0"/>
              <a:t>yr</a:t>
            </a:r>
            <a:r>
              <a:rPr lang="en-US" sz="2400" b="1" dirty="0" smtClean="0"/>
              <a:t>) Drought Risk</a:t>
            </a:r>
            <a:endParaRPr lang="en-US" sz="2400" b="1" dirty="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9" y="1752600"/>
            <a:ext cx="863862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09800"/>
            <a:ext cx="1186962"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8C3267AC-95ED-4198-BAE0-7CF0D09625A8}" type="slidenum">
              <a:rPr lang="en-US" smtClean="0"/>
              <a:t>61</a:t>
            </a:fld>
            <a:endParaRPr lang="en-US"/>
          </a:p>
        </p:txBody>
      </p:sp>
    </p:spTree>
    <p:extLst>
      <p:ext uri="{BB962C8B-B14F-4D97-AF65-F5344CB8AC3E}">
        <p14:creationId xmlns:p14="http://schemas.microsoft.com/office/powerpoint/2010/main" val="411872188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563562"/>
          </a:xfrm>
        </p:spPr>
        <p:txBody>
          <a:bodyPr>
            <a:noAutofit/>
          </a:bodyPr>
          <a:lstStyle/>
          <a:p>
            <a:pPr algn="ctr"/>
            <a:r>
              <a:rPr lang="en-US" sz="4200" dirty="0" smtClean="0">
                <a:latin typeface="Gill Sans MT"/>
              </a:rPr>
              <a:t>Final Thoughts</a:t>
            </a:r>
            <a:endParaRPr lang="en-US" sz="4200" dirty="0">
              <a:latin typeface="Gill Sans MT"/>
            </a:endParaRPr>
          </a:p>
        </p:txBody>
      </p:sp>
      <p:sp>
        <p:nvSpPr>
          <p:cNvPr id="3" name="Content Placeholder 2"/>
          <p:cNvSpPr>
            <a:spLocks noGrp="1"/>
          </p:cNvSpPr>
          <p:nvPr>
            <p:ph idx="1"/>
          </p:nvPr>
        </p:nvSpPr>
        <p:spPr>
          <a:xfrm>
            <a:off x="914400" y="1371600"/>
            <a:ext cx="7543800" cy="5334000"/>
          </a:xfrm>
        </p:spPr>
        <p:txBody>
          <a:bodyPr>
            <a:normAutofit/>
          </a:bodyPr>
          <a:lstStyle/>
          <a:p>
            <a:r>
              <a:rPr lang="en-US" sz="2800" dirty="0" smtClean="0">
                <a:latin typeface="+mj-lt"/>
              </a:rPr>
              <a:t>Continued </a:t>
            </a:r>
            <a:r>
              <a:rPr lang="en-US" sz="2800" dirty="0">
                <a:latin typeface="+mj-lt"/>
              </a:rPr>
              <a:t>growth and prosperity of the West depends on certainty of water </a:t>
            </a:r>
            <a:r>
              <a:rPr lang="en-US" sz="2800" dirty="0" smtClean="0">
                <a:latin typeface="+mj-lt"/>
              </a:rPr>
              <a:t>supply; the </a:t>
            </a:r>
            <a:r>
              <a:rPr lang="en-US" sz="2800" dirty="0">
                <a:latin typeface="+mj-lt"/>
              </a:rPr>
              <a:t>pressure to secure water rights will </a:t>
            </a:r>
            <a:r>
              <a:rPr lang="en-US" sz="2800" dirty="0" smtClean="0">
                <a:latin typeface="+mj-lt"/>
              </a:rPr>
              <a:t>continue</a:t>
            </a:r>
          </a:p>
          <a:p>
            <a:endParaRPr lang="en-US" sz="2800" dirty="0">
              <a:latin typeface="+mj-lt"/>
            </a:endParaRPr>
          </a:p>
          <a:p>
            <a:r>
              <a:rPr lang="en-US" sz="2800" dirty="0" smtClean="0">
                <a:latin typeface="+mj-lt"/>
              </a:rPr>
              <a:t>Litigation is risky</a:t>
            </a:r>
            <a:r>
              <a:rPr lang="en-US" sz="2800" dirty="0">
                <a:latin typeface="+mj-lt"/>
              </a:rPr>
              <a:t>.  Supreme Court cases since </a:t>
            </a:r>
            <a:r>
              <a:rPr lang="en-US" sz="2800" i="1" dirty="0">
                <a:latin typeface="+mj-lt"/>
              </a:rPr>
              <a:t>Arizona v. California </a:t>
            </a:r>
            <a:r>
              <a:rPr lang="en-US" sz="2800" dirty="0">
                <a:latin typeface="+mj-lt"/>
              </a:rPr>
              <a:t>in 1963 have generally been </a:t>
            </a:r>
            <a:r>
              <a:rPr lang="en-US" sz="2800" dirty="0" smtClean="0">
                <a:latin typeface="+mj-lt"/>
              </a:rPr>
              <a:t>negative towards Indian water rights.</a:t>
            </a:r>
          </a:p>
          <a:p>
            <a:endParaRPr lang="en-US" sz="2800" b="1" i="1" dirty="0">
              <a:latin typeface="Gill Sans MT"/>
            </a:endParaRPr>
          </a:p>
          <a:p>
            <a:pPr marL="393192" lvl="1" indent="0">
              <a:buNone/>
            </a:pPr>
            <a:r>
              <a:rPr lang="en-US" sz="2400" i="1" dirty="0" smtClean="0">
                <a:latin typeface="Gill Sans MT"/>
              </a:rPr>
              <a:t>	U.S</a:t>
            </a:r>
            <a:r>
              <a:rPr lang="en-US" sz="2400" i="1" dirty="0">
                <a:latin typeface="Gill Sans MT"/>
              </a:rPr>
              <a:t>. v. New Mexico</a:t>
            </a:r>
            <a:r>
              <a:rPr lang="en-US" sz="2400" dirty="0">
                <a:latin typeface="Gill Sans MT"/>
              </a:rPr>
              <a:t>, 438 U.S.  697 (1978</a:t>
            </a:r>
            <a:r>
              <a:rPr lang="en-US" sz="2400" dirty="0" smtClean="0">
                <a:latin typeface="Gill Sans MT"/>
              </a:rPr>
              <a:t>);  </a:t>
            </a:r>
            <a:r>
              <a:rPr lang="en-US" sz="2400" i="1" dirty="0" smtClean="0">
                <a:latin typeface="Gill Sans MT"/>
              </a:rPr>
              <a:t>Nevada v. 	U.S. </a:t>
            </a:r>
            <a:r>
              <a:rPr lang="en-US" sz="2400" dirty="0" smtClean="0">
                <a:latin typeface="Gill Sans MT"/>
              </a:rPr>
              <a:t>,463  U.S. 110 (1983); </a:t>
            </a:r>
            <a:r>
              <a:rPr lang="en-US" sz="2400" i="1" dirty="0" smtClean="0">
                <a:latin typeface="Gill Sans MT"/>
              </a:rPr>
              <a:t>Arizona v. California III</a:t>
            </a:r>
            <a:r>
              <a:rPr lang="en-US" sz="2400" dirty="0" smtClean="0">
                <a:latin typeface="Gill Sans MT"/>
              </a:rPr>
              <a:t>, 460 	U.S. 605 (1983); </a:t>
            </a:r>
            <a:r>
              <a:rPr lang="en-US" sz="2400" i="1" dirty="0" smtClean="0">
                <a:latin typeface="Gill Sans MT"/>
              </a:rPr>
              <a:t>Wyoming v. U.S.</a:t>
            </a:r>
            <a:r>
              <a:rPr lang="en-US" sz="2400" dirty="0" smtClean="0">
                <a:latin typeface="Gill Sans MT"/>
              </a:rPr>
              <a:t>, 492 U.S. 406 (1989)</a:t>
            </a:r>
          </a:p>
          <a:p>
            <a:pPr marL="400050" lvl="1" indent="0">
              <a:buNone/>
            </a:pPr>
            <a:endParaRPr lang="en-US" sz="2400" b="1" dirty="0">
              <a:latin typeface="Gill Sans MT"/>
            </a:endParaRPr>
          </a:p>
          <a:p>
            <a:endParaRPr lang="en-US" sz="2800" b="1" dirty="0">
              <a:latin typeface="Gill Sans MT"/>
            </a:endParaRPr>
          </a:p>
          <a:p>
            <a:endParaRPr lang="en-US" sz="2800" dirty="0">
              <a:latin typeface="Gill Sans MT"/>
            </a:endParaRPr>
          </a:p>
          <a:p>
            <a:endParaRPr lang="en-US" dirty="0"/>
          </a:p>
          <a:p>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pPr/>
              <a:t>62</a:t>
            </a:fld>
            <a:endParaRPr lang="en-US" dirty="0"/>
          </a:p>
        </p:txBody>
      </p:sp>
    </p:spTree>
    <p:extLst>
      <p:ext uri="{BB962C8B-B14F-4D97-AF65-F5344CB8AC3E}">
        <p14:creationId xmlns:p14="http://schemas.microsoft.com/office/powerpoint/2010/main" val="187510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563562"/>
          </a:xfrm>
        </p:spPr>
        <p:txBody>
          <a:bodyPr>
            <a:noAutofit/>
          </a:bodyPr>
          <a:lstStyle/>
          <a:p>
            <a:pPr algn="ctr"/>
            <a:r>
              <a:rPr lang="en-US" sz="4200" dirty="0" smtClean="0">
                <a:latin typeface="Gill Sans MT"/>
              </a:rPr>
              <a:t>Final Thoughts </a:t>
            </a:r>
            <a:r>
              <a:rPr lang="en-US" sz="2400" dirty="0" smtClean="0">
                <a:latin typeface="Gill Sans MT"/>
              </a:rPr>
              <a:t>(cont’d)</a:t>
            </a:r>
            <a:endParaRPr lang="en-US" sz="4200" dirty="0">
              <a:latin typeface="Gill Sans MT"/>
            </a:endParaRPr>
          </a:p>
        </p:txBody>
      </p:sp>
      <p:sp>
        <p:nvSpPr>
          <p:cNvPr id="3" name="Content Placeholder 2"/>
          <p:cNvSpPr>
            <a:spLocks noGrp="1"/>
          </p:cNvSpPr>
          <p:nvPr>
            <p:ph idx="1"/>
          </p:nvPr>
        </p:nvSpPr>
        <p:spPr>
          <a:xfrm>
            <a:off x="914400" y="1535953"/>
            <a:ext cx="7543800" cy="5334000"/>
          </a:xfrm>
        </p:spPr>
        <p:txBody>
          <a:bodyPr>
            <a:normAutofit/>
          </a:bodyPr>
          <a:lstStyle/>
          <a:p>
            <a:pPr lvl="1"/>
            <a:r>
              <a:rPr lang="en-US" sz="2800" b="1" dirty="0">
                <a:latin typeface="+mj-lt"/>
              </a:rPr>
              <a:t>Federal trust responsibility </a:t>
            </a:r>
            <a:r>
              <a:rPr lang="en-US" sz="2800" dirty="0">
                <a:latin typeface="+mj-lt"/>
              </a:rPr>
              <a:t>– we must fulfill our legal obligation to protect Indian water rights</a:t>
            </a:r>
          </a:p>
          <a:p>
            <a:pPr lvl="1"/>
            <a:r>
              <a:rPr lang="en-US" sz="2800" dirty="0">
                <a:solidFill>
                  <a:prstClr val="black"/>
                </a:solidFill>
                <a:latin typeface="+mj-lt"/>
              </a:rPr>
              <a:t>Permanent access to a clean and reliable water supply is fundamental to economic security and prosperity in Indian Country.</a:t>
            </a:r>
            <a:endParaRPr lang="en-US" sz="2800" dirty="0">
              <a:latin typeface="+mj-lt"/>
            </a:endParaRPr>
          </a:p>
          <a:p>
            <a:pPr lvl="1"/>
            <a:r>
              <a:rPr lang="en-US" sz="2800" dirty="0">
                <a:latin typeface="+mj-lt"/>
              </a:rPr>
              <a:t>Settlements benefit both tribes and non-Indians by providing certainty in water supplies and resolving longstanding disputes and litigation</a:t>
            </a:r>
          </a:p>
          <a:p>
            <a:pPr marL="400050" lvl="1" indent="0">
              <a:buNone/>
            </a:pPr>
            <a:endParaRPr lang="en-US" sz="2400" b="1" dirty="0">
              <a:latin typeface="Gill Sans MT"/>
            </a:endParaRPr>
          </a:p>
          <a:p>
            <a:endParaRPr lang="en-US" sz="2800" b="1" dirty="0">
              <a:latin typeface="Gill Sans MT"/>
            </a:endParaRPr>
          </a:p>
          <a:p>
            <a:endParaRPr lang="en-US" sz="2800" dirty="0">
              <a:latin typeface="Gill Sans MT"/>
            </a:endParaRPr>
          </a:p>
          <a:p>
            <a:endParaRPr lang="en-US" dirty="0"/>
          </a:p>
          <a:p>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pPr/>
              <a:t>63</a:t>
            </a:fld>
            <a:endParaRPr lang="en-US" dirty="0"/>
          </a:p>
        </p:txBody>
      </p:sp>
    </p:spTree>
    <p:extLst>
      <p:ext uri="{BB962C8B-B14F-4D97-AF65-F5344CB8AC3E}">
        <p14:creationId xmlns:p14="http://schemas.microsoft.com/office/powerpoint/2010/main" val="2511936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8362"/>
          </a:xfrm>
        </p:spPr>
        <p:txBody>
          <a:bodyPr>
            <a:normAutofit/>
          </a:bodyPr>
          <a:lstStyle/>
          <a:p>
            <a:pPr algn="ctr"/>
            <a:r>
              <a:rPr lang="en-US" sz="4200" dirty="0">
                <a:latin typeface="Gill Sans MT"/>
              </a:rPr>
              <a:t>Settlement Era Begins</a:t>
            </a:r>
          </a:p>
        </p:txBody>
      </p:sp>
      <p:sp>
        <p:nvSpPr>
          <p:cNvPr id="3" name="Content Placeholder 2"/>
          <p:cNvSpPr>
            <a:spLocks noGrp="1"/>
          </p:cNvSpPr>
          <p:nvPr>
            <p:ph idx="1"/>
          </p:nvPr>
        </p:nvSpPr>
        <p:spPr>
          <a:xfrm>
            <a:off x="457200" y="1066800"/>
            <a:ext cx="8229600" cy="4800601"/>
          </a:xfrm>
        </p:spPr>
        <p:txBody>
          <a:bodyPr>
            <a:normAutofit/>
          </a:bodyPr>
          <a:lstStyle/>
          <a:p>
            <a:endParaRPr lang="en-US" sz="2800" b="1" dirty="0" smtClean="0">
              <a:latin typeface="Gill Sans MT"/>
            </a:endParaRPr>
          </a:p>
          <a:p>
            <a:r>
              <a:rPr lang="en-US" sz="2800" b="1" dirty="0" smtClean="0">
                <a:latin typeface="Gill Sans MT"/>
              </a:rPr>
              <a:t>In </a:t>
            </a:r>
            <a:r>
              <a:rPr lang="en-US" sz="2800" b="1" dirty="0">
                <a:latin typeface="Gill Sans MT"/>
              </a:rPr>
              <a:t>the 1970s, tribes, states, local parties, and the Federal Government began questioning the utility of litigation as the way </a:t>
            </a:r>
            <a:r>
              <a:rPr lang="en-US" sz="2800" b="1" dirty="0" smtClean="0">
                <a:latin typeface="Gill Sans MT"/>
              </a:rPr>
              <a:t>to resolve Indian water </a:t>
            </a:r>
            <a:r>
              <a:rPr lang="en-US" sz="2800" b="1" dirty="0">
                <a:latin typeface="Gill Sans MT"/>
              </a:rPr>
              <a:t>rights disputes</a:t>
            </a:r>
          </a:p>
          <a:p>
            <a:endParaRPr lang="en-US" sz="2800" b="1" dirty="0">
              <a:latin typeface="Gill Sans MT"/>
            </a:endParaRPr>
          </a:p>
          <a:p>
            <a:r>
              <a:rPr lang="en-US" sz="2800" b="1" dirty="0">
                <a:latin typeface="Gill Sans MT"/>
              </a:rPr>
              <a:t>Negotiated settlements, rather than protracted litigation, became the preferred approach to resolving Indian water rights conflicts</a:t>
            </a:r>
          </a:p>
          <a:p>
            <a:endParaRPr lang="en-US" sz="3400" b="1" dirty="0"/>
          </a:p>
        </p:txBody>
      </p:sp>
      <p:sp>
        <p:nvSpPr>
          <p:cNvPr id="4" name="Slide Number Placeholder 3"/>
          <p:cNvSpPr>
            <a:spLocks noGrp="1"/>
          </p:cNvSpPr>
          <p:nvPr>
            <p:ph type="sldNum" sz="quarter" idx="12"/>
          </p:nvPr>
        </p:nvSpPr>
        <p:spPr/>
        <p:txBody>
          <a:bodyPr/>
          <a:lstStyle/>
          <a:p>
            <a:fld id="{CBE93D19-9C4F-4B5F-B3F5-9BBFAC1C7170}" type="slidenum">
              <a:rPr lang="en-US" smtClean="0"/>
              <a:pPr/>
              <a:t>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80288"/>
          </a:xfrm>
        </p:spPr>
        <p:txBody>
          <a:bodyPr>
            <a:normAutofit/>
          </a:bodyPr>
          <a:lstStyle/>
          <a:p>
            <a:pPr algn="ctr"/>
            <a:r>
              <a:rPr lang="en-US" sz="4200" dirty="0" smtClean="0">
                <a:latin typeface="Gill Sans MT"/>
              </a:rPr>
              <a:t>Completed Settlements</a:t>
            </a:r>
            <a:endParaRPr lang="en-US" sz="4200" dirty="0">
              <a:latin typeface="Gill Sans MT"/>
            </a:endParaRPr>
          </a:p>
        </p:txBody>
      </p:sp>
      <p:sp>
        <p:nvSpPr>
          <p:cNvPr id="3" name="Content Placeholder 2"/>
          <p:cNvSpPr>
            <a:spLocks noGrp="1"/>
          </p:cNvSpPr>
          <p:nvPr>
            <p:ph idx="1"/>
          </p:nvPr>
        </p:nvSpPr>
        <p:spPr>
          <a:xfrm>
            <a:off x="457200" y="1600200"/>
            <a:ext cx="8153400" cy="4572000"/>
          </a:xfrm>
        </p:spPr>
        <p:txBody>
          <a:bodyPr>
            <a:normAutofit/>
          </a:bodyPr>
          <a:lstStyle/>
          <a:p>
            <a:r>
              <a:rPr lang="en-US" sz="2800" b="1" dirty="0">
                <a:latin typeface="Gill Sans MT"/>
              </a:rPr>
              <a:t>Department </a:t>
            </a:r>
            <a:r>
              <a:rPr lang="en-US" sz="2800" b="1" dirty="0" smtClean="0">
                <a:latin typeface="Gill Sans MT"/>
              </a:rPr>
              <a:t>of the Interior (DOI) has </a:t>
            </a:r>
            <a:r>
              <a:rPr lang="en-US" sz="2800" b="1" dirty="0">
                <a:latin typeface="Gill Sans MT"/>
              </a:rPr>
              <a:t>completed </a:t>
            </a:r>
            <a:r>
              <a:rPr lang="en-US" sz="2800" b="1" dirty="0" smtClean="0">
                <a:latin typeface="Gill Sans MT"/>
              </a:rPr>
              <a:t>33 </a:t>
            </a:r>
            <a:r>
              <a:rPr lang="en-US" sz="2800" b="1" dirty="0">
                <a:latin typeface="Gill Sans MT"/>
              </a:rPr>
              <a:t>Indian water rights settlements since 1978  </a:t>
            </a:r>
          </a:p>
          <a:p>
            <a:endParaRPr lang="en-US" sz="2800" b="1" dirty="0">
              <a:latin typeface="Gill Sans MT"/>
            </a:endParaRPr>
          </a:p>
          <a:p>
            <a:pPr lvl="1"/>
            <a:r>
              <a:rPr lang="en-US" sz="2800" b="1" dirty="0">
                <a:latin typeface="Gill Sans MT"/>
              </a:rPr>
              <a:t>Congressionally Approved → </a:t>
            </a:r>
            <a:r>
              <a:rPr lang="en-US" sz="2800" b="1" dirty="0" smtClean="0">
                <a:latin typeface="Gill Sans MT"/>
              </a:rPr>
              <a:t>29</a:t>
            </a:r>
            <a:endParaRPr lang="en-US" sz="2800" b="1" dirty="0">
              <a:latin typeface="Gill Sans MT"/>
            </a:endParaRPr>
          </a:p>
          <a:p>
            <a:pPr lvl="1"/>
            <a:endParaRPr lang="en-US" sz="2800" b="1" dirty="0">
              <a:latin typeface="Gill Sans MT"/>
            </a:endParaRPr>
          </a:p>
          <a:p>
            <a:pPr lvl="1"/>
            <a:r>
              <a:rPr lang="en-US" sz="2800" b="1" dirty="0">
                <a:latin typeface="Gill Sans MT"/>
              </a:rPr>
              <a:t>Administratively Approved by DOI &amp; </a:t>
            </a:r>
            <a:r>
              <a:rPr lang="en-US" sz="2800" b="1" dirty="0" smtClean="0">
                <a:latin typeface="Gill Sans MT"/>
              </a:rPr>
              <a:t>Department of Justice (DOJ) </a:t>
            </a:r>
            <a:r>
              <a:rPr lang="en-US" sz="2800" b="1" dirty="0">
                <a:latin typeface="Gill Sans MT"/>
              </a:rPr>
              <a:t>→ 4</a:t>
            </a:r>
          </a:p>
          <a:p>
            <a:endParaRPr lang="en-US" sz="2800" dirty="0"/>
          </a:p>
          <a:p>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pPr/>
              <a:t>8</a:t>
            </a:fld>
            <a:endParaRPr lang="en-US" dirty="0"/>
          </a:p>
        </p:txBody>
      </p:sp>
    </p:spTree>
    <p:extLst>
      <p:ext uri="{BB962C8B-B14F-4D97-AF65-F5344CB8AC3E}">
        <p14:creationId xmlns:p14="http://schemas.microsoft.com/office/powerpoint/2010/main" val="5113966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220200" cy="838200"/>
          </a:xfrm>
        </p:spPr>
        <p:txBody>
          <a:bodyPr>
            <a:noAutofit/>
          </a:bodyPr>
          <a:lstStyle/>
          <a:p>
            <a:pPr algn="ctr"/>
            <a:r>
              <a:rPr lang="en-US" sz="3200" b="1" dirty="0" smtClean="0">
                <a:latin typeface="Gill Sans MT"/>
              </a:rPr>
              <a:t/>
            </a:r>
            <a:br>
              <a:rPr lang="en-US" sz="3200" b="1" dirty="0" smtClean="0">
                <a:latin typeface="Gill Sans MT"/>
              </a:rPr>
            </a:br>
            <a:r>
              <a:rPr lang="en-US" sz="3200" dirty="0">
                <a:latin typeface="Gill Sans MT"/>
              </a:rPr>
              <a:t>Number of Indian Water </a:t>
            </a:r>
            <a:r>
              <a:rPr lang="en-US" sz="3200" dirty="0" smtClean="0">
                <a:latin typeface="Gill Sans MT"/>
              </a:rPr>
              <a:t>Rights </a:t>
            </a:r>
            <a:br>
              <a:rPr lang="en-US" sz="3200" dirty="0" smtClean="0">
                <a:latin typeface="Gill Sans MT"/>
              </a:rPr>
            </a:br>
            <a:r>
              <a:rPr lang="en-US" sz="3200" dirty="0" smtClean="0">
                <a:latin typeface="Gill Sans MT"/>
              </a:rPr>
              <a:t>Settlements </a:t>
            </a:r>
            <a:r>
              <a:rPr lang="en-US" sz="3200" dirty="0">
                <a:latin typeface="Gill Sans MT"/>
              </a:rPr>
              <a:t>by Year of Federal </a:t>
            </a:r>
            <a:r>
              <a:rPr lang="en-US" sz="3200" dirty="0" smtClean="0">
                <a:latin typeface="Gill Sans MT"/>
              </a:rPr>
              <a:t>Legislation</a:t>
            </a:r>
            <a:endParaRPr lang="en-US" sz="3200" dirty="0">
              <a:latin typeface="Gill Sans MT"/>
            </a:endParaRPr>
          </a:p>
        </p:txBody>
      </p:sp>
      <p:sp>
        <p:nvSpPr>
          <p:cNvPr id="6" name="Content Placeholder 5"/>
          <p:cNvSpPr>
            <a:spLocks noGrp="1"/>
          </p:cNvSpPr>
          <p:nvPr>
            <p:ph idx="1"/>
          </p:nvPr>
        </p:nvSpPr>
        <p:spPr>
          <a:xfrm>
            <a:off x="457200" y="2133600"/>
            <a:ext cx="8229600" cy="3992563"/>
          </a:xfrm>
        </p:spPr>
        <p:txBody>
          <a:bodyPr>
            <a:normAutofit/>
          </a:bodyPr>
          <a:lstStyle/>
          <a:p>
            <a:pPr algn="ctr"/>
            <a:endParaRPr lang="en-US" sz="1400" dirty="0"/>
          </a:p>
          <a:p>
            <a:pPr algn="ctr"/>
            <a:endParaRPr lang="en-US" sz="1400" dirty="0"/>
          </a:p>
        </p:txBody>
      </p:sp>
      <p:sp>
        <p:nvSpPr>
          <p:cNvPr id="3" name="Slide Number Placeholder 2"/>
          <p:cNvSpPr>
            <a:spLocks noGrp="1"/>
          </p:cNvSpPr>
          <p:nvPr>
            <p:ph type="sldNum" sz="quarter" idx="12"/>
          </p:nvPr>
        </p:nvSpPr>
        <p:spPr/>
        <p:txBody>
          <a:bodyPr/>
          <a:lstStyle/>
          <a:p>
            <a:fld id="{CBE93D19-9C4F-4B5F-B3F5-9BBFAC1C7170}" type="slidenum">
              <a:rPr lang="en-US" smtClean="0"/>
              <a:pPr/>
              <a:t>9</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32295"/>
            <a:ext cx="7924800" cy="4495800"/>
          </a:xfrm>
          <a:prstGeom prst="rect">
            <a:avLst/>
          </a:prstGeom>
          <a:noFill/>
          <a:ln w="6350">
            <a:solidFill>
              <a:schemeClr val="tx1"/>
            </a:solidFill>
          </a:ln>
        </p:spPr>
      </p:pic>
    </p:spTree>
    <p:extLst>
      <p:ext uri="{BB962C8B-B14F-4D97-AF65-F5344CB8AC3E}">
        <p14:creationId xmlns:p14="http://schemas.microsoft.com/office/powerpoint/2010/main" val="2668204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10175</TotalTime>
  <Words>2200</Words>
  <Application>Microsoft Macintosh PowerPoint</Application>
  <PresentationFormat>On-screen Show (4:3)</PresentationFormat>
  <Paragraphs>426</Paragraphs>
  <Slides>63</Slides>
  <Notes>20</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Flow</vt:lpstr>
      <vt:lpstr>1_Flow</vt:lpstr>
      <vt:lpstr>   INDIAN WATER RIGHTS SETTLEMENTS   </vt:lpstr>
      <vt:lpstr>   INDIAN WATER RIGHTS SETTLEMENTS  How They Work    </vt:lpstr>
      <vt:lpstr>Indian Water Settlements</vt:lpstr>
      <vt:lpstr>Historic Background</vt:lpstr>
      <vt:lpstr>Historic Background (cont’d)</vt:lpstr>
      <vt:lpstr>Early Efforts to  Establish Indian Water Rights </vt:lpstr>
      <vt:lpstr>Settlement Era Begins</vt:lpstr>
      <vt:lpstr>Completed Settlements</vt:lpstr>
      <vt:lpstr> Number of Indian Water Rights  Settlements by Year of Federal Legislation</vt:lpstr>
      <vt:lpstr>Indian Water Rights Settlements  with Federal Legislation, by State </vt:lpstr>
      <vt:lpstr>  Active Indian Water Rights  Settlement Negotiations by State</vt:lpstr>
      <vt:lpstr>Settlement Negotiations</vt:lpstr>
      <vt:lpstr>Benefits of Settlements</vt:lpstr>
      <vt:lpstr>Nez Perce Tribal Hatchery</vt:lpstr>
      <vt:lpstr>Crow Irrigation Project</vt:lpstr>
      <vt:lpstr>Benefits of Settlements (cont.)</vt:lpstr>
      <vt:lpstr>White Mountain Apache Tribe</vt:lpstr>
      <vt:lpstr> Federal Settlement Process </vt:lpstr>
      <vt:lpstr>Federal  Settlement Process (cont.)</vt:lpstr>
      <vt:lpstr>Federal  Settlement Process (cont.)</vt:lpstr>
      <vt:lpstr>Criteria and Procedures</vt:lpstr>
      <vt:lpstr> Criteria and Procedures (cont’d)</vt:lpstr>
      <vt:lpstr> Criteria and Procedures (cont’d)</vt:lpstr>
      <vt:lpstr> Criteria and Procedures (cont.)</vt:lpstr>
      <vt:lpstr>Federal Settlement Legislation</vt:lpstr>
      <vt:lpstr>Federal Costs of Settlements</vt:lpstr>
      <vt:lpstr>   THE OBAMA ADMINISTRATION’S APPROACH TO INDIAN WATER SETTLEMENTS  </vt:lpstr>
      <vt:lpstr>  Obama Administration  Support for Indian Water Rights Settlements </vt:lpstr>
      <vt:lpstr>Administration Priorities</vt:lpstr>
      <vt:lpstr>Administration Priorities (cont’d)</vt:lpstr>
      <vt:lpstr>Administration Priorities (cont’d)</vt:lpstr>
      <vt:lpstr>Administration Priorities (cont’d)</vt:lpstr>
      <vt:lpstr>Administration Priorities (cont’d)</vt:lpstr>
      <vt:lpstr>Settlement Funding</vt:lpstr>
      <vt:lpstr>Duck Valley</vt:lpstr>
      <vt:lpstr>Navajo-San Juan (Gallup Pipeline) </vt:lpstr>
      <vt:lpstr>Navajo- Gallup Pipe-Laying</vt:lpstr>
      <vt:lpstr>Settlement Funding (cont’d)</vt:lpstr>
      <vt:lpstr>Settlement Funding (cont’d)</vt:lpstr>
      <vt:lpstr>Settlement Funding (cont’d)</vt:lpstr>
      <vt:lpstr>Crow Implementation</vt:lpstr>
      <vt:lpstr>Taos Implementation </vt:lpstr>
      <vt:lpstr>White Mountain Implementation</vt:lpstr>
      <vt:lpstr>DOI Budgets</vt:lpstr>
      <vt:lpstr>Gila River: Pima- Maricopa Irrigation Project</vt:lpstr>
      <vt:lpstr>Pima Canal (cont’d)</vt:lpstr>
      <vt:lpstr>PowerPoint Presentation</vt:lpstr>
      <vt:lpstr>BOR/BIA Funding for Indian  Water Settlement  Negotiations</vt:lpstr>
      <vt:lpstr>DOI Funding</vt:lpstr>
      <vt:lpstr>Obama Administration Indian Trust Litigation Settlements</vt:lpstr>
      <vt:lpstr>Obama Administration Water  Settlements Funding </vt:lpstr>
      <vt:lpstr>Total Federal Dollars to Indian Country from Settled Legal Claims During Obama Administration</vt:lpstr>
      <vt:lpstr>Indian Water Settlement Initiative </vt:lpstr>
      <vt:lpstr>Indian Water Rights Initiative </vt:lpstr>
      <vt:lpstr>PowerPoint Presentation</vt:lpstr>
      <vt:lpstr>PowerPoint Presentation</vt:lpstr>
      <vt:lpstr>Future Challenges </vt:lpstr>
      <vt:lpstr>PowerPoint Presentation</vt:lpstr>
      <vt:lpstr>Future Challenges (cont’d) </vt:lpstr>
      <vt:lpstr>Future Challenges (cont’d)</vt:lpstr>
      <vt:lpstr>PowerPoint Presentation</vt:lpstr>
      <vt:lpstr>Final Thoughts</vt:lpstr>
      <vt:lpstr>Final Thoughts (cont’d)</vt:lpstr>
    </vt:vector>
  </TitlesOfParts>
  <Company>National Business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DEPARTMENT OF THE INTERIOR INDIAN WATER RIGHTS PROGRAM</dc:title>
  <dc:creator>Fain Gildea</dc:creator>
  <cp:lastModifiedBy>Alletta Belin</cp:lastModifiedBy>
  <cp:revision>569</cp:revision>
  <cp:lastPrinted>2014-10-24T14:21:57Z</cp:lastPrinted>
  <dcterms:created xsi:type="dcterms:W3CDTF">2012-10-19T14:47:51Z</dcterms:created>
  <dcterms:modified xsi:type="dcterms:W3CDTF">2015-08-26T14:47:03Z</dcterms:modified>
</cp:coreProperties>
</file>