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2"/>
  </p:notesMasterIdLst>
  <p:sldIdLst>
    <p:sldId id="285" r:id="rId2"/>
    <p:sldId id="258" r:id="rId3"/>
    <p:sldId id="295" r:id="rId4"/>
    <p:sldId id="296" r:id="rId5"/>
    <p:sldId id="264" r:id="rId6"/>
    <p:sldId id="259" r:id="rId7"/>
    <p:sldId id="265" r:id="rId8"/>
    <p:sldId id="286" r:id="rId9"/>
    <p:sldId id="287" r:id="rId10"/>
    <p:sldId id="288" r:id="rId11"/>
    <p:sldId id="289" r:id="rId12"/>
    <p:sldId id="272" r:id="rId13"/>
    <p:sldId id="302" r:id="rId14"/>
    <p:sldId id="277" r:id="rId15"/>
    <p:sldId id="300" r:id="rId16"/>
    <p:sldId id="297" r:id="rId17"/>
    <p:sldId id="304" r:id="rId18"/>
    <p:sldId id="284" r:id="rId19"/>
    <p:sldId id="299"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use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02" autoAdjust="0"/>
  </p:normalViewPr>
  <p:slideViewPr>
    <p:cSldViewPr snapToGrid="0">
      <p:cViewPr varScale="1">
        <p:scale>
          <a:sx n="50" d="100"/>
          <a:sy n="50" d="100"/>
        </p:scale>
        <p:origin x="60" y="4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9BB68-73AE-48D8-91E6-46E051A9A428}" type="datetimeFigureOut">
              <a:rPr lang="en-US" smtClean="0"/>
              <a:pPr/>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B1A7A-5AA3-446F-968E-ABD828C91A64}" type="slidenum">
              <a:rPr lang="en-US" smtClean="0"/>
              <a:pPr/>
              <a:t>‹#›</a:t>
            </a:fld>
            <a:endParaRPr lang="en-US"/>
          </a:p>
        </p:txBody>
      </p:sp>
    </p:spTree>
    <p:extLst>
      <p:ext uri="{BB962C8B-B14F-4D97-AF65-F5344CB8AC3E}">
        <p14:creationId xmlns:p14="http://schemas.microsoft.com/office/powerpoint/2010/main" val="121461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BURKE</a:t>
            </a:r>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2</a:t>
            </a:fld>
            <a:endParaRPr lang="en-US"/>
          </a:p>
        </p:txBody>
      </p:sp>
    </p:spTree>
    <p:extLst>
      <p:ext uri="{BB962C8B-B14F-4D97-AF65-F5344CB8AC3E}">
        <p14:creationId xmlns:p14="http://schemas.microsoft.com/office/powerpoint/2010/main" val="347515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19</a:t>
            </a:fld>
            <a:endParaRPr lang="en-US"/>
          </a:p>
        </p:txBody>
      </p:sp>
    </p:spTree>
    <p:extLst>
      <p:ext uri="{BB962C8B-B14F-4D97-AF65-F5344CB8AC3E}">
        <p14:creationId xmlns:p14="http://schemas.microsoft.com/office/powerpoint/2010/main" val="17315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5</a:t>
            </a:fld>
            <a:endParaRPr lang="en-US"/>
          </a:p>
        </p:txBody>
      </p:sp>
    </p:spTree>
    <p:extLst>
      <p:ext uri="{BB962C8B-B14F-4D97-AF65-F5344CB8AC3E}">
        <p14:creationId xmlns:p14="http://schemas.microsoft.com/office/powerpoint/2010/main" val="348721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6</a:t>
            </a:fld>
            <a:endParaRPr lang="en-US"/>
          </a:p>
        </p:txBody>
      </p:sp>
    </p:spTree>
    <p:extLst>
      <p:ext uri="{BB962C8B-B14F-4D97-AF65-F5344CB8AC3E}">
        <p14:creationId xmlns:p14="http://schemas.microsoft.com/office/powerpoint/2010/main" val="26074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7</a:t>
            </a:fld>
            <a:endParaRPr lang="en-US"/>
          </a:p>
        </p:txBody>
      </p:sp>
    </p:spTree>
    <p:extLst>
      <p:ext uri="{BB962C8B-B14F-4D97-AF65-F5344CB8AC3E}">
        <p14:creationId xmlns:p14="http://schemas.microsoft.com/office/powerpoint/2010/main" val="185668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Priority with the date of the establishment of the Reservation; indefinite (unlimited) “Perfection period”; respect for Tribal Sovereignty  in access to land and records; any beneficial</a:t>
            </a:r>
            <a:r>
              <a:rPr lang="en-US" baseline="0" dirty="0" smtClean="0"/>
              <a:t> use on Tribe</a:t>
            </a:r>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9</a:t>
            </a:fld>
            <a:endParaRPr lang="en-US"/>
          </a:p>
        </p:txBody>
      </p:sp>
    </p:spTree>
    <p:extLst>
      <p:ext uri="{BB962C8B-B14F-4D97-AF65-F5344CB8AC3E}">
        <p14:creationId xmlns:p14="http://schemas.microsoft.com/office/powerpoint/2010/main" val="8485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12</a:t>
            </a:fld>
            <a:endParaRPr lang="en-US"/>
          </a:p>
        </p:txBody>
      </p:sp>
    </p:spTree>
    <p:extLst>
      <p:ext uri="{BB962C8B-B14F-4D97-AF65-F5344CB8AC3E}">
        <p14:creationId xmlns:p14="http://schemas.microsoft.com/office/powerpoint/2010/main" val="194488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14</a:t>
            </a:fld>
            <a:endParaRPr lang="en-US"/>
          </a:p>
        </p:txBody>
      </p:sp>
    </p:spTree>
    <p:extLst>
      <p:ext uri="{BB962C8B-B14F-4D97-AF65-F5344CB8AC3E}">
        <p14:creationId xmlns:p14="http://schemas.microsoft.com/office/powerpoint/2010/main" val="333480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B1A7A-5AA3-446F-968E-ABD828C91A64}" type="slidenum">
              <a:rPr lang="en-US" smtClean="0"/>
              <a:pPr/>
              <a:t>15</a:t>
            </a:fld>
            <a:endParaRPr lang="en-US"/>
          </a:p>
        </p:txBody>
      </p:sp>
    </p:spTree>
    <p:extLst>
      <p:ext uri="{BB962C8B-B14F-4D97-AF65-F5344CB8AC3E}">
        <p14:creationId xmlns:p14="http://schemas.microsoft.com/office/powerpoint/2010/main" val="417286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3CDBB-874E-4445-86CE-692A79161D3C}" type="slidenum">
              <a:rPr lang="en-US" smtClean="0"/>
              <a:t>18</a:t>
            </a:fld>
            <a:endParaRPr lang="en-US"/>
          </a:p>
        </p:txBody>
      </p:sp>
    </p:spTree>
    <p:extLst>
      <p:ext uri="{BB962C8B-B14F-4D97-AF65-F5344CB8AC3E}">
        <p14:creationId xmlns:p14="http://schemas.microsoft.com/office/powerpoint/2010/main" val="404853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8/8/2017</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8/8/2017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4267200"/>
            <a:ext cx="6172200" cy="1673352"/>
          </a:xfrm>
        </p:spPr>
        <p:txBody>
          <a:bodyPr>
            <a:noAutofit/>
          </a:bodyPr>
          <a:lstStyle/>
          <a:p>
            <a:r>
              <a:rPr lang="en-US" sz="2800" dirty="0" smtClean="0"/>
              <a:t>David </a:t>
            </a:r>
            <a:r>
              <a:rPr lang="en-US" sz="2800" dirty="0"/>
              <a:t>Barfield, Chief Engineer </a:t>
            </a:r>
            <a:br>
              <a:rPr lang="en-US" sz="2800" dirty="0"/>
            </a:br>
            <a:r>
              <a:rPr lang="en-US" sz="2800" dirty="0"/>
              <a:t/>
            </a:r>
            <a:br>
              <a:rPr lang="en-US" sz="2800" dirty="0"/>
            </a:br>
            <a:r>
              <a:rPr lang="en-US" sz="2800" dirty="0"/>
              <a:t>Division of Water Resources</a:t>
            </a:r>
            <a:br>
              <a:rPr lang="en-US" sz="2800" dirty="0"/>
            </a:br>
            <a:r>
              <a:rPr lang="en-US" sz="2800" dirty="0"/>
              <a:t>Kansas Department of Agriculture </a:t>
            </a:r>
          </a:p>
        </p:txBody>
      </p:sp>
      <p:sp>
        <p:nvSpPr>
          <p:cNvPr id="3" name="Subtitle 2"/>
          <p:cNvSpPr>
            <a:spLocks noGrp="1"/>
          </p:cNvSpPr>
          <p:nvPr>
            <p:ph type="subTitle" idx="1"/>
          </p:nvPr>
        </p:nvSpPr>
        <p:spPr>
          <a:xfrm>
            <a:off x="1418896" y="677917"/>
            <a:ext cx="9159765" cy="2971800"/>
          </a:xfrm>
        </p:spPr>
        <p:txBody>
          <a:bodyPr>
            <a:normAutofit fontScale="62500" lnSpcReduction="20000"/>
          </a:bodyPr>
          <a:lstStyle/>
          <a:p>
            <a:r>
              <a:rPr lang="en-US" sz="5800" dirty="0" smtClean="0"/>
              <a:t>Kansas Experience in Technical Negotiations </a:t>
            </a:r>
            <a:br>
              <a:rPr lang="en-US" sz="5800" dirty="0" smtClean="0"/>
            </a:br>
            <a:r>
              <a:rPr lang="en-US" sz="5800" dirty="0" smtClean="0"/>
              <a:t>for Tribal Water Right Settlements</a:t>
            </a:r>
          </a:p>
          <a:p>
            <a:endParaRPr lang="en-US" sz="4400" dirty="0"/>
          </a:p>
          <a:p>
            <a:r>
              <a:rPr lang="en-US" sz="5100" dirty="0" smtClean="0"/>
              <a:t>Symposium on the Settlement of Indian Reserved Water Rights Claims, Great Falls, Montana</a:t>
            </a:r>
          </a:p>
          <a:p>
            <a:r>
              <a:rPr lang="en-US" sz="5100" dirty="0" smtClean="0"/>
              <a:t>August 8, 2017</a:t>
            </a:r>
            <a:endParaRPr lang="en-US" sz="4500" dirty="0"/>
          </a:p>
        </p:txBody>
      </p:sp>
    </p:spTree>
    <p:extLst>
      <p:ext uri="{BB962C8B-B14F-4D97-AF65-F5344CB8AC3E}">
        <p14:creationId xmlns:p14="http://schemas.microsoft.com/office/powerpoint/2010/main" val="118700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Agreeing on the ultimate “direct flow” needs of the Tribe</a:t>
            </a:r>
            <a:endParaRPr lang="en-US" dirty="0"/>
          </a:p>
        </p:txBody>
      </p:sp>
      <p:sp>
        <p:nvSpPr>
          <p:cNvPr id="3" name="Content Placeholder 2"/>
          <p:cNvSpPr>
            <a:spLocks noGrp="1"/>
          </p:cNvSpPr>
          <p:nvPr>
            <p:ph idx="1"/>
          </p:nvPr>
        </p:nvSpPr>
        <p:spPr>
          <a:xfrm>
            <a:off x="1143000" y="2057400"/>
            <a:ext cx="9875520" cy="4280338"/>
          </a:xfrm>
        </p:spPr>
        <p:txBody>
          <a:bodyPr>
            <a:normAutofit/>
          </a:bodyPr>
          <a:lstStyle/>
          <a:p>
            <a:r>
              <a:rPr lang="en-US" sz="2800" dirty="0" smtClean="0"/>
              <a:t>While two different practical irrigable acres (PIA) estimates were prepared, the use of the PIA standard was awkward as irrigation limited in the area.</a:t>
            </a:r>
          </a:p>
          <a:p>
            <a:r>
              <a:rPr lang="en-US" sz="2800" dirty="0" smtClean="0"/>
              <a:t>The State proposed an alternate procedure to determine the Tribes needs based on a “municipal build out” principle. </a:t>
            </a:r>
          </a:p>
          <a:p>
            <a:pPr lvl="1"/>
            <a:r>
              <a:rPr lang="en-US" sz="2400" dirty="0" smtClean="0"/>
              <a:t>Used population density of nearby urbanized areas and gallons per capita based on state experience to determine the Tribe’s ultimate annual need:</a:t>
            </a:r>
          </a:p>
          <a:p>
            <a:pPr marL="548640" lvl="2" indent="0">
              <a:buNone/>
            </a:pPr>
            <a:r>
              <a:rPr lang="en-US" sz="2400" dirty="0" smtClean="0"/>
              <a:t>30 </a:t>
            </a:r>
            <a:r>
              <a:rPr lang="en-US" sz="2400" dirty="0" err="1" smtClean="0"/>
              <a:t>sq</a:t>
            </a:r>
            <a:r>
              <a:rPr lang="en-US" sz="2400" dirty="0" smtClean="0"/>
              <a:t> miles x 1000 persons per square mile x 140 </a:t>
            </a:r>
            <a:r>
              <a:rPr lang="en-US" sz="2400" dirty="0" err="1" smtClean="0"/>
              <a:t>gpcd</a:t>
            </a:r>
            <a:r>
              <a:rPr lang="en-US" sz="2400" dirty="0" smtClean="0"/>
              <a:t> =&gt; 4705 acre-feet/year.</a:t>
            </a:r>
            <a:endParaRPr lang="en-US" sz="2000" dirty="0" smtClean="0"/>
          </a:p>
          <a:p>
            <a:endParaRPr lang="en-US" dirty="0"/>
          </a:p>
        </p:txBody>
      </p:sp>
    </p:spTree>
    <p:extLst>
      <p:ext uri="{BB962C8B-B14F-4D97-AF65-F5344CB8AC3E}">
        <p14:creationId xmlns:p14="http://schemas.microsoft.com/office/powerpoint/2010/main" val="135485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the </a:t>
            </a:r>
            <a:r>
              <a:rPr lang="en-US" dirty="0" smtClean="0"/>
              <a:t>amount </a:t>
            </a:r>
            <a:r>
              <a:rPr lang="en-US" dirty="0"/>
              <a:t>of storage </a:t>
            </a:r>
            <a:r>
              <a:rPr lang="en-US" dirty="0" smtClean="0"/>
              <a:t>which could </a:t>
            </a:r>
            <a:r>
              <a:rPr lang="en-US" dirty="0"/>
              <a:t>build to support </a:t>
            </a:r>
            <a:r>
              <a:rPr lang="en-US" dirty="0" smtClean="0"/>
              <a:t>direct </a:t>
            </a:r>
            <a:r>
              <a:rPr lang="en-US" dirty="0"/>
              <a:t>flow needs</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t>Used Kansas state-wide rules to determine allowable storage to support the Tribe’s direct use. </a:t>
            </a:r>
            <a:endParaRPr lang="en-US" sz="2800" dirty="0"/>
          </a:p>
          <a:p>
            <a:r>
              <a:rPr lang="en-US" sz="2800" dirty="0" smtClean="0"/>
              <a:t>State rules allow storage of 3 years of direct use + 3 years of indirect use (evaporation and seepage) or 18,520 acre-feet based on assumed seepage rate.</a:t>
            </a:r>
          </a:p>
          <a:p>
            <a:r>
              <a:rPr lang="en-US" sz="2800" dirty="0" smtClean="0"/>
              <a:t>As seepage not known until the dam sites are determined, the settlement allows for a larger storage value if </a:t>
            </a:r>
            <a:r>
              <a:rPr lang="en-US" sz="2800" dirty="0"/>
              <a:t>seepage characteristics of the reservoir(s) </a:t>
            </a:r>
            <a:r>
              <a:rPr lang="en-US" sz="2800" dirty="0" smtClean="0"/>
              <a:t>require. </a:t>
            </a:r>
            <a:endParaRPr lang="en-US" sz="2800" dirty="0"/>
          </a:p>
        </p:txBody>
      </p:sp>
    </p:spTree>
    <p:extLst>
      <p:ext uri="{BB962C8B-B14F-4D97-AF65-F5344CB8AC3E}">
        <p14:creationId xmlns:p14="http://schemas.microsoft.com/office/powerpoint/2010/main" val="99832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commitments to protect </a:t>
            </a:r>
            <a:r>
              <a:rPr lang="en-US" dirty="0"/>
              <a:t>the Tribal </a:t>
            </a:r>
            <a:r>
              <a:rPr lang="en-US" dirty="0" smtClean="0"/>
              <a:t>Water Right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Agree to recognize Tribal Water Right with priority date of October 24, 1832</a:t>
            </a:r>
          </a:p>
          <a:p>
            <a:r>
              <a:rPr lang="en-US" sz="2400" dirty="0" smtClean="0"/>
              <a:t>Review applications of Kansas Water Rights to ensure prevention of injury to Tribal Water Right and provide notice of applications to Tribe</a:t>
            </a:r>
          </a:p>
          <a:p>
            <a:r>
              <a:rPr lang="en-US" sz="2400" dirty="0" smtClean="0"/>
              <a:t>Monitor basin as prescribed in the attached Memorandum of Agreement (MOA) and prepare for necessary administration to protect the Tribal Water Right</a:t>
            </a:r>
          </a:p>
          <a:p>
            <a:r>
              <a:rPr lang="en-US" sz="2400" dirty="0" smtClean="0"/>
              <a:t>Respond to notices of impairment through evaluation and administration, as needed</a:t>
            </a:r>
          </a:p>
          <a:p>
            <a:r>
              <a:rPr lang="en-US" sz="2400" dirty="0" smtClean="0"/>
              <a:t>With the Tribe, annually review the </a:t>
            </a:r>
            <a:r>
              <a:rPr lang="en-US" sz="2400" dirty="0"/>
              <a:t>MOA </a:t>
            </a:r>
            <a:r>
              <a:rPr lang="en-US" sz="2400" dirty="0" smtClean="0"/>
              <a:t>to insure its remains appropriate as the Tribe </a:t>
            </a:r>
            <a:r>
              <a:rPr lang="en-US" sz="2400" dirty="0"/>
              <a:t>develop its demand and constructs </a:t>
            </a:r>
            <a:r>
              <a:rPr lang="en-US" sz="2400" dirty="0" smtClean="0"/>
              <a:t>storage.</a:t>
            </a:r>
            <a:endParaRPr lang="en-US" sz="2400" dirty="0"/>
          </a:p>
          <a:p>
            <a:endParaRPr lang="en-US" dirty="0"/>
          </a:p>
        </p:txBody>
      </p:sp>
    </p:spTree>
    <p:extLst>
      <p:ext uri="{BB962C8B-B14F-4D97-AF65-F5344CB8AC3E}">
        <p14:creationId xmlns:p14="http://schemas.microsoft.com/office/powerpoint/2010/main" val="151549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of Agreement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Agreement between the Tribe and State of Kansas (Chief Engineer)</a:t>
            </a:r>
          </a:p>
          <a:p>
            <a:r>
              <a:rPr lang="en-US" sz="2800" dirty="0" smtClean="0"/>
              <a:t>Attached to the Proposed Settlement and part of it, but can and will be updated over time by the State and Tribe as time goes on, additional storage developed by the Tribes</a:t>
            </a:r>
          </a:p>
          <a:p>
            <a:r>
              <a:rPr lang="en-US" sz="2800" dirty="0" smtClean="0"/>
              <a:t>Establishes communications, monitoring and action levels based on streamflows and storage levels in reservoirs to protect the </a:t>
            </a:r>
            <a:r>
              <a:rPr lang="en-US" sz="2800" dirty="0"/>
              <a:t>Tribal Water </a:t>
            </a:r>
            <a:r>
              <a:rPr lang="en-US" sz="2800" dirty="0" smtClean="0"/>
              <a:t>Right</a:t>
            </a:r>
            <a:endParaRPr lang="en-US" sz="3200" dirty="0" smtClean="0"/>
          </a:p>
          <a:p>
            <a:r>
              <a:rPr lang="en-US" sz="2800" dirty="0" smtClean="0"/>
              <a:t>Annual </a:t>
            </a:r>
            <a:r>
              <a:rPr lang="en-US" sz="2800" dirty="0"/>
              <a:t>reviews to insure it remains current, especially as the Tribe develops storage.</a:t>
            </a:r>
            <a:endParaRPr lang="en-US" sz="2000" dirty="0"/>
          </a:p>
          <a:p>
            <a:endParaRPr lang="en-US" dirty="0" smtClean="0"/>
          </a:p>
          <a:p>
            <a:endParaRPr lang="en-US" dirty="0"/>
          </a:p>
        </p:txBody>
      </p:sp>
    </p:spTree>
    <p:extLst>
      <p:ext uri="{BB962C8B-B14F-4D97-AF65-F5344CB8AC3E}">
        <p14:creationId xmlns:p14="http://schemas.microsoft.com/office/powerpoint/2010/main" val="426048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8112" y="609600"/>
            <a:ext cx="5833872" cy="1356360"/>
          </a:xfrm>
        </p:spPr>
        <p:txBody>
          <a:bodyPr>
            <a:normAutofit/>
          </a:bodyPr>
          <a:lstStyle/>
          <a:p>
            <a:r>
              <a:rPr lang="en-US" sz="3200" dirty="0" smtClean="0"/>
              <a:t>Water rights subject to administration</a:t>
            </a:r>
            <a:endParaRPr lang="en-US" sz="2400"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138" t="11505" r="6720" b="4243"/>
          <a:stretch/>
        </p:blipFill>
        <p:spPr>
          <a:xfrm>
            <a:off x="485544" y="557517"/>
            <a:ext cx="4635096" cy="5606414"/>
          </a:xfrm>
        </p:spPr>
      </p:pic>
      <p:sp>
        <p:nvSpPr>
          <p:cNvPr id="6" name="Content Placeholder 5"/>
          <p:cNvSpPr>
            <a:spLocks noGrp="1"/>
          </p:cNvSpPr>
          <p:nvPr>
            <p:ph sz="half" idx="2"/>
          </p:nvPr>
        </p:nvSpPr>
        <p:spPr>
          <a:xfrm>
            <a:off x="5468112" y="2057400"/>
            <a:ext cx="5833872" cy="4023360"/>
          </a:xfrm>
        </p:spPr>
        <p:txBody>
          <a:bodyPr>
            <a:normAutofit lnSpcReduction="10000"/>
          </a:bodyPr>
          <a:lstStyle/>
          <a:p>
            <a:r>
              <a:rPr lang="en-US" dirty="0" smtClean="0"/>
              <a:t>During times of shortage, when the Tribe is unable to meet it direct demands or when its storage is below target levels, the Tribe may request curtailment of upstream water rights.</a:t>
            </a:r>
          </a:p>
          <a:p>
            <a:r>
              <a:rPr lang="en-US" dirty="0" smtClean="0"/>
              <a:t>Upstream water rights: 2 irrigation, 4 industrial, 2 recreational and 23 sediment control dams.</a:t>
            </a:r>
          </a:p>
          <a:p>
            <a:r>
              <a:rPr lang="en-US" dirty="0" smtClean="0"/>
              <a:t>Watershed dams will be required to bypass inflows.</a:t>
            </a:r>
          </a:p>
          <a:p>
            <a:r>
              <a:rPr lang="en-US" dirty="0" smtClean="0"/>
              <a:t>No administration of domestic use.</a:t>
            </a:r>
          </a:p>
          <a:p>
            <a:r>
              <a:rPr lang="en-US" dirty="0" smtClean="0"/>
              <a:t>No administration if the chief engineer determines it would be “futile.”</a:t>
            </a:r>
            <a:endParaRPr lang="en-US" dirty="0"/>
          </a:p>
        </p:txBody>
      </p:sp>
    </p:spTree>
    <p:extLst>
      <p:ext uri="{BB962C8B-B14F-4D97-AF65-F5344CB8AC3E}">
        <p14:creationId xmlns:p14="http://schemas.microsoft.com/office/powerpoint/2010/main" val="102077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 communication</a:t>
            </a:r>
            <a:endParaRPr lang="en-US" dirty="0"/>
          </a:p>
        </p:txBody>
      </p:sp>
      <p:sp>
        <p:nvSpPr>
          <p:cNvPr id="3" name="Content Placeholder 2"/>
          <p:cNvSpPr>
            <a:spLocks noGrp="1"/>
          </p:cNvSpPr>
          <p:nvPr>
            <p:ph idx="1"/>
          </p:nvPr>
        </p:nvSpPr>
        <p:spPr>
          <a:xfrm>
            <a:off x="1143000" y="1756186"/>
            <a:ext cx="9872871" cy="4038600"/>
          </a:xfrm>
        </p:spPr>
        <p:txBody>
          <a:bodyPr>
            <a:normAutofit/>
          </a:bodyPr>
          <a:lstStyle/>
          <a:p>
            <a:r>
              <a:rPr lang="en-US" sz="2600" dirty="0" smtClean="0"/>
              <a:t>Tribe </a:t>
            </a:r>
            <a:r>
              <a:rPr lang="en-US" sz="2600" dirty="0" smtClean="0"/>
              <a:t>to construct and maintain dams and other water structures and provide the Chief Engineer copies of inspection reports, notice of significant changes dam construction and operation, or evidence of problems with the dams</a:t>
            </a:r>
          </a:p>
          <a:p>
            <a:r>
              <a:rPr lang="en-US" sz="2600" dirty="0" smtClean="0"/>
              <a:t>Tribe to meter all diversions and annual reporting of all of its use and provide additional data required by the Chief Engineer to administer water rights to protect the Tribal Water Right.</a:t>
            </a:r>
          </a:p>
          <a:p>
            <a:r>
              <a:rPr lang="en-US" sz="2600" dirty="0" smtClean="0"/>
              <a:t>With KDA-DWR, the Tribe to annually review the </a:t>
            </a:r>
            <a:r>
              <a:rPr lang="en-US" sz="2600" dirty="0" smtClean="0"/>
              <a:t>MOA.</a:t>
            </a:r>
            <a:endParaRPr lang="en-US" sz="2600" dirty="0"/>
          </a:p>
        </p:txBody>
      </p:sp>
    </p:spTree>
    <p:extLst>
      <p:ext uri="{BB962C8B-B14F-4D97-AF65-F5344CB8AC3E}">
        <p14:creationId xmlns:p14="http://schemas.microsoft.com/office/powerpoint/2010/main" val="147059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4198"/>
          <a:stretch/>
        </p:blipFill>
        <p:spPr>
          <a:xfrm>
            <a:off x="7434701" y="1188085"/>
            <a:ext cx="4468266" cy="4664075"/>
          </a:xfrm>
        </p:spPr>
      </p:pic>
      <p:sp>
        <p:nvSpPr>
          <p:cNvPr id="4" name="Text Placeholder 3"/>
          <p:cNvSpPr>
            <a:spLocks noGrp="1"/>
          </p:cNvSpPr>
          <p:nvPr>
            <p:ph type="body" sz="half" idx="2"/>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62" y="538381"/>
            <a:ext cx="7459116" cy="5963482"/>
          </a:xfrm>
          <a:prstGeom prst="rect">
            <a:avLst/>
          </a:prstGeom>
        </p:spPr>
      </p:pic>
    </p:spTree>
    <p:extLst>
      <p:ext uri="{BB962C8B-B14F-4D97-AF65-F5344CB8AC3E}">
        <p14:creationId xmlns:p14="http://schemas.microsoft.com/office/powerpoint/2010/main" val="136320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792" y="-1"/>
            <a:ext cx="8645463" cy="7629347"/>
          </a:xfrm>
        </p:spPr>
      </p:pic>
    </p:spTree>
    <p:extLst>
      <p:ext uri="{BB962C8B-B14F-4D97-AF65-F5344CB8AC3E}">
        <p14:creationId xmlns:p14="http://schemas.microsoft.com/office/powerpoint/2010/main" val="3942576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&amp; Discussion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563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67" t="6359" b="4492"/>
          <a:stretch/>
        </p:blipFill>
        <p:spPr>
          <a:xfrm>
            <a:off x="582490" y="1781503"/>
            <a:ext cx="5851148" cy="4175191"/>
          </a:xfrm>
          <a:prstGeom prst="rect">
            <a:avLst/>
          </a:prstGeom>
        </p:spPr>
      </p:pic>
      <p:sp>
        <p:nvSpPr>
          <p:cNvPr id="5" name="Title 4"/>
          <p:cNvSpPr>
            <a:spLocks noGrp="1"/>
          </p:cNvSpPr>
          <p:nvPr>
            <p:ph type="title"/>
          </p:nvPr>
        </p:nvSpPr>
        <p:spPr>
          <a:xfrm>
            <a:off x="1143000" y="609600"/>
            <a:ext cx="9875520" cy="919655"/>
          </a:xfrm>
        </p:spPr>
        <p:txBody>
          <a:bodyPr/>
          <a:lstStyle/>
          <a:p>
            <a:r>
              <a:rPr lang="en-US" dirty="0" smtClean="0"/>
              <a:t>Background &amp; History</a:t>
            </a:r>
            <a:endParaRPr lang="en-US" dirty="0"/>
          </a:p>
        </p:txBody>
      </p:sp>
      <p:sp>
        <p:nvSpPr>
          <p:cNvPr id="7" name="Content Placeholder 6"/>
          <p:cNvSpPr>
            <a:spLocks noGrp="1"/>
          </p:cNvSpPr>
          <p:nvPr>
            <p:ph sz="half" idx="2"/>
          </p:nvPr>
        </p:nvSpPr>
        <p:spPr/>
        <p:txBody>
          <a:bodyPr/>
          <a:lstStyle/>
          <a:p>
            <a:r>
              <a:rPr lang="en-US" dirty="0" smtClean="0"/>
              <a:t>Kickapoo Tribe of northeast Kansas is federally recognized Indian Tribe</a:t>
            </a:r>
          </a:p>
          <a:p>
            <a:r>
              <a:rPr lang="en-US" dirty="0" smtClean="0"/>
              <a:t>Tribe’s government operates under Constitution of Kickapoo Tribe of Indians, as approved by the Secretary of Interior on February 16, 1937</a:t>
            </a:r>
          </a:p>
          <a:p>
            <a:r>
              <a:rPr lang="en-US" dirty="0" smtClean="0"/>
              <a:t>Under the </a:t>
            </a:r>
            <a:r>
              <a:rPr lang="en-US" i="1" dirty="0" smtClean="0"/>
              <a:t>Winters </a:t>
            </a:r>
            <a:r>
              <a:rPr lang="en-US" dirty="0" smtClean="0"/>
              <a:t>doctrine, Tribe </a:t>
            </a:r>
            <a:r>
              <a:rPr lang="en-US" dirty="0"/>
              <a:t>has a federal reserved water right with a priority date of October 24, 1832</a:t>
            </a:r>
          </a:p>
          <a:p>
            <a:endParaRPr lang="en-US" dirty="0"/>
          </a:p>
        </p:txBody>
      </p:sp>
    </p:spTree>
    <p:extLst>
      <p:ext uri="{BB962C8B-B14F-4D97-AF65-F5344CB8AC3E}">
        <p14:creationId xmlns:p14="http://schemas.microsoft.com/office/powerpoint/2010/main" val="152579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rPr>
              <a:t>Background &amp; History</a:t>
            </a:r>
            <a:br>
              <a:rPr lang="en-US" dirty="0" smtClean="0">
                <a:solidFill>
                  <a:srgbClr val="002060"/>
                </a:solidFill>
              </a:rPr>
            </a:br>
            <a:endParaRPr lang="en-US" dirty="0">
              <a:solidFill>
                <a:srgbClr val="002060"/>
              </a:solidFill>
            </a:endParaRPr>
          </a:p>
        </p:txBody>
      </p:sp>
      <p:sp>
        <p:nvSpPr>
          <p:cNvPr id="5" name="Text Placeholder 4"/>
          <p:cNvSpPr>
            <a:spLocks noGrp="1"/>
          </p:cNvSpPr>
          <p:nvPr>
            <p:ph type="body" idx="1"/>
          </p:nvPr>
        </p:nvSpPr>
        <p:spPr/>
        <p:txBody>
          <a:bodyPr/>
          <a:lstStyle/>
          <a:p>
            <a:r>
              <a:rPr lang="en-US" sz="4000" dirty="0" smtClean="0"/>
              <a:t>Kickapoo Tribe Water Right Settlement</a:t>
            </a:r>
            <a:endParaRPr lang="en-US" dirty="0" smtClean="0"/>
          </a:p>
        </p:txBody>
      </p:sp>
    </p:spTree>
    <p:extLst>
      <p:ext uri="{BB962C8B-B14F-4D97-AF65-F5344CB8AC3E}">
        <p14:creationId xmlns:p14="http://schemas.microsoft.com/office/powerpoint/2010/main" val="3755623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2687" y="658368"/>
            <a:ext cx="4919471" cy="1133856"/>
          </a:xfrm>
        </p:spPr>
        <p:txBody>
          <a:bodyPr/>
          <a:lstStyle/>
          <a:p>
            <a:r>
              <a:rPr lang="en-US" sz="3200" dirty="0" smtClean="0"/>
              <a:t>Downstream water rights potentially effected</a:t>
            </a:r>
            <a:endParaRPr lang="en-US" dirty="0"/>
          </a:p>
        </p:txBody>
      </p:sp>
      <p:sp>
        <p:nvSpPr>
          <p:cNvPr id="8" name="Content Placeholder 7"/>
          <p:cNvSpPr>
            <a:spLocks noGrp="1"/>
          </p:cNvSpPr>
          <p:nvPr>
            <p:ph idx="1"/>
          </p:nvPr>
        </p:nvSpPr>
        <p:spPr/>
        <p:txBody>
          <a:bodyPr/>
          <a:lstStyle/>
          <a:p>
            <a:endParaRPr lang="en-US"/>
          </a:p>
        </p:txBody>
      </p:sp>
      <p:sp>
        <p:nvSpPr>
          <p:cNvPr id="9" name="Text Placeholder 8"/>
          <p:cNvSpPr>
            <a:spLocks noGrp="1"/>
          </p:cNvSpPr>
          <p:nvPr>
            <p:ph type="body" sz="half" idx="2"/>
          </p:nvPr>
        </p:nvSpPr>
        <p:spPr>
          <a:xfrm>
            <a:off x="932687" y="1938528"/>
            <a:ext cx="4919472" cy="3346704"/>
          </a:xfrm>
        </p:spPr>
        <p:txBody>
          <a:bodyPr>
            <a:noAutofit/>
          </a:bodyPr>
          <a:lstStyle/>
          <a:p>
            <a:pPr marL="285750" indent="-285750">
              <a:buFont typeface="Arial" panose="020B0604020202020204" pitchFamily="34" charset="0"/>
              <a:buChar char="•"/>
            </a:pPr>
            <a:r>
              <a:rPr lang="en-US" sz="2400" dirty="0" smtClean="0"/>
              <a:t>As the Tribe develops its water right, it will use and store waters that formerly made its way downstream.</a:t>
            </a:r>
          </a:p>
          <a:p>
            <a:pPr marL="285750" indent="-285750">
              <a:buFont typeface="Arial" panose="020B0604020202020204" pitchFamily="34" charset="0"/>
              <a:buChar char="•"/>
            </a:pPr>
            <a:r>
              <a:rPr lang="en-US" sz="2400" dirty="0" smtClean="0"/>
              <a:t>However, few downstream rights are immediately downstream of the Reservation.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27" t="12613" r="4596" b="-1121"/>
          <a:stretch/>
        </p:blipFill>
        <p:spPr>
          <a:xfrm>
            <a:off x="6236208" y="389451"/>
            <a:ext cx="5047488" cy="6299385"/>
          </a:xfrm>
          <a:prstGeom prst="rect">
            <a:avLst/>
          </a:prstGeom>
        </p:spPr>
      </p:pic>
    </p:spTree>
    <p:extLst>
      <p:ext uri="{BB962C8B-B14F-4D97-AF65-F5344CB8AC3E}">
        <p14:creationId xmlns:p14="http://schemas.microsoft.com/office/powerpoint/2010/main" val="270581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90800" y="228600"/>
            <a:ext cx="7772400" cy="914400"/>
          </a:xfrm>
        </p:spPr>
        <p:txBody>
          <a:bodyPr/>
          <a:lstStyle/>
          <a:p>
            <a:pPr eaLnBrk="1" hangingPunct="1"/>
            <a:r>
              <a:rPr lang="en-US" smtClean="0"/>
              <a:t>Kansas surface water supplies</a:t>
            </a:r>
          </a:p>
        </p:txBody>
      </p:sp>
      <p:pic>
        <p:nvPicPr>
          <p:cNvPr id="28675" name="Content Placeholder 4" descr="strm_flow_med_021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20106" y="982718"/>
            <a:ext cx="8713787" cy="5638800"/>
          </a:xfrm>
        </p:spPr>
      </p:pic>
    </p:spTree>
    <p:extLst>
      <p:ext uri="{BB962C8B-B14F-4D97-AF65-F5344CB8AC3E}">
        <p14:creationId xmlns:p14="http://schemas.microsoft.com/office/powerpoint/2010/main" val="109135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506" y="489970"/>
            <a:ext cx="4840014" cy="6017061"/>
          </a:xfrm>
        </p:spPr>
      </p:pic>
    </p:spTree>
    <p:extLst>
      <p:ext uri="{BB962C8B-B14F-4D97-AF65-F5344CB8AC3E}">
        <p14:creationId xmlns:p14="http://schemas.microsoft.com/office/powerpoint/2010/main" val="246594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840828"/>
          </a:xfrm>
        </p:spPr>
        <p:txBody>
          <a:bodyPr/>
          <a:lstStyle/>
          <a:p>
            <a:r>
              <a:rPr lang="en-US" dirty="0" smtClean="0"/>
              <a:t>Background &amp; History</a:t>
            </a:r>
            <a:endParaRPr lang="en-US" dirty="0"/>
          </a:p>
        </p:txBody>
      </p:sp>
      <p:sp>
        <p:nvSpPr>
          <p:cNvPr id="5" name="Content Placeholder 4"/>
          <p:cNvSpPr>
            <a:spLocks noGrp="1"/>
          </p:cNvSpPr>
          <p:nvPr>
            <p:ph idx="1"/>
          </p:nvPr>
        </p:nvSpPr>
        <p:spPr>
          <a:xfrm>
            <a:off x="709448" y="1450428"/>
            <a:ext cx="5990897" cy="5037530"/>
          </a:xfrm>
        </p:spPr>
        <p:txBody>
          <a:bodyPr>
            <a:normAutofit/>
          </a:bodyPr>
          <a:lstStyle/>
          <a:p>
            <a:r>
              <a:rPr lang="en-US" dirty="0" smtClean="0"/>
              <a:t>Kansas, the Tribe, and the federal government planned a reservoir to satisfy the Tribe’s water rights, under the USDA’s Small Watershed Program (late 1990’s). </a:t>
            </a:r>
          </a:p>
          <a:p>
            <a:r>
              <a:rPr lang="en-US" dirty="0" smtClean="0"/>
              <a:t>Cooperation broke down over securing land necessary for reservoir; the Tribe filed lawsuit in June 2006 asking Kansas to condemn land and recognize the Tribal Water Right.  </a:t>
            </a:r>
          </a:p>
          <a:p>
            <a:r>
              <a:rPr lang="en-US" dirty="0" smtClean="0"/>
              <a:t>The land issue was resolved by the Court in early 2014 against the Tribe; the suit then focuses exclusively on the Tribal Water Right.</a:t>
            </a:r>
          </a:p>
          <a:p>
            <a:r>
              <a:rPr lang="en-US" dirty="0" smtClean="0"/>
              <a:t>Parties (Tribe, Kansas, USA) agreed to suspend active litigation to negotiate a resolution.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345" y="426908"/>
            <a:ext cx="5145629" cy="6061050"/>
          </a:xfrm>
          <a:prstGeom prst="rect">
            <a:avLst/>
          </a:prstGeom>
        </p:spPr>
      </p:pic>
    </p:spTree>
    <p:extLst>
      <p:ext uri="{BB962C8B-B14F-4D97-AF65-F5344CB8AC3E}">
        <p14:creationId xmlns:p14="http://schemas.microsoft.com/office/powerpoint/2010/main" val="1566948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rPr>
              <a:t>Basic Aspects of Settlement Agreement</a:t>
            </a:r>
            <a:endParaRPr lang="en-US" dirty="0">
              <a:solidFill>
                <a:srgbClr val="002060"/>
              </a:solidFill>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090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of the Agreement</a:t>
            </a:r>
            <a:endParaRPr lang="en-US" dirty="0"/>
          </a:p>
        </p:txBody>
      </p:sp>
      <p:sp>
        <p:nvSpPr>
          <p:cNvPr id="5" name="Content Placeholder 4"/>
          <p:cNvSpPr>
            <a:spLocks noGrp="1"/>
          </p:cNvSpPr>
          <p:nvPr>
            <p:ph idx="1"/>
          </p:nvPr>
        </p:nvSpPr>
        <p:spPr>
          <a:xfrm>
            <a:off x="811924" y="1965960"/>
            <a:ext cx="10318531" cy="4038600"/>
          </a:xfrm>
        </p:spPr>
        <p:txBody>
          <a:bodyPr>
            <a:noAutofit/>
          </a:bodyPr>
          <a:lstStyle/>
          <a:p>
            <a:r>
              <a:rPr lang="en-US" sz="2800" dirty="0" smtClean="0"/>
              <a:t>Establish the nature, extent and characteristics of the Tribal Water Right</a:t>
            </a:r>
          </a:p>
          <a:p>
            <a:r>
              <a:rPr lang="en-US" sz="2800" dirty="0" smtClean="0"/>
              <a:t>Remove causes of future controversy among the Parties concerning water rights in the upper Delaware River Basin</a:t>
            </a:r>
          </a:p>
          <a:p>
            <a:r>
              <a:rPr lang="en-US" sz="2800" dirty="0" smtClean="0"/>
              <a:t>Establish the respective rights, duties, and obligations of the Parties.</a:t>
            </a:r>
          </a:p>
          <a:p>
            <a:r>
              <a:rPr lang="en-US" sz="2800" dirty="0" smtClean="0"/>
              <a:t>Maintain agreement on clear procedures for communication, monitoring, and protection of the Tribal Water Right.</a:t>
            </a:r>
            <a:endParaRPr lang="en-US" sz="2800" dirty="0"/>
          </a:p>
        </p:txBody>
      </p:sp>
    </p:spTree>
    <p:extLst>
      <p:ext uri="{BB962C8B-B14F-4D97-AF65-F5344CB8AC3E}">
        <p14:creationId xmlns:p14="http://schemas.microsoft.com/office/powerpoint/2010/main" val="2442409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Technical issues negotiated</a:t>
            </a:r>
            <a:endParaRPr lang="en-US" dirty="0"/>
          </a:p>
        </p:txBody>
      </p:sp>
      <p:sp>
        <p:nvSpPr>
          <p:cNvPr id="3" name="Content Placeholder 2"/>
          <p:cNvSpPr>
            <a:spLocks noGrp="1"/>
          </p:cNvSpPr>
          <p:nvPr>
            <p:ph idx="1"/>
          </p:nvPr>
        </p:nvSpPr>
        <p:spPr/>
        <p:txBody>
          <a:bodyPr>
            <a:normAutofit/>
          </a:bodyPr>
          <a:lstStyle/>
          <a:p>
            <a:r>
              <a:rPr lang="en-US" sz="3200" dirty="0" smtClean="0"/>
              <a:t>Agree on the ultimate </a:t>
            </a:r>
            <a:r>
              <a:rPr lang="en-US" sz="3200" dirty="0"/>
              <a:t>“direct flow” needs of the </a:t>
            </a:r>
            <a:r>
              <a:rPr lang="en-US" sz="3200" dirty="0" smtClean="0"/>
              <a:t>Tribe</a:t>
            </a:r>
          </a:p>
          <a:p>
            <a:r>
              <a:rPr lang="en-US" sz="3200" dirty="0" smtClean="0"/>
              <a:t>Agree on the </a:t>
            </a:r>
            <a:r>
              <a:rPr lang="en-US" sz="3200" dirty="0"/>
              <a:t>amount of storage which could build to support direct flow </a:t>
            </a:r>
            <a:r>
              <a:rPr lang="en-US" sz="3200" dirty="0" smtClean="0"/>
              <a:t>needs</a:t>
            </a:r>
          </a:p>
          <a:p>
            <a:r>
              <a:rPr lang="en-US" sz="3200" dirty="0" smtClean="0"/>
              <a:t>Agree on </a:t>
            </a:r>
            <a:r>
              <a:rPr lang="en-US" sz="3200" dirty="0"/>
              <a:t>action </a:t>
            </a:r>
            <a:r>
              <a:rPr lang="en-US" sz="3200" dirty="0" smtClean="0"/>
              <a:t>by the State to </a:t>
            </a:r>
            <a:r>
              <a:rPr lang="en-US" sz="3200" dirty="0"/>
              <a:t>protect the </a:t>
            </a:r>
            <a:r>
              <a:rPr lang="en-US" sz="3200" dirty="0" smtClean="0"/>
              <a:t>Tribal </a:t>
            </a:r>
            <a:r>
              <a:rPr lang="en-US" sz="3200" dirty="0"/>
              <a:t>right</a:t>
            </a:r>
          </a:p>
          <a:p>
            <a:r>
              <a:rPr lang="en-US" sz="3200" dirty="0" smtClean="0"/>
              <a:t>Agree </a:t>
            </a:r>
            <a:r>
              <a:rPr lang="en-US" sz="3200" dirty="0"/>
              <a:t>on coordination and Tribal reporting.</a:t>
            </a:r>
          </a:p>
        </p:txBody>
      </p:sp>
    </p:spTree>
    <p:extLst>
      <p:ext uri="{BB962C8B-B14F-4D97-AF65-F5344CB8AC3E}">
        <p14:creationId xmlns:p14="http://schemas.microsoft.com/office/powerpoint/2010/main" val="73748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 in this settlement </a:t>
            </a:r>
            <a:endParaRPr lang="en-US" dirty="0"/>
          </a:p>
        </p:txBody>
      </p:sp>
      <p:sp>
        <p:nvSpPr>
          <p:cNvPr id="3" name="Content Placeholder 2"/>
          <p:cNvSpPr>
            <a:spLocks noGrp="1"/>
          </p:cNvSpPr>
          <p:nvPr>
            <p:ph idx="1"/>
          </p:nvPr>
        </p:nvSpPr>
        <p:spPr/>
        <p:txBody>
          <a:bodyPr>
            <a:normAutofit/>
          </a:bodyPr>
          <a:lstStyle/>
          <a:p>
            <a:r>
              <a:rPr lang="en-US" sz="2800" dirty="0" smtClean="0"/>
              <a:t>Preceding </a:t>
            </a:r>
            <a:r>
              <a:rPr lang="en-US" sz="2800" dirty="0" smtClean="0"/>
              <a:t>technical work done for litigation proved helpful background for settlement discussions.</a:t>
            </a:r>
          </a:p>
          <a:p>
            <a:r>
              <a:rPr lang="en-US" sz="2800" dirty="0" smtClean="0"/>
              <a:t>Recognition by the State of the unique aspects of the Tribal water </a:t>
            </a:r>
            <a:r>
              <a:rPr lang="en-US" sz="2800" dirty="0" smtClean="0"/>
              <a:t>right.</a:t>
            </a:r>
            <a:endParaRPr lang="en-US" sz="2800" dirty="0" smtClean="0"/>
          </a:p>
          <a:p>
            <a:r>
              <a:rPr lang="en-US" sz="2800" dirty="0" smtClean="0"/>
              <a:t>Willingness of </a:t>
            </a:r>
            <a:r>
              <a:rPr lang="en-US" sz="2800" dirty="0" smtClean="0"/>
              <a:t>the Tribe </a:t>
            </a:r>
            <a:r>
              <a:rPr lang="en-US" sz="2800" dirty="0" smtClean="0"/>
              <a:t>to allow the use of state standards for determining most other aspects of the Tribe water </a:t>
            </a:r>
            <a:r>
              <a:rPr lang="en-US" sz="2800" dirty="0" smtClean="0"/>
              <a:t>right.</a:t>
            </a:r>
          </a:p>
          <a:p>
            <a:r>
              <a:rPr lang="en-US" sz="2800" dirty="0" smtClean="0"/>
              <a:t>Willingness </a:t>
            </a:r>
            <a:r>
              <a:rPr lang="en-US" sz="2800" dirty="0"/>
              <a:t>to look at new approaches (e.g. </a:t>
            </a:r>
            <a:r>
              <a:rPr lang="en-US" sz="2800" dirty="0" smtClean="0"/>
              <a:t>using an alternative to “</a:t>
            </a:r>
            <a:r>
              <a:rPr lang="en-US" sz="2800" dirty="0"/>
              <a:t>practicable irrigable acres</a:t>
            </a:r>
            <a:r>
              <a:rPr lang="en-US" sz="2800" dirty="0" smtClean="0"/>
              <a:t>”)</a:t>
            </a:r>
            <a:endParaRPr lang="en-US" sz="2800" dirty="0"/>
          </a:p>
          <a:p>
            <a:pPr lvl="1"/>
            <a:endParaRPr lang="en-US" dirty="0"/>
          </a:p>
          <a:p>
            <a:pPr lvl="1"/>
            <a:endParaRPr lang="en-US" dirty="0"/>
          </a:p>
        </p:txBody>
      </p:sp>
    </p:spTree>
    <p:extLst>
      <p:ext uri="{BB962C8B-B14F-4D97-AF65-F5344CB8AC3E}">
        <p14:creationId xmlns:p14="http://schemas.microsoft.com/office/powerpoint/2010/main" val="3206415501"/>
      </p:ext>
    </p:extLst>
  </p:cSld>
  <p:clrMapOvr>
    <a:masterClrMapping/>
  </p:clrMapOvr>
</p:sld>
</file>

<file path=ppt/theme/theme1.xml><?xml version="1.0" encoding="utf-8"?>
<a:theme xmlns:a="http://schemas.openxmlformats.org/drawingml/2006/main" name="Basis">
  <a:themeElements>
    <a:clrScheme name="Custom 2">
      <a:dk1>
        <a:sysClr val="windowText" lastClr="000000"/>
      </a:dk1>
      <a:lt1>
        <a:sysClr val="window" lastClr="FFFFFF"/>
      </a:lt1>
      <a:dk2>
        <a:srgbClr val="002060"/>
      </a:dk2>
      <a:lt2>
        <a:srgbClr val="E3EACF"/>
      </a:lt2>
      <a:accent1>
        <a:srgbClr val="002060"/>
      </a:accent1>
      <a:accent2>
        <a:srgbClr val="7F7F7F"/>
      </a:accent2>
      <a:accent3>
        <a:srgbClr val="9F8351"/>
      </a:accent3>
      <a:accent4>
        <a:srgbClr val="002060"/>
      </a:accent4>
      <a:accent5>
        <a:srgbClr val="7F7F7F"/>
      </a:accent5>
      <a:accent6>
        <a:srgbClr val="595959"/>
      </a:accent6>
      <a:hlink>
        <a:srgbClr val="CA2F03"/>
      </a:hlink>
      <a:folHlink>
        <a:srgbClr val="3F3F3F"/>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521</TotalTime>
  <Words>1005</Words>
  <Application>Microsoft Office PowerPoint</Application>
  <PresentationFormat>Widescreen</PresentationFormat>
  <Paragraphs>81</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Basis</vt:lpstr>
      <vt:lpstr>David Barfield, Chief Engineer   Division of Water Resources Kansas Department of Agriculture </vt:lpstr>
      <vt:lpstr>Background &amp; History </vt:lpstr>
      <vt:lpstr>Kansas surface water supplies</vt:lpstr>
      <vt:lpstr>Location</vt:lpstr>
      <vt:lpstr>Background &amp; History</vt:lpstr>
      <vt:lpstr>Basic Aspects of Settlement Agreement</vt:lpstr>
      <vt:lpstr>Objectives of the Agreement</vt:lpstr>
      <vt:lpstr>Primary Technical issues negotiated</vt:lpstr>
      <vt:lpstr>Keys to success in this settlement </vt:lpstr>
      <vt:lpstr>Agreeing on the ultimate “direct flow” needs of the Tribe</vt:lpstr>
      <vt:lpstr>Quantifying the amount of storage which could build to support direct flow needs </vt:lpstr>
      <vt:lpstr>State commitments to protect the Tribal Water Right</vt:lpstr>
      <vt:lpstr>Memorandum of Agreement</vt:lpstr>
      <vt:lpstr>Water rights subject to administration</vt:lpstr>
      <vt:lpstr>Reporting / communication</vt:lpstr>
      <vt:lpstr>PowerPoint Presentation</vt:lpstr>
      <vt:lpstr>PowerPoint Presentation</vt:lpstr>
      <vt:lpstr>Questions &amp; Discussion</vt:lpstr>
      <vt:lpstr>Background &amp; History</vt:lpstr>
      <vt:lpstr>Downstream water rights potentially effected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Kickapoo Tribe Water Right Settlement</dc:title>
  <dc:creator>Metzger, Susan</dc:creator>
  <cp:lastModifiedBy>Barfield, David</cp:lastModifiedBy>
  <cp:revision>60</cp:revision>
  <dcterms:created xsi:type="dcterms:W3CDTF">2016-02-19T19:01:08Z</dcterms:created>
  <dcterms:modified xsi:type="dcterms:W3CDTF">2017-08-08T15:15:51Z</dcterms:modified>
</cp:coreProperties>
</file>