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  <p:sldMasterId id="2147483660" r:id="rId2"/>
    <p:sldMasterId id="2147483700" r:id="rId3"/>
    <p:sldMasterId id="21474837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377" r:id="rId6"/>
    <p:sldId id="335" r:id="rId7"/>
    <p:sldId id="378" r:id="rId8"/>
    <p:sldId id="371" r:id="rId9"/>
    <p:sldId id="373" r:id="rId10"/>
    <p:sldId id="372" r:id="rId11"/>
    <p:sldId id="369" r:id="rId12"/>
    <p:sldId id="374" r:id="rId13"/>
    <p:sldId id="379" r:id="rId14"/>
    <p:sldId id="380" r:id="rId15"/>
    <p:sldId id="343" r:id="rId16"/>
    <p:sldId id="375" r:id="rId17"/>
    <p:sldId id="389" r:id="rId18"/>
    <p:sldId id="346" r:id="rId19"/>
    <p:sldId id="385" r:id="rId20"/>
    <p:sldId id="386" r:id="rId21"/>
    <p:sldId id="363" r:id="rId22"/>
    <p:sldId id="353" r:id="rId23"/>
    <p:sldId id="354" r:id="rId24"/>
    <p:sldId id="387" r:id="rId25"/>
    <p:sldId id="388" r:id="rId2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CCE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27" autoAdjust="0"/>
    <p:restoredTop sz="94434" autoAdjust="0"/>
  </p:normalViewPr>
  <p:slideViewPr>
    <p:cSldViewPr>
      <p:cViewPr varScale="1">
        <p:scale>
          <a:sx n="74" d="100"/>
          <a:sy n="74" d="100"/>
        </p:scale>
        <p:origin x="15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1908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7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677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06CF3B-E5C0-4AF5-8941-AD32496178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70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6428"/>
            <a:ext cx="560832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7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677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747BDB-5A32-45C4-AC3C-5F2FC357EC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113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980135-557E-4BFB-9773-8DBF4BBB74D2}" type="slidenum">
              <a:rPr lang="en-US"/>
              <a:pPr/>
              <a:t>1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645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47BDB-5A32-45C4-AC3C-5F2FC357EC2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63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47BDB-5A32-45C4-AC3C-5F2FC357EC2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90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47BDB-5A32-45C4-AC3C-5F2FC357EC2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30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47BDB-5A32-45C4-AC3C-5F2FC357EC2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82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47BDB-5A32-45C4-AC3C-5F2FC357EC2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344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47BDB-5A32-45C4-AC3C-5F2FC357EC2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430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8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47BDB-5A32-45C4-AC3C-5F2FC357EC2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64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47BDB-5A32-45C4-AC3C-5F2FC357EC2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79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47BDB-5A32-45C4-AC3C-5F2FC357EC2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29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8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47BDB-5A32-45C4-AC3C-5F2FC357EC2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33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47BDB-5A32-45C4-AC3C-5F2FC357EC2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61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47BDB-5A32-45C4-AC3C-5F2FC357EC2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34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47BDB-5A32-45C4-AC3C-5F2FC357EC2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52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47BDB-5A32-45C4-AC3C-5F2FC357EC2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46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47BDB-5A32-45C4-AC3C-5F2FC357EC2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96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F2B43-2D01-4BBE-8EB9-6D05F7FC0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69DB-188D-4461-A3ED-160C80615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1E975-4D80-48AB-B8AF-061E23C76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F1F85-F261-4E4E-8800-D7ED1A993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BA875-F59D-4170-91D6-B5BBD7699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F2B43-2D01-4BBE-8EB9-6D05F7FC0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9D571-42BD-4665-BCDE-981089541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495C9-45A0-4C39-8A1B-F668AB3CB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6003F-BE77-4D80-B2EA-CF4B6AD65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26E38-2200-4FB1-BFA2-8F9C5AE2B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084FE-9C3D-4D3E-B8D6-724697BAE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9D571-42BD-4665-BCDE-981089541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07A60-57D2-4AAA-A2E1-4E66C6AFC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3A13A-1C7C-445C-8A08-9ECE8B6E2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BD7D-F295-4571-836B-C90C27021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69DB-188D-4461-A3ED-160C80615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1E975-4D80-48AB-B8AF-061E23C76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F1F85-F261-4E4E-8800-D7ED1A993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BA875-F59D-4170-91D6-B5BBD7699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15DA-D4A5-40CF-9AD7-0C558E8BC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848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15DA-D4A5-40CF-9AD7-0C558E8BC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8990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15DA-D4A5-40CF-9AD7-0C558E8BC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562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495C9-45A0-4C39-8A1B-F668AB3CB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15DA-D4A5-40CF-9AD7-0C558E8BC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4762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15DA-D4A5-40CF-9AD7-0C558E8BC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3961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15DA-D4A5-40CF-9AD7-0C558E8BC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3076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15DA-D4A5-40CF-9AD7-0C558E8BC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6846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15DA-D4A5-40CF-9AD7-0C558E8BC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205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15DA-D4A5-40CF-9AD7-0C558E8BC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838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15DA-D4A5-40CF-9AD7-0C558E8BC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9255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15DA-D4A5-40CF-9AD7-0C558E8BC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693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F2B43-2D01-4BBE-8EB9-6D05F7FC02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9D571-42BD-4665-BCDE-981089541A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6003F-BE77-4D80-B2EA-CF4B6AD65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495C9-45A0-4C39-8A1B-F668AB3CB0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6003F-BE77-4D80-B2EA-CF4B6AD651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D26E38-2200-4FB1-BFA2-8F9C5AE2B8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084FE-9C3D-4D3E-B8D6-724697BAE6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607A60-57D2-4AAA-A2E1-4E66C6AFCB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3A13A-1C7C-445C-8A08-9ECE8B6E22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60F0BD7D-F295-4571-836B-C90C270213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E69DB-188D-4461-A3ED-160C80615F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1E975-4D80-48AB-B8AF-061E23C765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26E38-2200-4FB1-BFA2-8F9C5AE2B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084FE-9C3D-4D3E-B8D6-724697BAE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07A60-57D2-4AAA-A2E1-4E66C6AFC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3A13A-1C7C-445C-8A08-9ECE8B6E2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BD7D-F295-4571-836B-C90C27021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206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B95B9B0-354B-458A-813D-A6666F12E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206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B95B9B0-354B-458A-813D-A6666F12E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47215DA-D4A5-40CF-9AD7-0C558E8BC91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206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B95B9B0-354B-458A-813D-A6666F12EA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tint val="80000"/>
                <a:satMod val="400000"/>
                <a:alpha val="16000"/>
              </a:schemeClr>
            </a:gs>
            <a:gs pos="46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038600"/>
            <a:ext cx="8305800" cy="1447800"/>
          </a:xfrm>
        </p:spPr>
        <p:txBody>
          <a:bodyPr>
            <a:normAutofit/>
          </a:bodyPr>
          <a:lstStyle/>
          <a:p>
            <a:pPr algn="ctr"/>
            <a:r>
              <a:rPr lang="en-US" sz="3600" i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The Blackfeet </a:t>
            </a:r>
            <a:r>
              <a:rPr lang="en-US" sz="3600" i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Water </a:t>
            </a:r>
            <a:r>
              <a:rPr lang="en-US" sz="3600" i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Rights Settlement </a:t>
            </a:r>
            <a:r>
              <a:rPr lang="en-US" sz="3600" i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Act </a:t>
            </a:r>
            <a:r>
              <a:rPr lang="en-US" sz="3600" i="1" dirty="0" smtClean="0"/>
              <a:t> </a:t>
            </a:r>
            <a:r>
              <a:rPr lang="en-US" sz="3600" dirty="0" smtClean="0"/>
              <a:t>		</a:t>
            </a:r>
            <a:r>
              <a:rPr lang="en-US" sz="2400" dirty="0" smtClean="0">
                <a:latin typeface="Gill Sans MT" pitchFamily="34" charset="0"/>
              </a:rPr>
              <a:t> </a:t>
            </a:r>
            <a:endParaRPr lang="en-US" sz="2400" b="1" dirty="0">
              <a:latin typeface="Gill Sans M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0999" y="5410200"/>
            <a:ext cx="46482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Samuel D. </a:t>
            </a:r>
            <a:r>
              <a:rPr lang="fr-FR" sz="2000" dirty="0" err="1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Gollis</a:t>
            </a:r>
            <a:endParaRPr lang="fr-FR" sz="2000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000" dirty="0" err="1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Indian</a:t>
            </a:r>
            <a:r>
              <a:rPr lang="fr-FR" sz="2000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</a:t>
            </a:r>
            <a:r>
              <a:rPr lang="fr-FR" sz="2000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Section, </a:t>
            </a:r>
            <a:r>
              <a:rPr lang="fr-FR" sz="2000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ENRD</a:t>
            </a:r>
          </a:p>
          <a:p>
            <a:r>
              <a:rPr lang="fr-FR" sz="2000" dirty="0" err="1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</a:t>
            </a:r>
            <a:r>
              <a:rPr lang="fr-FR" sz="2000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Justice</a:t>
            </a:r>
            <a:endParaRPr lang="fr-FR" sz="2000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 9, 2017</a:t>
            </a:r>
            <a:endParaRPr lang="en-US" sz="2000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56012"/>
            <a:ext cx="267652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Federal Legislation </a:t>
            </a:r>
            <a:br>
              <a:rPr lang="en-US" sz="4800" dirty="0" smtClean="0"/>
            </a:br>
            <a:r>
              <a:rPr lang="en-US" sz="4400" dirty="0" smtClean="0"/>
              <a:t>Hearings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 Department </a:t>
            </a:r>
            <a:r>
              <a:rPr lang="en-US" sz="2800" dirty="0"/>
              <a:t>testified on 3 occasions –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S</a:t>
            </a:r>
            <a:r>
              <a:rPr lang="en-US" sz="2800" dirty="0"/>
              <a:t>. 399 </a:t>
            </a:r>
            <a:r>
              <a:rPr lang="en-US" sz="2800" dirty="0" smtClean="0"/>
              <a:t>– 10/20/2011 - Senate Comm. Indian Affairs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S</a:t>
            </a:r>
            <a:r>
              <a:rPr lang="en-US" sz="2800" dirty="0"/>
              <a:t>. 434 </a:t>
            </a:r>
            <a:r>
              <a:rPr lang="en-US" sz="2800" dirty="0" smtClean="0"/>
              <a:t>– 05/08/2013 - Senate Comm. Indian </a:t>
            </a:r>
            <a:r>
              <a:rPr lang="en-US" sz="2800" dirty="0"/>
              <a:t>Affairs</a:t>
            </a:r>
          </a:p>
          <a:p>
            <a:endParaRPr lang="en-US" sz="2800" dirty="0" smtClean="0"/>
          </a:p>
          <a:p>
            <a:r>
              <a:rPr lang="en-US" sz="2800" dirty="0" smtClean="0"/>
              <a:t>Draft </a:t>
            </a:r>
            <a:r>
              <a:rPr lang="en-US" sz="2800" dirty="0"/>
              <a:t>– </a:t>
            </a:r>
            <a:r>
              <a:rPr lang="en-US" sz="2800" dirty="0" smtClean="0"/>
              <a:t>05/24/2016 – House Natural Resources </a:t>
            </a:r>
            <a:r>
              <a:rPr lang="en-US" sz="2800" dirty="0"/>
              <a:t>Subcommittee on Water, Power and Oceans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9D571-42BD-4665-BCDE-981089541A5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87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Federal Legislation</a:t>
            </a:r>
            <a:br>
              <a:rPr lang="en-US" dirty="0" smtClean="0"/>
            </a:br>
            <a:r>
              <a:rPr lang="en-US" sz="4400" dirty="0" smtClean="0"/>
              <a:t>Administration Concerns S. 399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58200" cy="4389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Cost - </a:t>
            </a:r>
            <a:r>
              <a:rPr lang="en-US" sz="2400" dirty="0"/>
              <a:t>$591 million plus additional sums as may be </a:t>
            </a:r>
            <a:r>
              <a:rPr lang="en-US" sz="2400" dirty="0" smtClean="0"/>
              <a:t>necessary</a:t>
            </a:r>
          </a:p>
          <a:p>
            <a:endParaRPr lang="en-US" sz="2400" dirty="0" smtClean="0"/>
          </a:p>
          <a:p>
            <a:r>
              <a:rPr lang="en-US" sz="2400" dirty="0" smtClean="0"/>
              <a:t>Inadequate </a:t>
            </a:r>
            <a:r>
              <a:rPr lang="en-US" sz="2400" dirty="0"/>
              <a:t>State Cost </a:t>
            </a:r>
            <a:r>
              <a:rPr lang="en-US" sz="2400" dirty="0" smtClean="0"/>
              <a:t>Share</a:t>
            </a:r>
          </a:p>
          <a:p>
            <a:endParaRPr lang="en-US" sz="2400" dirty="0"/>
          </a:p>
          <a:p>
            <a:r>
              <a:rPr lang="en-US" sz="2400" dirty="0" smtClean="0"/>
              <a:t>Lack of detail about water </a:t>
            </a:r>
            <a:r>
              <a:rPr lang="en-US" sz="2400" dirty="0"/>
              <a:t>infrastructure projects and </a:t>
            </a:r>
            <a:r>
              <a:rPr lang="en-US" sz="2400" dirty="0" smtClean="0"/>
              <a:t>costs</a:t>
            </a:r>
          </a:p>
          <a:p>
            <a:endParaRPr lang="en-US" sz="2400" dirty="0"/>
          </a:p>
          <a:p>
            <a:r>
              <a:rPr lang="en-US" sz="2400" dirty="0" smtClean="0"/>
              <a:t>Federal mitigation </a:t>
            </a:r>
            <a:r>
              <a:rPr lang="en-US" sz="2400" dirty="0"/>
              <a:t>fund </a:t>
            </a:r>
            <a:r>
              <a:rPr lang="en-US" sz="2400" dirty="0" smtClean="0"/>
              <a:t>to benefit </a:t>
            </a:r>
            <a:r>
              <a:rPr lang="en-US" sz="2400" dirty="0"/>
              <a:t>a non-tribal </a:t>
            </a:r>
            <a:r>
              <a:rPr lang="en-US" sz="2400" dirty="0" smtClean="0"/>
              <a:t>beneficiary</a:t>
            </a:r>
          </a:p>
          <a:p>
            <a:endParaRPr lang="en-US" sz="2400" dirty="0"/>
          </a:p>
          <a:p>
            <a:r>
              <a:rPr lang="en-US" sz="2400" dirty="0"/>
              <a:t>Lack of finality </a:t>
            </a:r>
            <a:r>
              <a:rPr lang="en-US" sz="2400" dirty="0" smtClean="0"/>
              <a:t>on contentious </a:t>
            </a:r>
            <a:r>
              <a:rPr lang="en-US" sz="2400" dirty="0"/>
              <a:t>water management issues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9D571-42BD-4665-BCDE-981089541A5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46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martinez\Downloads\MTAlberta_BaseMa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63" y="304800"/>
            <a:ext cx="8933737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15DA-D4A5-40CF-9AD7-0C558E8BC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/>
              <a:t>Federal Legislation</a:t>
            </a:r>
            <a:r>
              <a:rPr lang="en-US" dirty="0"/>
              <a:t/>
            </a:r>
            <a:br>
              <a:rPr lang="en-US" dirty="0"/>
            </a:br>
            <a:r>
              <a:rPr lang="en-US" sz="4400" dirty="0"/>
              <a:t>Administration Concerns S. </a:t>
            </a:r>
            <a:r>
              <a:rPr lang="en-US" sz="4400" dirty="0" smtClean="0"/>
              <a:t>434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400" dirty="0" smtClean="0"/>
              <a:t>Federal </a:t>
            </a:r>
            <a:r>
              <a:rPr lang="en-US" sz="2400" dirty="0"/>
              <a:t>mitigation fund to benefit a non-tribal </a:t>
            </a:r>
            <a:r>
              <a:rPr lang="en-US" sz="2400" dirty="0" smtClean="0"/>
              <a:t>beneficiary</a:t>
            </a:r>
          </a:p>
          <a:p>
            <a:endParaRPr lang="en-US" sz="2400" dirty="0"/>
          </a:p>
          <a:p>
            <a:r>
              <a:rPr lang="en-US" sz="2400" dirty="0" smtClean="0"/>
              <a:t>Lack </a:t>
            </a:r>
            <a:r>
              <a:rPr lang="en-US" sz="2400" dirty="0"/>
              <a:t>of finality on contentious water management issues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Cost remains high</a:t>
            </a:r>
          </a:p>
          <a:p>
            <a:endParaRPr lang="en-US" sz="2400" dirty="0" smtClean="0"/>
          </a:p>
          <a:p>
            <a:r>
              <a:rPr lang="en-US" sz="2400" dirty="0" smtClean="0"/>
              <a:t>Other policy concerns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9D571-42BD-4665-BCDE-981089541A5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03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57761"/>
            <a:ext cx="7696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Calibri" panose="020F0502020204030204" pitchFamily="34" charset="0"/>
              </a:rPr>
              <a:t>Resolution of Federal </a:t>
            </a:r>
            <a:r>
              <a:rPr lang="en-US" sz="4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Concerns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Four Horns Project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4191000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    </a:t>
            </a:r>
            <a:r>
              <a:rPr lang="en-US" sz="2000" dirty="0" smtClean="0">
                <a:latin typeface="+mn-lt"/>
              </a:rPr>
              <a:t>$500,000      	Design </a:t>
            </a:r>
            <a:r>
              <a:rPr lang="en-US" sz="2000" dirty="0">
                <a:latin typeface="+mn-lt"/>
              </a:rPr>
              <a:t>Work on Four Horns Project</a:t>
            </a:r>
          </a:p>
          <a:p>
            <a:r>
              <a:rPr lang="en-US" sz="2000" dirty="0">
                <a:latin typeface="+mn-lt"/>
              </a:rPr>
              <a:t>$</a:t>
            </a:r>
            <a:r>
              <a:rPr lang="en-US" sz="2000" dirty="0" smtClean="0">
                <a:latin typeface="+mn-lt"/>
              </a:rPr>
              <a:t>14,500,000  </a:t>
            </a:r>
            <a:r>
              <a:rPr lang="en-US" sz="2000" dirty="0">
                <a:latin typeface="+mn-lt"/>
              </a:rPr>
              <a:t>	</a:t>
            </a:r>
            <a:r>
              <a:rPr lang="en-US" sz="2000" dirty="0" smtClean="0">
                <a:latin typeface="+mn-lt"/>
              </a:rPr>
              <a:t>State Payment to Tribe </a:t>
            </a:r>
          </a:p>
          <a:p>
            <a:r>
              <a:rPr lang="en-US" sz="2000" dirty="0" smtClean="0">
                <a:latin typeface="+mn-lt"/>
              </a:rPr>
              <a:t>$14,000,000</a:t>
            </a:r>
            <a:r>
              <a:rPr lang="en-US" sz="2000" dirty="0">
                <a:latin typeface="+mn-lt"/>
              </a:rPr>
              <a:t>	</a:t>
            </a:r>
            <a:r>
              <a:rPr lang="en-US" sz="2000" dirty="0" smtClean="0">
                <a:latin typeface="+mn-lt"/>
              </a:rPr>
              <a:t>State Mitigation </a:t>
            </a:r>
            <a:r>
              <a:rPr lang="en-US" sz="2000" dirty="0">
                <a:latin typeface="+mn-lt"/>
              </a:rPr>
              <a:t>Fund for Pondera Water </a:t>
            </a:r>
            <a:r>
              <a:rPr lang="en-US" sz="2000" dirty="0" smtClean="0">
                <a:latin typeface="+mn-lt"/>
              </a:rPr>
              <a:t>Users</a:t>
            </a:r>
            <a:endParaRPr lang="en-US" sz="2000" dirty="0">
              <a:latin typeface="+mn-lt"/>
            </a:endParaRPr>
          </a:p>
          <a:p>
            <a:r>
              <a:rPr lang="en-US" sz="2000" u="sng" dirty="0">
                <a:latin typeface="+mn-lt"/>
              </a:rPr>
              <a:t>$20,000,000</a:t>
            </a:r>
            <a:r>
              <a:rPr lang="en-US" sz="2000" dirty="0">
                <a:latin typeface="+mn-lt"/>
              </a:rPr>
              <a:t>	State's </a:t>
            </a:r>
            <a:r>
              <a:rPr lang="en-US" sz="2000" dirty="0" smtClean="0">
                <a:latin typeface="+mn-lt"/>
              </a:rPr>
              <a:t>infrastructure costs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$49,000,000 	</a:t>
            </a:r>
            <a:r>
              <a:rPr lang="en-US" sz="2000" dirty="0" smtClean="0">
                <a:latin typeface="+mn-lt"/>
              </a:rPr>
              <a:t>Total State Contribution 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057399"/>
            <a:ext cx="84963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n-lt"/>
              </a:rPr>
              <a:t>Pipeline to deliver </a:t>
            </a:r>
            <a:r>
              <a:rPr lang="en-US" sz="2200" dirty="0">
                <a:latin typeface="+mn-lt"/>
              </a:rPr>
              <a:t>water </a:t>
            </a:r>
            <a:r>
              <a:rPr lang="en-US" sz="2200" dirty="0" smtClean="0">
                <a:latin typeface="+mn-lt"/>
              </a:rPr>
              <a:t>off-Reservation to non-tribal water users</a:t>
            </a:r>
          </a:p>
          <a:p>
            <a:endParaRPr lang="en-US" sz="2200" dirty="0" smtClean="0">
              <a:latin typeface="+mn-lt"/>
            </a:endParaRPr>
          </a:p>
          <a:p>
            <a:r>
              <a:rPr lang="en-US" sz="2200" dirty="0" smtClean="0">
                <a:latin typeface="+mn-lt"/>
              </a:rPr>
              <a:t>Department opposed because of cost and inadequate State </a:t>
            </a:r>
            <a:r>
              <a:rPr lang="en-US" sz="2200" dirty="0">
                <a:latin typeface="+mn-lt"/>
              </a:rPr>
              <a:t>cost </a:t>
            </a:r>
            <a:r>
              <a:rPr lang="en-US" sz="2200" dirty="0" smtClean="0">
                <a:latin typeface="+mn-lt"/>
              </a:rPr>
              <a:t>share</a:t>
            </a:r>
          </a:p>
          <a:p>
            <a:endParaRPr lang="en-US" sz="2200" dirty="0" smtClean="0">
              <a:latin typeface="+mn-lt"/>
            </a:endParaRPr>
          </a:p>
          <a:p>
            <a:r>
              <a:rPr lang="en-US" sz="2200" dirty="0" smtClean="0">
                <a:latin typeface="+mn-lt"/>
              </a:rPr>
              <a:t>Tribe </a:t>
            </a:r>
            <a:r>
              <a:rPr lang="en-US" sz="2200" dirty="0">
                <a:latin typeface="+mn-lt"/>
              </a:rPr>
              <a:t>and </a:t>
            </a:r>
            <a:r>
              <a:rPr lang="en-US" sz="2200" dirty="0" smtClean="0">
                <a:latin typeface="+mn-lt"/>
              </a:rPr>
              <a:t>State redesign reduced </a:t>
            </a:r>
            <a:r>
              <a:rPr lang="en-US" sz="2200" dirty="0">
                <a:latin typeface="+mn-lt"/>
              </a:rPr>
              <a:t>Project costs by $</a:t>
            </a:r>
            <a:r>
              <a:rPr lang="en-US" sz="2200" dirty="0" smtClean="0">
                <a:latin typeface="+mn-lt"/>
              </a:rPr>
              <a:t>70  </a:t>
            </a:r>
            <a:r>
              <a:rPr lang="en-US" sz="2200" dirty="0">
                <a:latin typeface="+mn-lt"/>
              </a:rPr>
              <a:t>Million.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607A60-57D2-4AAA-A2E1-4E66C6AFCBF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gildea\Downloads\Upper+St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48" y="1400088"/>
            <a:ext cx="8763000" cy="431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6496" y="304800"/>
            <a:ext cx="84727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St. Mary Canal and Associated Features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15DA-D4A5-40CF-9AD7-0C558E8BC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092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504" y="8255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/>
              <a:t>Federal Legislation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 smtClean="0"/>
              <a:t>S. 1125 - Introduced April 28, 2015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9D571-42BD-4665-BCDE-981089541A5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7807" y="1962374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>
                <a:latin typeface="+mn-lt"/>
              </a:rPr>
              <a:t>Reported </a:t>
            </a:r>
            <a:r>
              <a:rPr lang="en-US" sz="2400" dirty="0">
                <a:latin typeface="+mn-lt"/>
              </a:rPr>
              <a:t>out of </a:t>
            </a:r>
            <a:r>
              <a:rPr lang="en-US" sz="2400" dirty="0" smtClean="0">
                <a:latin typeface="+mn-lt"/>
              </a:rPr>
              <a:t>Committee February </a:t>
            </a:r>
            <a:r>
              <a:rPr lang="en-US" sz="2400" dirty="0">
                <a:latin typeface="+mn-lt"/>
              </a:rPr>
              <a:t>3, 2016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Strong </a:t>
            </a:r>
            <a:r>
              <a:rPr lang="en-US" sz="2400" dirty="0">
                <a:latin typeface="+mn-lt"/>
              </a:rPr>
              <a:t>support </a:t>
            </a:r>
            <a:r>
              <a:rPr lang="en-US" sz="2400" dirty="0" smtClean="0">
                <a:latin typeface="+mn-lt"/>
              </a:rPr>
              <a:t>of Montana </a:t>
            </a:r>
            <a:r>
              <a:rPr lang="en-US" sz="2400" dirty="0">
                <a:latin typeface="+mn-lt"/>
              </a:rPr>
              <a:t>Congressional </a:t>
            </a:r>
            <a:r>
              <a:rPr lang="en-US" sz="2400" dirty="0" smtClean="0">
                <a:latin typeface="+mn-lt"/>
              </a:rPr>
              <a:t>Delegation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Negotiations with Federal Government continued 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Subject to </a:t>
            </a:r>
            <a:r>
              <a:rPr lang="en-US" sz="2400" dirty="0" smtClean="0">
                <a:latin typeface="+mn-lt"/>
              </a:rPr>
              <a:t>analysis under the new “Bishop </a:t>
            </a:r>
            <a:r>
              <a:rPr lang="en-US" sz="2400" dirty="0">
                <a:latin typeface="+mn-lt"/>
              </a:rPr>
              <a:t>Process”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4915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807" y="8534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 smtClean="0"/>
              <a:t>Federal Legislation</a:t>
            </a:r>
            <a:br>
              <a:rPr lang="en-US" sz="4900" dirty="0" smtClean="0"/>
            </a:br>
            <a:r>
              <a:rPr lang="en-US" sz="4000" dirty="0" smtClean="0"/>
              <a:t>Securing Administration Support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9D571-42BD-4665-BCDE-981089541A5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7807" y="2057400"/>
            <a:ext cx="8229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5/16/16 </a:t>
            </a:r>
            <a:r>
              <a:rPr lang="en-US" sz="2400" dirty="0">
                <a:latin typeface="+mn-lt"/>
              </a:rPr>
              <a:t>- </a:t>
            </a:r>
            <a:r>
              <a:rPr lang="en-US" sz="2400" dirty="0" smtClean="0">
                <a:latin typeface="+mn-lt"/>
              </a:rPr>
              <a:t>Support letter</a:t>
            </a:r>
            <a:r>
              <a:rPr lang="en-US" sz="2400" dirty="0">
                <a:latin typeface="+mn-lt"/>
              </a:rPr>
              <a:t> </a:t>
            </a:r>
            <a:r>
              <a:rPr lang="en-US" sz="2400" dirty="0" smtClean="0">
                <a:latin typeface="+mn-lt"/>
              </a:rPr>
              <a:t>sent </a:t>
            </a:r>
            <a:r>
              <a:rPr lang="en-US" sz="2400" dirty="0">
                <a:latin typeface="+mn-lt"/>
              </a:rPr>
              <a:t>to Chairman Bishop, </a:t>
            </a:r>
            <a:r>
              <a:rPr lang="en-US" sz="2400" dirty="0" smtClean="0">
                <a:latin typeface="+mn-lt"/>
              </a:rPr>
              <a:t>with consensus </a:t>
            </a:r>
            <a:r>
              <a:rPr lang="en-US" sz="2400" dirty="0">
                <a:latin typeface="+mn-lt"/>
              </a:rPr>
              <a:t>legislation (S. 1125 with amendments)</a:t>
            </a:r>
          </a:p>
          <a:p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r>
              <a:rPr lang="en-US" sz="2400" dirty="0" smtClean="0">
                <a:latin typeface="+mn-lt"/>
              </a:rPr>
              <a:t>5/24/16 </a:t>
            </a:r>
            <a:r>
              <a:rPr lang="en-US" sz="2400" dirty="0">
                <a:latin typeface="+mn-lt"/>
              </a:rPr>
              <a:t>- Hearing on Blackfeet discussion draft before House Natural </a:t>
            </a:r>
            <a:r>
              <a:rPr lang="en-US" sz="2400" dirty="0" smtClean="0">
                <a:latin typeface="+mn-lt"/>
              </a:rPr>
              <a:t>Resources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Subcommittee</a:t>
            </a: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7/11/16 - HR 5633 introduced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7/22/16 - Letter confirming Blackfeet settlement conforms to Criteria and Procedures</a:t>
            </a:r>
            <a:br>
              <a:rPr lang="en-US" sz="2400" dirty="0">
                <a:latin typeface="+mn-lt"/>
              </a:rPr>
            </a:br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endParaRPr lang="en-US" sz="2400" dirty="0">
              <a:latin typeface="+mn-lt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1029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990601"/>
            <a:ext cx="8305800" cy="1066800"/>
          </a:xfrm>
        </p:spPr>
        <p:txBody>
          <a:bodyPr>
            <a:noAutofit/>
          </a:bodyPr>
          <a:lstStyle/>
          <a:p>
            <a:pPr lvl="0"/>
            <a:endParaRPr lang="en-US" sz="1400" b="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1400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772553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n-US" sz="2000" dirty="0" smtClean="0">
              <a:latin typeface="Gill Sans MT" pitchFamily="34" charset="0"/>
              <a:cs typeface="Times New Roman" pitchFamily="18" charset="0"/>
            </a:endParaRPr>
          </a:p>
          <a:p>
            <a:pPr lvl="0" algn="ctr"/>
            <a:r>
              <a:rPr lang="en-US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Settlement Benefits</a:t>
            </a:r>
            <a:endParaRPr lang="en-US" sz="2400" b="1" dirty="0" smtClean="0">
              <a:latin typeface="Gill Sans MT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258973"/>
            <a:ext cx="74295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>
                <a:latin typeface="+mn-lt"/>
              </a:rPr>
              <a:t> </a:t>
            </a:r>
            <a:r>
              <a:rPr lang="en-US" sz="2200" dirty="0" smtClean="0">
                <a:latin typeface="+mn-lt"/>
              </a:rPr>
              <a:t> Safe and secure water supply</a:t>
            </a:r>
          </a:p>
          <a:p>
            <a:pPr>
              <a:buFont typeface="Arial" pitchFamily="34" charset="0"/>
              <a:buChar char="•"/>
            </a:pPr>
            <a:endParaRPr lang="en-US" sz="22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  Tribal </a:t>
            </a:r>
            <a:r>
              <a:rPr lang="en-US" sz="2200" dirty="0">
                <a:latin typeface="+mn-lt"/>
              </a:rPr>
              <a:t>Water Resources and </a:t>
            </a:r>
            <a:r>
              <a:rPr lang="en-US" sz="2200" dirty="0" smtClean="0">
                <a:latin typeface="+mn-lt"/>
              </a:rPr>
              <a:t>Energy </a:t>
            </a:r>
            <a:r>
              <a:rPr lang="en-US" sz="2200" dirty="0">
                <a:latin typeface="+mn-lt"/>
              </a:rPr>
              <a:t>Administration</a:t>
            </a:r>
          </a:p>
          <a:p>
            <a:pPr>
              <a:buFont typeface="Arial" pitchFamily="34" charset="0"/>
              <a:buChar char="•"/>
            </a:pPr>
            <a:endParaRPr lang="en-US" sz="2200" dirty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  Lake Recreation and </a:t>
            </a:r>
            <a:r>
              <a:rPr lang="en-US" sz="2200" dirty="0">
                <a:latin typeface="+mn-lt"/>
              </a:rPr>
              <a:t>Infrastructure Development</a:t>
            </a:r>
          </a:p>
          <a:p>
            <a:pPr>
              <a:buFont typeface="Arial" pitchFamily="34" charset="0"/>
              <a:buChar char="•"/>
            </a:pPr>
            <a:endParaRPr lang="en-US" sz="2200" dirty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>
                <a:latin typeface="+mn-lt"/>
              </a:rPr>
              <a:t>  Fisheries Program Development</a:t>
            </a:r>
          </a:p>
          <a:p>
            <a:pPr>
              <a:buFont typeface="Arial" pitchFamily="34" charset="0"/>
              <a:buChar char="•"/>
            </a:pPr>
            <a:endParaRPr lang="en-US" sz="2200" dirty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>
                <a:latin typeface="+mn-lt"/>
              </a:rPr>
              <a:t>  Hydropower Development</a:t>
            </a:r>
          </a:p>
          <a:p>
            <a:pPr>
              <a:buFont typeface="Arial" pitchFamily="34" charset="0"/>
              <a:buChar char="•"/>
            </a:pPr>
            <a:endParaRPr lang="en-US" sz="2200" dirty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>
                <a:latin typeface="+mn-lt"/>
              </a:rPr>
              <a:t>  Irrigation and on farm development</a:t>
            </a:r>
          </a:p>
          <a:p>
            <a:endParaRPr lang="en-US" sz="1800" dirty="0" smtClean="0">
              <a:latin typeface="Gill Sans MT" pitchFamily="34" charset="0"/>
            </a:endParaRPr>
          </a:p>
          <a:p>
            <a:endParaRPr lang="en-US" sz="1800" dirty="0">
              <a:latin typeface="Gill Sans MT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D26E38-2200-4FB1-BFA2-8F9C5AE2B84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00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8458200" cy="1371599"/>
          </a:xfrm>
        </p:spPr>
        <p:txBody>
          <a:bodyPr>
            <a:noAutofit/>
          </a:bodyPr>
          <a:lstStyle/>
          <a:p>
            <a:pPr lvl="0"/>
            <a:endParaRPr lang="en-US" sz="1400" b="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1400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219200"/>
            <a:ext cx="7453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Federal Infrastructure Funding</a:t>
            </a:r>
            <a:endParaRPr lang="en-US" sz="2000" b="1" dirty="0" smtClean="0">
              <a:latin typeface="Gill Sans MT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347079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>
                <a:latin typeface="+mn-lt"/>
              </a:rPr>
              <a:t>  Construction and expansion of the Blackfeet MR&amp;I System</a:t>
            </a:r>
          </a:p>
          <a:p>
            <a:pPr>
              <a:buFont typeface="Arial" pitchFamily="34" charset="0"/>
              <a:buChar char="•"/>
            </a:pPr>
            <a:endParaRPr lang="en-US" sz="2200" dirty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>
                <a:latin typeface="+mn-lt"/>
              </a:rPr>
              <a:t>  </a:t>
            </a:r>
            <a:r>
              <a:rPr lang="en-US" sz="2200" dirty="0" smtClean="0">
                <a:latin typeface="+mn-lt"/>
              </a:rPr>
              <a:t>Water </a:t>
            </a:r>
            <a:r>
              <a:rPr lang="en-US" sz="2200" dirty="0">
                <a:latin typeface="+mn-lt"/>
              </a:rPr>
              <a:t>storage in Milk River and Cut Bank Basins</a:t>
            </a:r>
          </a:p>
          <a:p>
            <a:pPr>
              <a:buFont typeface="Arial" pitchFamily="34" charset="0"/>
              <a:buChar char="•"/>
            </a:pPr>
            <a:endParaRPr lang="en-US" sz="2200" dirty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>
                <a:latin typeface="+mn-lt"/>
              </a:rPr>
              <a:t>  On farm irrigation improvements on Tribal trust lands</a:t>
            </a:r>
          </a:p>
          <a:p>
            <a:pPr>
              <a:buFont typeface="Arial" pitchFamily="34" charset="0"/>
              <a:buChar char="•"/>
            </a:pPr>
            <a:endParaRPr lang="en-US" sz="2200" dirty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>
                <a:latin typeface="+mn-lt"/>
              </a:rPr>
              <a:t>  Deferred maintenance of the Blackfeet Irrigation Project</a:t>
            </a:r>
          </a:p>
          <a:p>
            <a:pPr>
              <a:buFont typeface="Arial" pitchFamily="34" charset="0"/>
              <a:buChar char="•"/>
            </a:pPr>
            <a:endParaRPr lang="en-US" sz="2200" dirty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>
                <a:latin typeface="+mn-lt"/>
              </a:rPr>
              <a:t>  Safety of Dams replacement of Four Horns Dam</a:t>
            </a:r>
          </a:p>
          <a:p>
            <a:endParaRPr lang="en-US" sz="1800" dirty="0">
              <a:latin typeface="Gill Sans MT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D26E38-2200-4FB1-BFA2-8F9C5AE2B84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762000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b="1" dirty="0" smtClean="0"/>
          </a:p>
          <a:p>
            <a:endParaRPr lang="en-US" sz="1800" dirty="0">
              <a:latin typeface="Gill Sans M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143000"/>
            <a:ext cx="80010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 smtClean="0">
              <a:latin typeface="Gill Sans MT" pitchFamily="34" charset="0"/>
            </a:endParaRPr>
          </a:p>
          <a:p>
            <a:pPr lvl="0"/>
            <a:endParaRPr lang="en-US" sz="2600" dirty="0">
              <a:latin typeface="+mn-lt"/>
            </a:endParaRPr>
          </a:p>
          <a:p>
            <a:endParaRPr lang="en-US" sz="2000" b="1" dirty="0" smtClean="0">
              <a:latin typeface="Gill Sans MT" pitchFamily="34" charset="0"/>
            </a:endParaRPr>
          </a:p>
          <a:p>
            <a:endParaRPr lang="en-US" sz="2000" dirty="0" smtClean="0">
              <a:latin typeface="Gill Sans MT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2301" y="2057400"/>
            <a:ext cx="8789299" cy="3467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i="1" baseline="30000" dirty="0" smtClean="0">
              <a:latin typeface="Gill Sans MT" panose="020B0502020104020203" pitchFamily="34" charset="0"/>
            </a:endParaRPr>
          </a:p>
          <a:p>
            <a:r>
              <a:rPr lang="en-US" sz="2200" dirty="0">
                <a:latin typeface="+mn-lt"/>
              </a:rPr>
              <a:t>Treaty with the Blackfeet, 1855, Oct. 17, 1855, 11 Stat., 657, Ratified Apr. 15, 1856, Proclaimed Apr. 25, 1856, Act of April 15, 1874 (18 Stat. 28, chapter 96</a:t>
            </a:r>
            <a:r>
              <a:rPr lang="en-US" sz="2200" dirty="0" smtClean="0">
                <a:latin typeface="+mn-lt"/>
              </a:rPr>
              <a:t>) (Lame Bull Treaty)</a:t>
            </a:r>
            <a:endParaRPr lang="en-US" sz="2200" dirty="0">
              <a:latin typeface="+mn-lt"/>
            </a:endParaRPr>
          </a:p>
          <a:p>
            <a:endParaRPr lang="en-US" sz="2200" dirty="0">
              <a:latin typeface="+mn-lt"/>
            </a:endParaRPr>
          </a:p>
          <a:p>
            <a:r>
              <a:rPr lang="en-US" sz="2200" dirty="0">
                <a:latin typeface="+mn-lt"/>
              </a:rPr>
              <a:t>Agreement of 1888, ratified by the Act approved May 1, 1888 (25 Stat. 113</a:t>
            </a:r>
            <a:r>
              <a:rPr lang="en-US" sz="2200" dirty="0" smtClean="0">
                <a:latin typeface="+mn-lt"/>
              </a:rPr>
              <a:t>) </a:t>
            </a:r>
            <a:endParaRPr lang="en-US" sz="2200" dirty="0">
              <a:latin typeface="+mn-lt"/>
            </a:endParaRPr>
          </a:p>
          <a:p>
            <a:endParaRPr lang="en-US" sz="2200" dirty="0">
              <a:latin typeface="+mn-lt"/>
            </a:endParaRPr>
          </a:p>
          <a:p>
            <a:r>
              <a:rPr lang="en-US" sz="2200" dirty="0">
                <a:latin typeface="+mn-lt"/>
              </a:rPr>
              <a:t>Agreement of 1895, dated September 26, 1895, ratified by the Act approved June 10, 1896 (29 Stat. 321, 353</a:t>
            </a:r>
            <a:r>
              <a:rPr lang="en-US" sz="2200" dirty="0" smtClean="0">
                <a:latin typeface="+mn-lt"/>
              </a:rPr>
              <a:t>)</a:t>
            </a:r>
            <a:r>
              <a:rPr lang="en-US" sz="2200" dirty="0">
                <a:latin typeface="+mn-lt"/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7339" y="739510"/>
            <a:ext cx="8029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Treaties and Agreements between the United States and the Blackfeet Tribe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084FE-9C3D-4D3E-B8D6-724697BAE6E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9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14876"/>
            <a:ext cx="8458200" cy="1371599"/>
          </a:xfrm>
        </p:spPr>
        <p:txBody>
          <a:bodyPr>
            <a:noAutofit/>
          </a:bodyPr>
          <a:lstStyle/>
          <a:p>
            <a:pPr lvl="0"/>
            <a:endParaRPr lang="en-US" sz="1400" b="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1400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723900" y="7620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Important Fiscal Measures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1600200"/>
            <a:ext cx="74676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Cap on Federal expenditures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Projects may be modified within spending caps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Cost savings incentives for Tribe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Long term economic development opportunities for Tribe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Long term employment opportunities for tribal members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Limit on Federal obligations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Promotion of self-determination and economic self sufficiency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Fulfill Federal Trust Responsibility</a:t>
            </a:r>
          </a:p>
          <a:p>
            <a:endParaRPr lang="en-US" sz="2000" dirty="0">
              <a:latin typeface="+mn-lt"/>
            </a:endParaRPr>
          </a:p>
          <a:p>
            <a:endParaRPr lang="en-US" sz="1800" dirty="0">
              <a:latin typeface="Gill Sans MT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D26E38-2200-4FB1-BFA2-8F9C5AE2B84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4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1403873" y="762000"/>
            <a:ext cx="6553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Resolution of Federal Concerns</a:t>
            </a:r>
            <a:endParaRPr lang="en-US" sz="3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469886"/>
            <a:ext cx="8153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>
                <a:latin typeface="+mn-lt"/>
              </a:rPr>
              <a:t>Agreement on St</a:t>
            </a:r>
            <a:r>
              <a:rPr lang="en-US" sz="2000" dirty="0">
                <a:latin typeface="+mn-lt"/>
              </a:rPr>
              <a:t>. Mary water rights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+mn-lt"/>
              </a:rPr>
              <a:t>Waiver of claims against </a:t>
            </a:r>
            <a:r>
              <a:rPr lang="en-US" sz="2000" dirty="0">
                <a:latin typeface="+mn-lt"/>
              </a:rPr>
              <a:t>the United States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latin typeface="+mn-lt"/>
              </a:rPr>
              <a:t>Tribe to withdraw objections against United States water rights claims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+mn-lt"/>
              </a:rPr>
              <a:t>Process to resolve Ft</a:t>
            </a:r>
            <a:r>
              <a:rPr lang="en-US" sz="2000" dirty="0">
                <a:latin typeface="+mn-lt"/>
              </a:rPr>
              <a:t>. Belknap/Blackfeet water use conflict </a:t>
            </a:r>
            <a:endParaRPr lang="en-US" sz="2000" dirty="0" smtClean="0">
              <a:latin typeface="+mn-lt"/>
            </a:endParaRP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+mn-lt"/>
              </a:rPr>
              <a:t>Process to reestablish St</a:t>
            </a:r>
            <a:r>
              <a:rPr lang="en-US" sz="2000" dirty="0">
                <a:latin typeface="+mn-lt"/>
              </a:rPr>
              <a:t>. Mary Canal right of way </a:t>
            </a:r>
            <a:endParaRPr lang="en-US" sz="2000" dirty="0" smtClean="0">
              <a:latin typeface="+mn-lt"/>
            </a:endParaRPr>
          </a:p>
          <a:p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Agreement on Tribe’s instream flows in the Lewis and Clark National </a:t>
            </a:r>
            <a:endParaRPr lang="en-US" sz="2000" dirty="0" smtClean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Forest </a:t>
            </a:r>
            <a:r>
              <a:rPr lang="en-US" sz="2000" dirty="0" smtClean="0">
                <a:latin typeface="+mn-lt"/>
              </a:rPr>
              <a:t>and Glacier National Park</a:t>
            </a:r>
          </a:p>
          <a:p>
            <a:endParaRPr lang="en-US" sz="200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607A60-57D2-4AAA-A2E1-4E66C6AFCBF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6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omartinez\Downloads\BlackFeet Watersheds 11 x17 11.21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3512" cy="659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9D571-42BD-4665-BCDE-981089541A5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20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92295"/>
            <a:ext cx="9260872" cy="536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5800" y="6073014"/>
            <a:ext cx="777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Gill Sans MT" pitchFamily="34" charset="0"/>
                <a:cs typeface="Times New Roman" pitchFamily="18" charset="0"/>
              </a:rPr>
              <a:t>. 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Treaties </a:t>
            </a:r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with the Blackfeet </a:t>
            </a:r>
            <a:r>
              <a:rPr lang="en-US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Nation</a:t>
            </a:r>
            <a:endParaRPr lang="en-US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084FE-9C3D-4D3E-B8D6-724697BAE6E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Gill Sans MT" panose="020B0502020104020203" pitchFamily="34" charset="0"/>
              </a:rPr>
              <a:t/>
            </a:r>
            <a:br>
              <a:rPr lang="en-US" sz="4000" dirty="0" smtClean="0">
                <a:latin typeface="Gill Sans MT" panose="020B0502020104020203" pitchFamily="34" charset="0"/>
              </a:rPr>
            </a:br>
            <a:r>
              <a:rPr lang="en-US" sz="4000" dirty="0">
                <a:latin typeface="Gill Sans MT" panose="020B0502020104020203" pitchFamily="34" charset="0"/>
              </a:rPr>
              <a:t/>
            </a:r>
            <a:br>
              <a:rPr lang="en-US" sz="4000" dirty="0">
                <a:latin typeface="Gill Sans MT" panose="020B0502020104020203" pitchFamily="34" charset="0"/>
              </a:rPr>
            </a:br>
            <a:r>
              <a:rPr lang="en-US" sz="3600" dirty="0" smtClean="0"/>
              <a:t>Blackfeet </a:t>
            </a:r>
            <a:r>
              <a:rPr lang="en-US" sz="3600" dirty="0"/>
              <a:t>Water Rights </a:t>
            </a:r>
            <a:r>
              <a:rPr lang="en-US" sz="3600" dirty="0" smtClean="0"/>
              <a:t>- </a:t>
            </a:r>
            <a:r>
              <a:rPr lang="en-US" sz="3600" dirty="0" smtClean="0">
                <a:latin typeface="Gill Sans MT" panose="020B0502020104020203" pitchFamily="34" charset="0"/>
              </a:rPr>
              <a:t>Adjudication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382000" cy="4343400"/>
          </a:xfrm>
        </p:spPr>
        <p:txBody>
          <a:bodyPr>
            <a:normAutofit/>
          </a:bodyPr>
          <a:lstStyle/>
          <a:p>
            <a:pPr>
              <a:buClrTx/>
            </a:pPr>
            <a:endParaRPr lang="en-US" sz="2200" i="1" dirty="0" smtClean="0"/>
          </a:p>
          <a:p>
            <a:pPr>
              <a:buClrTx/>
            </a:pPr>
            <a:r>
              <a:rPr lang="en-US" sz="2200" i="1" dirty="0" smtClean="0"/>
              <a:t>United</a:t>
            </a:r>
            <a:r>
              <a:rPr lang="en-US" sz="2200" dirty="0"/>
              <a:t> </a:t>
            </a:r>
            <a:r>
              <a:rPr lang="en-US" sz="2200" i="1" dirty="0"/>
              <a:t>States v. </a:t>
            </a:r>
            <a:r>
              <a:rPr lang="en-US" sz="2200" i="1" dirty="0" err="1"/>
              <a:t>Aageson</a:t>
            </a:r>
            <a:r>
              <a:rPr lang="en-US" sz="2200" dirty="0"/>
              <a:t>, No. CIV-79-21-GF (D. Mont. April 5, 1979) stayed since 1983 pending final adjudication in State </a:t>
            </a:r>
            <a:r>
              <a:rPr lang="en-US" sz="2200" dirty="0" smtClean="0"/>
              <a:t>court</a:t>
            </a:r>
            <a:r>
              <a:rPr lang="en-US" sz="2200" i="1" dirty="0"/>
              <a:t/>
            </a:r>
            <a:br>
              <a:rPr lang="en-US" sz="2200" i="1" dirty="0"/>
            </a:br>
            <a:endParaRPr lang="en-US" sz="2200" i="1" dirty="0" smtClean="0"/>
          </a:p>
          <a:p>
            <a:pPr>
              <a:buClrTx/>
            </a:pPr>
            <a:endParaRPr lang="en-US" sz="2200" dirty="0"/>
          </a:p>
          <a:p>
            <a:pPr>
              <a:buClrTx/>
            </a:pPr>
            <a:r>
              <a:rPr lang="en-US" sz="2200" dirty="0" smtClean="0"/>
              <a:t>In 1979, Senate </a:t>
            </a:r>
            <a:r>
              <a:rPr lang="en-US" sz="2200" dirty="0"/>
              <a:t>Bill No. 76 (SB 76), amending the adjudication procedures originally established by the Montana Water Use </a:t>
            </a:r>
            <a:r>
              <a:rPr lang="en-US" sz="2200" dirty="0" smtClean="0"/>
              <a:t>Act in 1973, established a </a:t>
            </a:r>
            <a:r>
              <a:rPr lang="en-US" sz="2200" dirty="0"/>
              <a:t>comprehensive general adjudication of the entire state.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9D571-42BD-4665-BCDE-981089541A5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2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6941" y="2164078"/>
            <a:ext cx="8229600" cy="452596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altLang="en-US" sz="2400" b="1" i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i="1" dirty="0" smtClean="0"/>
              <a:t>No. Cheyenne Tribe v. Tongue River Assoc.</a:t>
            </a:r>
            <a:r>
              <a:rPr lang="en-US" altLang="en-US" dirty="0" smtClean="0"/>
              <a:t>, 484 F. Supp. 31 (1982)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 </a:t>
            </a:r>
            <a:endParaRPr lang="en-US" altLang="en-US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 smtClean="0"/>
              <a:t>	</a:t>
            </a:r>
            <a:endParaRPr lang="en-US" altLang="en-US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i="1" dirty="0" smtClean="0"/>
              <a:t>No</a:t>
            </a:r>
            <a:r>
              <a:rPr lang="en-US" altLang="en-US" i="1" dirty="0"/>
              <a:t>. Cheyenne Tribe v. </a:t>
            </a:r>
            <a:r>
              <a:rPr lang="en-US" altLang="en-US" i="1" dirty="0" err="1" smtClean="0"/>
              <a:t>Adsit</a:t>
            </a:r>
            <a:r>
              <a:rPr lang="en-US" altLang="en-US" i="1" dirty="0" smtClean="0"/>
              <a:t>, </a:t>
            </a:r>
            <a:r>
              <a:rPr lang="en-US" altLang="en-US" dirty="0" smtClean="0"/>
              <a:t>668 F. 2d 1080 (1982)</a:t>
            </a:r>
          </a:p>
          <a:p>
            <a:pPr marL="393192" lvl="1" indent="0" eaLnBrk="1" hangingPunct="1">
              <a:lnSpc>
                <a:spcPct val="90000"/>
              </a:lnSpc>
              <a:buNone/>
            </a:pPr>
            <a:r>
              <a:rPr lang="en-US" altLang="en-US" sz="2600" dirty="0"/>
              <a:t>	</a:t>
            </a:r>
            <a:r>
              <a:rPr lang="en-US" altLang="en-US" sz="2600" dirty="0" smtClean="0"/>
              <a:t>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altLang="en-US" sz="26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i="1" dirty="0" smtClean="0"/>
              <a:t>Arizona v. San Carlos</a:t>
            </a:r>
            <a:r>
              <a:rPr lang="en-US" altLang="en-US" dirty="0" smtClean="0"/>
              <a:t>, 463 U.S. 845 (1983)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 smtClean="0"/>
              <a:t>	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/>
              <a:t>	</a:t>
            </a:r>
            <a:r>
              <a:rPr lang="en-US" altLang="en-US" sz="2400" dirty="0" smtClean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399" y="990600"/>
            <a:ext cx="767668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Proper Forum To Adjudicate Indian 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Reserved Water Rights </a:t>
            </a:r>
          </a:p>
        </p:txBody>
      </p:sp>
    </p:spTree>
    <p:extLst>
      <p:ext uri="{BB962C8B-B14F-4D97-AF65-F5344CB8AC3E}">
        <p14:creationId xmlns:p14="http://schemas.microsoft.com/office/powerpoint/2010/main" val="2324780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981200"/>
            <a:ext cx="8229600" cy="4525962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000" i="1" dirty="0" smtClean="0">
              <a:latin typeface="Constantia" panose="02030602050306030303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000" b="1" dirty="0" smtClean="0">
                <a:latin typeface="Constantia" panose="02030602050306030303" pitchFamily="18" charset="0"/>
              </a:rPr>
              <a:t>1982 </a:t>
            </a:r>
            <a:r>
              <a:rPr lang="en-US" altLang="en-US" sz="2000" dirty="0" smtClean="0">
                <a:latin typeface="Constantia" panose="02030602050306030303" pitchFamily="18" charset="0"/>
              </a:rPr>
              <a:t>	</a:t>
            </a:r>
            <a:r>
              <a:rPr lang="en-US" altLang="en-US" sz="2200" dirty="0" smtClean="0">
                <a:latin typeface="Constantia" panose="02030602050306030303" pitchFamily="18" charset="0"/>
              </a:rPr>
              <a:t>US files protective claims on </a:t>
            </a:r>
            <a:r>
              <a:rPr lang="en-US" altLang="en-US" sz="2200" dirty="0">
                <a:latin typeface="Constantia" panose="02030602050306030303" pitchFamily="18" charset="0"/>
              </a:rPr>
              <a:t>b</a:t>
            </a:r>
            <a:r>
              <a:rPr lang="en-US" altLang="en-US" sz="2200" dirty="0" smtClean="0">
                <a:latin typeface="Constantia" panose="02030602050306030303" pitchFamily="18" charset="0"/>
              </a:rPr>
              <a:t>ehalf of the Blackfeet Tribe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200" dirty="0" smtClean="0">
                <a:latin typeface="Constantia" panose="02030602050306030303" pitchFamily="18" charset="0"/>
              </a:rPr>
              <a:t>	DOJ/BIA conduct technical studies to support water rights 	claims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200" i="1" dirty="0">
              <a:latin typeface="Constantia" panose="02030602050306030303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200" b="1" dirty="0" smtClean="0">
                <a:latin typeface="Constantia" panose="02030602050306030303" pitchFamily="18" charset="0"/>
              </a:rPr>
              <a:t>1991</a:t>
            </a:r>
            <a:r>
              <a:rPr lang="en-US" sz="2200" i="1" dirty="0" smtClean="0">
                <a:latin typeface="Constantia" panose="02030602050306030303" pitchFamily="18" charset="0"/>
              </a:rPr>
              <a:t>	</a:t>
            </a:r>
            <a:r>
              <a:rPr lang="en-US" sz="2200" i="1" dirty="0" smtClean="0"/>
              <a:t>In </a:t>
            </a:r>
            <a:r>
              <a:rPr lang="en-US" sz="2200" i="1" dirty="0"/>
              <a:t>re the Adjudication of the Existing and Reserved Rights to the </a:t>
            </a:r>
            <a:r>
              <a:rPr lang="en-US" sz="2200" i="1" dirty="0" smtClean="0"/>
              <a:t>	Use </a:t>
            </a:r>
            <a:r>
              <a:rPr lang="en-US" sz="2200" i="1" dirty="0"/>
              <a:t>of Water, Both Surface and Underground, of the Blackfeet </a:t>
            </a:r>
            <a:r>
              <a:rPr lang="en-US" sz="2200" i="1" dirty="0" smtClean="0"/>
              <a:t>	Tribe </a:t>
            </a:r>
            <a:r>
              <a:rPr lang="en-US" sz="2200" i="1" dirty="0"/>
              <a:t>of the Blackfeet Reservation within the State of </a:t>
            </a:r>
            <a:r>
              <a:rPr lang="en-US" sz="2200" i="1" dirty="0" smtClean="0"/>
              <a:t>	Montana</a:t>
            </a:r>
            <a:r>
              <a:rPr lang="en-US" sz="2200" dirty="0"/>
              <a:t>,</a:t>
            </a:r>
            <a:r>
              <a:rPr lang="en-US" sz="2200" i="1" dirty="0"/>
              <a:t> </a:t>
            </a:r>
            <a:r>
              <a:rPr lang="en-US" sz="2200" dirty="0"/>
              <a:t>Civ. No. WC-91-1 (Mont. Water Ct. 1991)</a:t>
            </a:r>
            <a:r>
              <a:rPr lang="en-US" sz="2400" dirty="0">
                <a:latin typeface="Gill Sans MT" panose="020B0502020104020203" pitchFamily="34" charset="0"/>
              </a:rPr>
              <a:t/>
            </a:r>
            <a:br>
              <a:rPr lang="en-US" sz="2400" dirty="0">
                <a:latin typeface="Gill Sans MT" panose="020B0502020104020203" pitchFamily="34" charset="0"/>
              </a:rPr>
            </a:br>
            <a:endParaRPr lang="en-US" sz="2400" dirty="0">
              <a:latin typeface="Gill Sans MT" panose="020B0502020104020203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200" dirty="0" smtClean="0">
              <a:latin typeface="Constantia" panose="02030602050306030303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200" b="1" dirty="0" smtClean="0">
                <a:latin typeface="Constantia" panose="02030602050306030303" pitchFamily="18" charset="0"/>
              </a:rPr>
              <a:t>1997 </a:t>
            </a:r>
            <a:r>
              <a:rPr lang="en-US" altLang="en-US" sz="2200" dirty="0" smtClean="0">
                <a:latin typeface="Constantia" panose="02030602050306030303" pitchFamily="18" charset="0"/>
              </a:rPr>
              <a:t>	US files more definite statement of claim – includes tribal 	claims 	for off-reservation instream flow for Tribe in the 	Lewis and 	Clark National Forest and Glacier National Park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200" dirty="0" smtClean="0">
              <a:latin typeface="Constantia" panose="02030602050306030303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200" b="1" dirty="0" smtClean="0">
                <a:latin typeface="Constantia" panose="02030602050306030303" pitchFamily="18" charset="0"/>
              </a:rPr>
              <a:t>2017 </a:t>
            </a:r>
            <a:r>
              <a:rPr lang="en-US" altLang="en-US" sz="2200" dirty="0" smtClean="0">
                <a:latin typeface="Constantia" panose="02030602050306030303" pitchFamily="18" charset="0"/>
              </a:rPr>
              <a:t>	Case stayed until January 31, 2018</a:t>
            </a:r>
            <a:endParaRPr lang="en-US" altLang="en-US" sz="2200" dirty="0">
              <a:latin typeface="Gill Sans MT" panose="020B05020201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6383" y="1143000"/>
            <a:ext cx="7740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Blackfeet Water Rights 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Adjudication 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6742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752600"/>
            <a:ext cx="8763000" cy="49530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altLang="en-US" b="1" i="1" dirty="0" smtClean="0">
              <a:latin typeface="Gill Sans MT" panose="020B0502020104020203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altLang="en-US" b="1" i="1" dirty="0">
              <a:latin typeface="Gill Sans MT" panose="020B0502020104020203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/>
              <a:t>5-2-702 (1) </a:t>
            </a:r>
            <a:r>
              <a:rPr lang="en-US" sz="2800" dirty="0" smtClean="0"/>
              <a:t>The </a:t>
            </a:r>
            <a:r>
              <a:rPr lang="en-US" sz="2800" dirty="0"/>
              <a:t>reserved water rights compact </a:t>
            </a:r>
            <a:r>
              <a:rPr lang="en-US" sz="2800" dirty="0" smtClean="0"/>
              <a:t>commission . . . may </a:t>
            </a:r>
            <a:r>
              <a:rPr lang="en-US" sz="2800" dirty="0"/>
              <a:t>negotiate with the Indian tribes or their authorized representatives jointly or severally to conclude compacts authorized </a:t>
            </a:r>
            <a:r>
              <a:rPr lang="en-US" sz="2800" dirty="0" smtClean="0"/>
              <a:t>under 85-2-701, “for the equitable division and apportionment of waters between the state and its people and the several Indian tribes claiming reserved water rights in the state.”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800" dirty="0" smtClean="0"/>
              <a:t>5-7-702(2) The </a:t>
            </a:r>
            <a:r>
              <a:rPr lang="en-US" sz="2800" dirty="0"/>
              <a:t>compact is effective and binding upon all parties upon ratification by the legislature of Montana and any affected tribal governing body, and approval by the appropriate federal authority. </a:t>
            </a:r>
            <a:br>
              <a:rPr lang="en-US" sz="2800" dirty="0"/>
            </a:br>
            <a:endParaRPr lang="en-US" altLang="en-US" sz="28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1800" dirty="0" smtClean="0"/>
              <a:t>	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1800" dirty="0"/>
              <a:t>	</a:t>
            </a:r>
            <a:r>
              <a:rPr lang="en-US" altLang="en-US" sz="1800" dirty="0" smtClean="0"/>
              <a:t> </a:t>
            </a:r>
            <a:endParaRPr lang="en-US" alt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195447" y="1106269"/>
            <a:ext cx="6829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4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Montana Compact Commission </a:t>
            </a:r>
          </a:p>
        </p:txBody>
      </p:sp>
    </p:spTree>
    <p:extLst>
      <p:ext uri="{BB962C8B-B14F-4D97-AF65-F5344CB8AC3E}">
        <p14:creationId xmlns:p14="http://schemas.microsoft.com/office/powerpoint/2010/main" val="2303053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153400" cy="85648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Blackfeet Compact Negotiations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514350" indent="-514350">
              <a:buAutoNum type="arabicPlain" startAt="1989"/>
            </a:pPr>
            <a:r>
              <a:rPr lang="en-US" dirty="0" smtClean="0"/>
              <a:t>    Tribe initiates </a:t>
            </a:r>
            <a:r>
              <a:rPr lang="en-US" dirty="0"/>
              <a:t>negotiations with </a:t>
            </a:r>
            <a:r>
              <a:rPr lang="en-US" dirty="0" smtClean="0"/>
              <a:t>State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lain" startAt="1989"/>
            </a:pPr>
            <a:r>
              <a:rPr lang="en-US" dirty="0" smtClean="0"/>
              <a:t> 	Department appoints </a:t>
            </a:r>
            <a:r>
              <a:rPr lang="en-US" dirty="0"/>
              <a:t>a Federal Negotiation </a:t>
            </a:r>
            <a:r>
              <a:rPr lang="en-US" dirty="0" smtClean="0"/>
              <a:t>Team</a:t>
            </a:r>
          </a:p>
          <a:p>
            <a:pPr marL="514350" indent="-514350">
              <a:buAutoNum type="arabicPlain" startAt="1989"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2007</a:t>
            </a:r>
            <a:r>
              <a:rPr lang="en-US" dirty="0" smtClean="0"/>
              <a:t>	State </a:t>
            </a:r>
            <a:r>
              <a:rPr lang="en-US" dirty="0"/>
              <a:t>and the Tribe </a:t>
            </a:r>
            <a:r>
              <a:rPr lang="en-US" dirty="0" smtClean="0"/>
              <a:t>reach </a:t>
            </a:r>
            <a:r>
              <a:rPr lang="en-US" dirty="0"/>
              <a:t>agreement </a:t>
            </a: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lain" startAt="2009"/>
            </a:pPr>
            <a:r>
              <a:rPr lang="en-US" dirty="0" smtClean="0"/>
              <a:t>   State Legislature approves Compact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9D571-42BD-4665-BCDE-981089541A5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77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Federal Legislation </a:t>
            </a:r>
            <a:br>
              <a:rPr lang="en-US" dirty="0" smtClean="0"/>
            </a:br>
            <a:r>
              <a:rPr lang="en-US" sz="3600" dirty="0"/>
              <a:t>Blackfeet Water Rights Settlement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572000"/>
          </a:xfrm>
        </p:spPr>
        <p:txBody>
          <a:bodyPr>
            <a:normAutofit/>
          </a:bodyPr>
          <a:lstStyle/>
          <a:p>
            <a:pPr algn="ctr"/>
            <a:endParaRPr lang="en-US" dirty="0" smtClean="0"/>
          </a:p>
          <a:p>
            <a:pPr marL="0" indent="0" algn="ctr">
              <a:buNone/>
            </a:pPr>
            <a:r>
              <a:rPr lang="en-US" sz="3600" b="1" i="1" dirty="0" smtClean="0"/>
              <a:t> </a:t>
            </a:r>
            <a:r>
              <a:rPr lang="en-US" sz="3600" i="1" dirty="0" smtClean="0"/>
              <a:t>111</a:t>
            </a:r>
            <a:r>
              <a:rPr lang="en-US" sz="3600" i="1" baseline="30000" dirty="0" smtClean="0"/>
              <a:t>th</a:t>
            </a:r>
            <a:r>
              <a:rPr lang="en-US" sz="3600" i="1" dirty="0" smtClean="0"/>
              <a:t>  Congress - S. 3290 (2010)</a:t>
            </a:r>
          </a:p>
          <a:p>
            <a:pPr marL="0" indent="0" algn="ctr">
              <a:buNone/>
            </a:pPr>
            <a:r>
              <a:rPr lang="en-US" sz="3600" dirty="0" smtClean="0"/>
              <a:t>112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Congress – S. 399   (2011)</a:t>
            </a:r>
          </a:p>
          <a:p>
            <a:pPr marL="0" indent="0" algn="ctr">
              <a:buNone/>
            </a:pPr>
            <a:r>
              <a:rPr lang="en-US" sz="3600" dirty="0" smtClean="0"/>
              <a:t>113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Congress – S. 434    (2013)</a:t>
            </a:r>
          </a:p>
          <a:p>
            <a:pPr marL="0" indent="0" algn="ctr">
              <a:buNone/>
            </a:pPr>
            <a:r>
              <a:rPr lang="en-US" sz="3600" dirty="0" smtClean="0"/>
              <a:t>114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Congress – S. 1125   (2015)</a:t>
            </a:r>
            <a:endParaRPr lang="en-US" sz="36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9D571-42BD-4665-BCDE-981089541A5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24494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10990</TotalTime>
  <Words>737</Words>
  <Application>Microsoft Office PowerPoint</Application>
  <PresentationFormat>On-screen Show (4:3)</PresentationFormat>
  <Paragraphs>211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Constantia</vt:lpstr>
      <vt:lpstr>Gill Sans MT</vt:lpstr>
      <vt:lpstr>Times New Roman</vt:lpstr>
      <vt:lpstr>Wingdings</vt:lpstr>
      <vt:lpstr>Wingdings 2</vt:lpstr>
      <vt:lpstr>2_Default Design</vt:lpstr>
      <vt:lpstr>1_Default Design</vt:lpstr>
      <vt:lpstr>1_Office Theme</vt:lpstr>
      <vt:lpstr>Flow</vt:lpstr>
      <vt:lpstr>The Blackfeet Water Rights Settlement Act     </vt:lpstr>
      <vt:lpstr>PowerPoint Presentation</vt:lpstr>
      <vt:lpstr>PowerPoint Presentation</vt:lpstr>
      <vt:lpstr>  Blackfeet Water Rights - Adjudication </vt:lpstr>
      <vt:lpstr>PowerPoint Presentation</vt:lpstr>
      <vt:lpstr>PowerPoint Presentation</vt:lpstr>
      <vt:lpstr>PowerPoint Presentation</vt:lpstr>
      <vt:lpstr>Blackfeet Compact Negotiations</vt:lpstr>
      <vt:lpstr>Federal Legislation  Blackfeet Water Rights Settlement Act</vt:lpstr>
      <vt:lpstr>Federal Legislation  Hearings</vt:lpstr>
      <vt:lpstr>Federal Legislation Administration Concerns S. 399</vt:lpstr>
      <vt:lpstr>PowerPoint Presentation</vt:lpstr>
      <vt:lpstr>Federal Legislation Administration Concerns S. 434</vt:lpstr>
      <vt:lpstr>PowerPoint Presentation</vt:lpstr>
      <vt:lpstr>PowerPoint Presentation</vt:lpstr>
      <vt:lpstr>Federal Legislation S. 1125 - Introduced April 28, 2015</vt:lpstr>
      <vt:lpstr>Federal Legislation Securing Administration Support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Reclamation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2009 Annual Tribal Self-Governance  Department of the Interior and Department of Health and Human Services Conference  May 17- 21, 2009  Orlando World Center Marriott  Adrienne Marks Bureau of Reclamation Office of Native American and International Affairs Washington, DC www.usbr.gov</dc:title>
  <dc:creator>Oellermann, Douglas</dc:creator>
  <cp:lastModifiedBy>Gildea Fain P</cp:lastModifiedBy>
  <cp:revision>637</cp:revision>
  <cp:lastPrinted>2017-08-02T21:06:09Z</cp:lastPrinted>
  <dcterms:created xsi:type="dcterms:W3CDTF">2009-05-05T11:44:24Z</dcterms:created>
  <dcterms:modified xsi:type="dcterms:W3CDTF">2017-08-08T23:09:47Z</dcterms:modified>
</cp:coreProperties>
</file>