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35" r:id="rId1"/>
  </p:sldMasterIdLst>
  <p:notesMasterIdLst>
    <p:notesMasterId r:id="rId21"/>
  </p:notesMasterIdLst>
  <p:handoutMasterIdLst>
    <p:handoutMasterId r:id="rId22"/>
  </p:handoutMasterIdLst>
  <p:sldIdLst>
    <p:sldId id="256" r:id="rId2"/>
    <p:sldId id="301" r:id="rId3"/>
    <p:sldId id="291" r:id="rId4"/>
    <p:sldId id="303" r:id="rId5"/>
    <p:sldId id="304" r:id="rId6"/>
    <p:sldId id="299" r:id="rId7"/>
    <p:sldId id="275" r:id="rId8"/>
    <p:sldId id="265" r:id="rId9"/>
    <p:sldId id="281" r:id="rId10"/>
    <p:sldId id="277" r:id="rId11"/>
    <p:sldId id="273" r:id="rId12"/>
    <p:sldId id="274" r:id="rId13"/>
    <p:sldId id="295" r:id="rId14"/>
    <p:sldId id="296" r:id="rId15"/>
    <p:sldId id="297" r:id="rId16"/>
    <p:sldId id="298" r:id="rId17"/>
    <p:sldId id="287" r:id="rId18"/>
    <p:sldId id="289" r:id="rId19"/>
    <p:sldId id="290" r:id="rId20"/>
  </p:sldIdLst>
  <p:sldSz cx="9144000" cy="6858000" type="screen4x3"/>
  <p:notesSz cx="7010400" cy="9296400"/>
  <p:custDataLst>
    <p:tags r:id="rId23"/>
  </p:custDataLst>
  <p:defaultTextStyle>
    <a:defPPr>
      <a:defRPr lang="en-US"/>
    </a:defPPr>
    <a:lvl1pPr algn="l" rtl="0" fontAlgn="base">
      <a:spcBef>
        <a:spcPct val="0"/>
      </a:spcBef>
      <a:spcAft>
        <a:spcPct val="0"/>
      </a:spcAft>
      <a:defRPr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6"/>
    <p:restoredTop sz="78404" autoAdjust="0"/>
  </p:normalViewPr>
  <p:slideViewPr>
    <p:cSldViewPr>
      <p:cViewPr>
        <p:scale>
          <a:sx n="80" d="100"/>
          <a:sy n="80" d="100"/>
        </p:scale>
        <p:origin x="6944" y="2296"/>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defPPr>
              <a:defRPr kern="1200" smtId="4294967295"/>
            </a:defPPr>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defPPr>
              <a:defRPr kern="1200" smtId="4294967295"/>
            </a:defPPr>
            <a:lvl1pPr algn="r">
              <a:defRPr sz="1200"/>
            </a:lvl1pPr>
          </a:lstStyle>
          <a:p>
            <a:fld id="{2C0128D7-C1B7-4C13-890C-72F3530DF5F1}" type="datetimeFigureOut">
              <a:rPr lang="en-US" smtClean="0"/>
              <a:t>8/6/17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defPPr>
              <a:defRPr kern="1200" smtId="4294967295"/>
            </a:defPPr>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defPPr>
              <a:defRPr kern="1200" smtId="4294967295"/>
            </a:defPPr>
            <a:lvl1pPr algn="r">
              <a:defRPr sz="1200"/>
            </a:lvl1pPr>
          </a:lstStyle>
          <a:p>
            <a:fld id="{8C8F9F33-C86B-44B0-A47E-EDDB7AFFC58C}" type="slidenum">
              <a:rPr lang="en-US" smtClean="0"/>
              <a:t>‹#›</a:t>
            </a:fld>
            <a:endParaRPr lang="en-US"/>
          </a:p>
        </p:txBody>
      </p:sp>
    </p:spTree>
    <p:extLst>
      <p:ext uri="{BB962C8B-B14F-4D97-AF65-F5344CB8AC3E}">
        <p14:creationId xmlns:p14="http://schemas.microsoft.com/office/powerpoint/2010/main" val="912030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defPPr>
              <a:defRPr kern="1200" smtId="4294967295"/>
            </a:defPPr>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defPPr>
              <a:defRPr kern="1200" smtId="4294967295"/>
            </a:defPPr>
            <a:lvl1pPr algn="r">
              <a:defRPr sz="1200"/>
            </a:lvl1pPr>
          </a:lstStyle>
          <a:p>
            <a:fld id="{0DE14F9F-AF5D-48DD-B2EC-8F5D8F0684E3}" type="datetimeFigureOut">
              <a:rPr lang="en-US" smtClean="0"/>
              <a:t>8/6/17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defPPr>
              <a:defRPr kern="1200" smtId="4294967295"/>
            </a:defPPr>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defPPr>
              <a:defRPr kern="1200" smtId="4294967295"/>
            </a:defPPr>
            <a:lvl1pPr algn="r">
              <a:defRPr sz="1200"/>
            </a:lvl1pPr>
          </a:lstStyle>
          <a:p>
            <a:fld id="{605976F7-0D70-49AE-A48E-2A2056232D78}" type="slidenum">
              <a:rPr lang="en-US" smtClean="0"/>
              <a:t>‹#›</a:t>
            </a:fld>
            <a:endParaRPr lang="en-US"/>
          </a:p>
        </p:txBody>
      </p:sp>
    </p:spTree>
    <p:extLst>
      <p:ext uri="{BB962C8B-B14F-4D97-AF65-F5344CB8AC3E}">
        <p14:creationId xmlns:p14="http://schemas.microsoft.com/office/powerpoint/2010/main" val="2011845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r>
              <a:rPr lang="en-US" dirty="0" smtClean="0"/>
              <a:t>Add</a:t>
            </a:r>
            <a:r>
              <a:rPr lang="en-US" baseline="0" dirty="0" smtClean="0"/>
              <a:t> presenter names </a:t>
            </a:r>
            <a:endParaRPr lang="en-US" dirty="0"/>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0</a:t>
            </a:fld>
            <a:endParaRPr lang="en-US"/>
          </a:p>
        </p:txBody>
      </p:sp>
    </p:spTree>
    <p:extLst>
      <p:ext uri="{BB962C8B-B14F-4D97-AF65-F5344CB8AC3E}">
        <p14:creationId xmlns:p14="http://schemas.microsoft.com/office/powerpoint/2010/main" val="2071538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dirty="0"/>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10</a:t>
            </a:fld>
            <a:endParaRPr lang="en-US"/>
          </a:p>
        </p:txBody>
      </p:sp>
    </p:spTree>
    <p:extLst>
      <p:ext uri="{BB962C8B-B14F-4D97-AF65-F5344CB8AC3E}">
        <p14:creationId xmlns:p14="http://schemas.microsoft.com/office/powerpoint/2010/main" val="863685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dirty="0"/>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11</a:t>
            </a:fld>
            <a:endParaRPr lang="en-US"/>
          </a:p>
        </p:txBody>
      </p:sp>
    </p:spTree>
    <p:extLst>
      <p:ext uri="{BB962C8B-B14F-4D97-AF65-F5344CB8AC3E}">
        <p14:creationId xmlns:p14="http://schemas.microsoft.com/office/powerpoint/2010/main" val="3847806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766302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805042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203208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938503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dirty="0"/>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16</a:t>
            </a:fld>
            <a:endParaRPr lang="en-US"/>
          </a:p>
        </p:txBody>
      </p:sp>
    </p:spTree>
    <p:extLst>
      <p:ext uri="{BB962C8B-B14F-4D97-AF65-F5344CB8AC3E}">
        <p14:creationId xmlns:p14="http://schemas.microsoft.com/office/powerpoint/2010/main" val="1721571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PROCESS: public notice requirement. </a:t>
            </a:r>
          </a:p>
          <a:p>
            <a:r>
              <a:rPr lang="en-US" dirty="0" smtClean="0"/>
              <a:t>ADD: Granitic</a:t>
            </a:r>
            <a:r>
              <a:rPr lang="en-US" baseline="0" dirty="0" smtClean="0"/>
              <a:t> Well Non-inclusion </a:t>
            </a:r>
          </a:p>
          <a:p>
            <a:endParaRPr lang="en-US" dirty="0"/>
          </a:p>
        </p:txBody>
      </p:sp>
      <p:sp>
        <p:nvSpPr>
          <p:cNvPr id="4" name="Slide Number Placeholder 3"/>
          <p:cNvSpPr>
            <a:spLocks noGrp="1"/>
          </p:cNvSpPr>
          <p:nvPr>
            <p:ph type="sldNum" sz="quarter" idx="10"/>
          </p:nvPr>
        </p:nvSpPr>
        <p:spPr/>
        <p:txBody>
          <a:bodyPr/>
          <a:lstStyle/>
          <a:p>
            <a:fld id="{605976F7-0D70-49AE-A48E-2A2056232D78}" type="slidenum">
              <a:rPr lang="en-US" smtClean="0"/>
              <a:t>18</a:t>
            </a:fld>
            <a:endParaRPr lang="en-US"/>
          </a:p>
        </p:txBody>
      </p:sp>
    </p:spTree>
    <p:extLst>
      <p:ext uri="{BB962C8B-B14F-4D97-AF65-F5344CB8AC3E}">
        <p14:creationId xmlns:p14="http://schemas.microsoft.com/office/powerpoint/2010/main" val="409185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r>
              <a:rPr lang="en-US" dirty="0" smtClean="0"/>
              <a:t>Add a introductory</a:t>
            </a:r>
            <a:r>
              <a:rPr lang="en-US" baseline="0" dirty="0" smtClean="0"/>
              <a:t> slide with curt bios of all presenters. </a:t>
            </a:r>
            <a:endParaRPr lang="en-US" dirty="0"/>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1</a:t>
            </a:fld>
            <a:endParaRPr lang="en-US"/>
          </a:p>
        </p:txBody>
      </p:sp>
    </p:spTree>
    <p:extLst>
      <p:ext uri="{BB962C8B-B14F-4D97-AF65-F5344CB8AC3E}">
        <p14:creationId xmlns:p14="http://schemas.microsoft.com/office/powerpoint/2010/main" val="212427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2</a:t>
            </a:fld>
            <a:endParaRPr lang="en-US"/>
          </a:p>
        </p:txBody>
      </p:sp>
    </p:spTree>
    <p:extLst>
      <p:ext uri="{BB962C8B-B14F-4D97-AF65-F5344CB8AC3E}">
        <p14:creationId xmlns:p14="http://schemas.microsoft.com/office/powerpoint/2010/main" val="99490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976F7-0D70-49AE-A48E-2A2056232D78}" type="slidenum">
              <a:rPr lang="en-US" smtClean="0"/>
              <a:t>4</a:t>
            </a:fld>
            <a:endParaRPr lang="en-US"/>
          </a:p>
        </p:txBody>
      </p:sp>
    </p:spTree>
    <p:extLst>
      <p:ext uri="{BB962C8B-B14F-4D97-AF65-F5344CB8AC3E}">
        <p14:creationId xmlns:p14="http://schemas.microsoft.com/office/powerpoint/2010/main" val="1898155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5</a:t>
            </a:fld>
            <a:endParaRPr lang="en-US"/>
          </a:p>
        </p:txBody>
      </p:sp>
    </p:spTree>
    <p:extLst>
      <p:ext uri="{BB962C8B-B14F-4D97-AF65-F5344CB8AC3E}">
        <p14:creationId xmlns:p14="http://schemas.microsoft.com/office/powerpoint/2010/main" val="1722969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6</a:t>
            </a:fld>
            <a:endParaRPr lang="en-US"/>
          </a:p>
        </p:txBody>
      </p:sp>
    </p:spTree>
    <p:extLst>
      <p:ext uri="{BB962C8B-B14F-4D97-AF65-F5344CB8AC3E}">
        <p14:creationId xmlns:p14="http://schemas.microsoft.com/office/powerpoint/2010/main" val="3451937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dirty="0"/>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7</a:t>
            </a:fld>
            <a:endParaRPr lang="en-US"/>
          </a:p>
        </p:txBody>
      </p:sp>
    </p:spTree>
    <p:extLst>
      <p:ext uri="{BB962C8B-B14F-4D97-AF65-F5344CB8AC3E}">
        <p14:creationId xmlns:p14="http://schemas.microsoft.com/office/powerpoint/2010/main" val="1361754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8</a:t>
            </a:fld>
            <a:endParaRPr lang="en-US"/>
          </a:p>
        </p:txBody>
      </p:sp>
    </p:spTree>
    <p:extLst>
      <p:ext uri="{BB962C8B-B14F-4D97-AF65-F5344CB8AC3E}">
        <p14:creationId xmlns:p14="http://schemas.microsoft.com/office/powerpoint/2010/main" val="684054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r>
              <a:rPr lang="en-US" dirty="0" smtClean="0"/>
              <a:t>Include Acre Feet labels</a:t>
            </a:r>
          </a:p>
          <a:p>
            <a:endParaRPr lang="en-US" dirty="0" smtClean="0"/>
          </a:p>
          <a:p>
            <a:r>
              <a:rPr lang="en-US" dirty="0" smtClean="0"/>
              <a:t>Tribal</a:t>
            </a:r>
            <a:r>
              <a:rPr lang="en-US" baseline="0" dirty="0" smtClean="0"/>
              <a:t> Council wants animation on this slide to bring up these one at a time. </a:t>
            </a:r>
            <a:endParaRPr lang="en-US" dirty="0" smtClean="0"/>
          </a:p>
          <a:p>
            <a:endParaRPr lang="en-US" dirty="0" smtClean="0"/>
          </a:p>
          <a:p>
            <a:r>
              <a:rPr lang="en-US" dirty="0" smtClean="0"/>
              <a:t>Consider breaking up the Groundwater and Recycled Water</a:t>
            </a:r>
            <a:r>
              <a:rPr lang="en-US" baseline="0" dirty="0" smtClean="0"/>
              <a:t> diagram</a:t>
            </a:r>
          </a:p>
          <a:p>
            <a:endParaRPr lang="en-US" baseline="0" dirty="0" smtClean="0"/>
          </a:p>
          <a:p>
            <a:r>
              <a:rPr lang="en-US" baseline="0" dirty="0" smtClean="0"/>
              <a:t>Discussion to remove 4,994, add the language “Up to”, or move the 4,994 at the top of the page. </a:t>
            </a:r>
            <a:endParaRPr lang="en-US" dirty="0"/>
          </a:p>
        </p:txBody>
      </p:sp>
      <p:sp>
        <p:nvSpPr>
          <p:cNvPr id="4" name="Slide Number Placeholder 3"/>
          <p:cNvSpPr>
            <a:spLocks noGrp="1"/>
          </p:cNvSpPr>
          <p:nvPr>
            <p:ph type="sldNum" sz="quarter" idx="10"/>
          </p:nvPr>
        </p:nvSpPr>
        <p:spPr/>
        <p:txBody>
          <a:bodyPr/>
          <a:lstStyle>
            <a:defPPr>
              <a:defRPr kern="1200" smtId="4294967295"/>
            </a:defPPr>
          </a:lstStyle>
          <a:p>
            <a:fld id="{605976F7-0D70-49AE-A48E-2A2056232D78}" type="slidenum">
              <a:rPr lang="en-US" smtClean="0"/>
              <a:t>9</a:t>
            </a:fld>
            <a:endParaRPr lang="en-US"/>
          </a:p>
        </p:txBody>
      </p:sp>
    </p:spTree>
    <p:extLst>
      <p:ext uri="{BB962C8B-B14F-4D97-AF65-F5344CB8AC3E}">
        <p14:creationId xmlns:p14="http://schemas.microsoft.com/office/powerpoint/2010/main" val="174864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defPPr>
              <a:defRPr kern="1200" smtId="4294967295"/>
            </a:defPPr>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defPPr>
              <a:defRPr kern="1200" smtId="4294967295"/>
            </a:defPPr>
            <a:lvl1pPr marL="0" marR="45720" indent="0" algn="r">
              <a:buNone/>
              <a:defRPr>
                <a:solidFill>
                  <a:schemeClr val="tx1"/>
                </a:solidFill>
              </a:defRPr>
            </a:lvl1pPr>
            <a:lvl2pPr marL="457200" indent="0" algn="ctr">
              <a:buNone/>
              <a:defRPr kern="1200" smtId="4294967295"/>
            </a:lvl2pPr>
            <a:lvl3pPr marL="914400" indent="0" algn="ctr">
              <a:buNone/>
              <a:defRPr kern="1200" smtId="4294967295"/>
            </a:lvl3pPr>
            <a:lvl4pPr marL="1371600" indent="0" algn="ctr">
              <a:buNone/>
              <a:defRPr kern="1200" smtId="4294967295"/>
            </a:lvl4pPr>
            <a:lvl5pPr marL="1828800" indent="0" algn="ctr">
              <a:buNone/>
              <a:defRPr kern="1200" smtId="4294967295"/>
            </a:lvl5pPr>
            <a:lvl6pPr marL="2286000" indent="0" algn="ctr">
              <a:buNone/>
              <a:defRPr kern="1200" smtId="4294967295"/>
            </a:lvl6pPr>
            <a:lvl7pPr marL="2743200" indent="0" algn="ctr">
              <a:buNone/>
              <a:defRPr kern="1200" smtId="4294967295"/>
            </a:lvl7pPr>
            <a:lvl8pPr marL="3200400" indent="0" algn="ctr">
              <a:buNone/>
              <a:defRPr kern="1200" smtId="4294967295"/>
            </a:lvl8pPr>
            <a:lvl9pPr marL="3657600" indent="0" algn="ctr">
              <a:buNone/>
              <a:defRPr kern="1200" smtId="4294967295"/>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19" name="Footer Placeholder 18"/>
          <p:cNvSpPr>
            <a:spLocks noGrp="1"/>
          </p:cNvSpPr>
          <p:nvPr>
            <p:ph type="ftr" sz="quarter" idx="11"/>
          </p:nvPr>
        </p:nvSpPr>
        <p:spPr/>
        <p:txBody>
          <a:bodyPr/>
          <a:lstStyle>
            <a:defPPr>
              <a:defRPr kern="1200" smtId="4294967295"/>
            </a:defPPr>
          </a:lstStyle>
          <a:p>
            <a:endParaRPr lang="en-US"/>
          </a:p>
        </p:txBody>
      </p:sp>
      <p:sp>
        <p:nvSpPr>
          <p:cNvPr id="27" name="Slide Number Placeholder 26"/>
          <p:cNvSpPr>
            <a:spLocks noGrp="1"/>
          </p:cNvSpPr>
          <p:nvPr>
            <p:ph type="sldNum" sz="quarter" idx="12"/>
          </p:nvPr>
        </p:nvSpPr>
        <p:spPr/>
        <p:txBody>
          <a:bodyPr/>
          <a:lstStyle>
            <a:defPPr>
              <a:defRPr kern="1200" smtId="4294967295"/>
            </a:defPPr>
          </a:lstStyle>
          <a:p>
            <a:pPr>
              <a:defRPr/>
            </a:pPr>
            <a:fld id="{091D169C-085D-453B-ABB0-73B24B18A24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defPPr>
              <a:defRPr kern="1200" smtId="4294967295"/>
            </a:def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pPr>
              <a:defRPr/>
            </a:pPr>
            <a:fld id="{091D169C-085D-453B-ABB0-73B24B18A240}" type="slidenum">
              <a:rPr lang="en-US" smtClean="0"/>
              <a:pPr>
                <a:defRPr/>
              </a:pPr>
              <a:t>‹#›</a:t>
            </a:fld>
            <a:endParaRPr lang="en-US"/>
          </a:p>
        </p:txBody>
      </p:sp>
    </p:spTree>
  </p:cSld>
  <p:clrMapOvr>
    <a:masterClrMapping/>
  </p:clrMapOvr>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defPPr>
              <a:defRPr kern="1200" smtId="4294967295"/>
            </a:def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defPPr>
              <a:defRPr kern="1200" smtId="4294967295"/>
            </a:def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pPr>
              <a:defRPr/>
            </a:pPr>
            <a:fld id="{091D169C-085D-453B-ABB0-73B24B18A240}" type="slidenum">
              <a:rPr lang="en-US" smtClean="0"/>
              <a:pPr>
                <a:defRPr/>
              </a:pPr>
              <a:t>‹#›</a:t>
            </a:fld>
            <a:endParaRPr lang="en-US"/>
          </a:p>
        </p:txBody>
      </p:sp>
    </p:spTree>
  </p:cSld>
  <p:clrMapOvr>
    <a:masterClrMapping/>
  </p:clrMapOvr>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defPPr>
              <a:defRPr kern="1200" smtId="4294967295"/>
            </a:def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pPr>
              <a:defRPr/>
            </a:pPr>
            <a:fld id="{9585D640-B8AB-4CD2-BF4A-D3379DB3980C}" type="slidenum">
              <a:rPr lang="en-US" smtClean="0"/>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defPPr>
              <a:defRPr kern="1200" smtId="4294967295"/>
            </a:defPPr>
            <a:lvl1pPr algn="l" rtl="0">
              <a:spcBef>
                <a:spcPct val="0"/>
              </a:spcBef>
              <a:buNone/>
              <a:defRPr lang="en-US" sz="5600" b="1" cap="none" baseline="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defPPr>
              <a:defRPr kern="1200" smtId="4294967295"/>
            </a:defPPr>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pPr>
              <a:defRPr/>
            </a:pPr>
            <a:fld id="{091D169C-085D-453B-ABB0-73B24B18A24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defPPr>
              <a:defRPr kern="1200" smtId="4294967295"/>
            </a:def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defPPr>
              <a:defRPr kern="1200" smtId="4294967295"/>
            </a:defPPr>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defPPr>
              <a:defRPr kern="1200" smtId="4294967295"/>
            </a:defPPr>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pPr>
              <a:defRPr/>
            </a:pPr>
            <a:fld id="{B7765879-01B6-4EAC-963A-0D76F1F3B89B}" type="slidenum">
              <a:rPr lang="en-US" smtClean="0"/>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defPPr>
              <a:defRPr kern="1200" smtId="4294967295"/>
            </a:defPPr>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defPPr>
              <a:defRPr kern="1200" smtId="4294967295"/>
            </a:defPPr>
            <a:lvl1pPr marL="0" indent="0">
              <a:buNone/>
              <a:defRPr sz="2400" b="1" cap="none"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defPPr>
              <a:defRPr kern="1200" smtId="4294967295"/>
            </a:defPPr>
            <a:lvl1pPr marL="0" indent="0">
              <a:buNone/>
              <a:defRPr sz="2400" b="1" cap="none"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defPPr>
              <a:defRPr kern="1200" smtId="4294967295"/>
            </a:defPPr>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defPPr>
              <a:defRPr kern="1200" smtId="4294967295"/>
            </a:defPPr>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8" name="Footer Placeholder 7"/>
          <p:cNvSpPr>
            <a:spLocks noGrp="1"/>
          </p:cNvSpPr>
          <p:nvPr>
            <p:ph type="ftr" sz="quarter" idx="11"/>
          </p:nvPr>
        </p:nvSpPr>
        <p:spPr/>
        <p:txBody>
          <a:bodyPr/>
          <a:lstStyle>
            <a:defPPr>
              <a:defRPr kern="1200" smtId="4294967295"/>
            </a:defPPr>
          </a:lstStyle>
          <a:p>
            <a:endParaRPr lang="en-US"/>
          </a:p>
        </p:txBody>
      </p:sp>
      <p:sp>
        <p:nvSpPr>
          <p:cNvPr id="9" name="Slide Number Placeholder 8"/>
          <p:cNvSpPr>
            <a:spLocks noGrp="1"/>
          </p:cNvSpPr>
          <p:nvPr>
            <p:ph type="sldNum" sz="quarter" idx="12"/>
          </p:nvPr>
        </p:nvSpPr>
        <p:spPr/>
        <p:txBody>
          <a:bodyPr/>
          <a:lstStyle>
            <a:defPPr>
              <a:defRPr kern="1200" smtId="4294967295"/>
            </a:defPPr>
          </a:lstStyle>
          <a:p>
            <a:pPr>
              <a:defRPr/>
            </a:pPr>
            <a:fld id="{091D169C-085D-453B-ABB0-73B24B18A240}" type="slidenum">
              <a:rPr lang="en-US" smtClean="0"/>
              <a:pPr>
                <a:defRPr/>
              </a:pPr>
              <a:t>‹#›</a:t>
            </a:fld>
            <a:endParaRPr lang="en-US"/>
          </a:p>
        </p:txBody>
      </p:sp>
    </p:spTree>
  </p:cSld>
  <p:clrMapOvr>
    <a:masterClrMapping/>
  </p:clrMapOvr>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defPPr>
              <a:defRPr kern="1200" smtId="4294967295"/>
            </a:defPPr>
            <a:lvl1pPr algn="l" rtl="0">
              <a:spcBef>
                <a:spcPct val="0"/>
              </a:spcBef>
              <a:buNone/>
              <a:defRPr sz="5000" b="0">
                <a:ln>
                  <a:noFill/>
                </a:ln>
                <a:solidFill>
                  <a:schemeClr val="tx2"/>
                </a:solidFill>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4" name="Footer Placeholder 3"/>
          <p:cNvSpPr>
            <a:spLocks noGrp="1"/>
          </p:cNvSpPr>
          <p:nvPr>
            <p:ph type="ftr" sz="quarter" idx="11"/>
          </p:nvPr>
        </p:nvSpPr>
        <p:spPr/>
        <p:txBody>
          <a:bodyPr/>
          <a:lstStyle>
            <a:defPPr>
              <a:defRPr kern="1200" smtId="4294967295"/>
            </a:defPPr>
          </a:lstStyle>
          <a:p>
            <a:endParaRPr lang="en-US"/>
          </a:p>
        </p:txBody>
      </p:sp>
      <p:sp>
        <p:nvSpPr>
          <p:cNvPr id="5" name="Slide Number Placeholder 4"/>
          <p:cNvSpPr>
            <a:spLocks noGrp="1"/>
          </p:cNvSpPr>
          <p:nvPr>
            <p:ph type="sldNum" sz="quarter" idx="12"/>
          </p:nvPr>
        </p:nvSpPr>
        <p:spPr/>
        <p:txBody>
          <a:bodyPr/>
          <a:lstStyle>
            <a:defPPr>
              <a:defRPr kern="1200" smtId="4294967295"/>
            </a:defPPr>
          </a:lstStyle>
          <a:p>
            <a:pPr>
              <a:defRPr/>
            </a:pPr>
            <a:fld id="{B64B0EBF-CFBE-4BAE-B721-3608FCDD14B8}" type="slidenum">
              <a:rPr lang="en-US" smtClean="0"/>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3" name="Footer Placeholder 2"/>
          <p:cNvSpPr>
            <a:spLocks noGrp="1"/>
          </p:cNvSpPr>
          <p:nvPr>
            <p:ph type="ftr" sz="quarter" idx="11"/>
          </p:nvPr>
        </p:nvSpPr>
        <p:spPr/>
        <p:txBody>
          <a:bodyPr/>
          <a:lstStyle>
            <a:defPPr>
              <a:defRPr kern="1200" smtId="4294967295"/>
            </a:defPPr>
          </a:lstStyle>
          <a:p>
            <a:endParaRPr lang="en-US"/>
          </a:p>
        </p:txBody>
      </p:sp>
      <p:sp>
        <p:nvSpPr>
          <p:cNvPr id="4" name="Slide Number Placeholder 3"/>
          <p:cNvSpPr>
            <a:spLocks noGrp="1"/>
          </p:cNvSpPr>
          <p:nvPr>
            <p:ph type="sldNum" sz="quarter" idx="12"/>
          </p:nvPr>
        </p:nvSpPr>
        <p:spPr/>
        <p:txBody>
          <a:bodyPr/>
          <a:lstStyle>
            <a:defPPr>
              <a:defRPr kern="1200" smtId="4294967295"/>
            </a:defPPr>
          </a:lstStyle>
          <a:p>
            <a:pPr>
              <a:defRPr/>
            </a:pPr>
            <a:fld id="{091D169C-085D-453B-ABB0-73B24B18A240}" type="slidenum">
              <a:rPr lang="en-US" smtClean="0"/>
              <a:pPr>
                <a:defRPr/>
              </a:pPr>
              <a:t>‹#›</a:t>
            </a:fld>
            <a:endParaRPr lang="en-US"/>
          </a:p>
        </p:txBody>
      </p:sp>
    </p:spTree>
  </p:cSld>
  <p:clrMapOvr>
    <a:masterClrMapping/>
  </p:clrMapOvr>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defPPr>
              <a:defRPr kern="1200" smtId="4294967295"/>
            </a:defPPr>
            <a:lvl1pPr algn="l" rtl="0">
              <a:spcBef>
                <a:spcPct val="0"/>
              </a:spcBef>
              <a:buNone/>
              <a:defRPr sz="2600" b="0">
                <a:ln>
                  <a:noFill/>
                </a:ln>
                <a:solidFill>
                  <a:schemeClr val="tx2"/>
                </a:solidFill>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defPPr>
              <a:defRPr kern="1200" smtId="4294967295"/>
            </a:defPPr>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defPPr>
              <a:defRPr kern="1200" smtId="4294967295"/>
            </a:defPPr>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pPr>
              <a:defRPr/>
            </a:pPr>
            <a:fld id="{091D169C-085D-453B-ABB0-73B24B18A240}" type="slidenum">
              <a:rPr lang="en-US" smtClean="0"/>
              <a:pPr>
                <a:defRPr/>
              </a:pPr>
              <a:t>‹#›</a:t>
            </a:fld>
            <a:endParaRPr lang="en-US"/>
          </a:p>
        </p:txBody>
      </p:sp>
    </p:spTree>
  </p:cSld>
  <p:clrMapOvr>
    <a:masterClrMapping/>
  </p:clrMapOvr>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defPPr>
              <a:defRPr kern="1200" smtId="4294967295"/>
            </a:defPP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defPPr>
              <a:defRPr kern="1200" smtId="4294967295"/>
            </a:defPP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defPPr>
              <a:defRPr kern="1200" smtId="4294967295"/>
            </a:defPPr>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defPPr>
              <a:defRPr kern="1200" smtId="4294967295"/>
            </a:defPPr>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defPPr>
              <a:defRPr kern="1200" smtId="4294967295"/>
            </a:defPPr>
          </a:lstStyle>
          <a:p>
            <a:fld id="{EEC88286-70D0-4808-860C-1871916EC6F7}" type="datetimeFigureOut">
              <a:rPr lang="en-US" smtClean="0"/>
              <a:t>8/6/17</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defPPr>
              <a:defRPr kern="1200" smtId="4294967295"/>
            </a:defPPr>
          </a:lstStyle>
          <a:p>
            <a:pPr>
              <a:defRPr/>
            </a:pPr>
            <a:fld id="{091D169C-085D-453B-ABB0-73B24B18A240}"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p:spPr>
        <p:txBody>
          <a:bodyPr/>
          <a:lstStyle>
            <a:defPPr>
              <a:defRPr kern="1200" smtId="4294967295"/>
            </a:defPPr>
            <a:lvl1pPr marL="0" indent="0">
              <a:buNone/>
              <a:defRPr sz="3200"/>
            </a:lvl1pPr>
          </a:lstStyle>
          <a:p>
            <a:r>
              <a:rPr kumimoji="0" lang="en-US" smtClean="0"/>
              <a:t>Click icon to add picture</a:t>
            </a:r>
            <a:endParaRPr kumimoji="0" lang="en-US"/>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p:spPr>
        <p:txBody>
          <a:bodyPr vert="horz" wrap="square" lIns="91440" tIns="45720" rIns="91440" bIns="45720" anchor="t" compatLnSpc="1"/>
          <a:lstStyle>
            <a:defPPr>
              <a:defRPr kern="1200" smtId="4294967295"/>
            </a:defPPr>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p:spPr>
        <p:txBody>
          <a:bodyPr vert="horz" wrap="square" lIns="91440" tIns="45720" rIns="91440" bIns="45720" anchor="t" compatLnSpc="1"/>
          <a:lstStyle>
            <a:defPPr>
              <a:defRPr kern="1200" smtId="4294967295"/>
            </a:defPPr>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p:spPr>
        <p:txBody>
          <a:bodyPr vert="horz" wrap="square" lIns="91440" tIns="45720" rIns="91440" bIns="45720" anchor="t" compatLnSpc="1"/>
          <a:lstStyle>
            <a:defPPr>
              <a:defRPr kern="1200" smtId="4294967295"/>
            </a:defPPr>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p:spPr>
        <p:txBody>
          <a:bodyPr vert="horz" wrap="square" lIns="91440" tIns="45720" rIns="91440" bIns="45720" anchor="t" compatLnSpc="1"/>
          <a:lstStyle>
            <a:defPPr>
              <a:defRPr kern="1200" smtId="4294967295"/>
            </a:defPPr>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defPPr>
              <a:defRPr kern="1200" smtId="4294967295"/>
            </a:defP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defPPr>
              <a:defRPr kern="1200" smtId="4294967295"/>
            </a:defP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defPPr>
              <a:defRPr kern="1200" smtId="4294967295"/>
            </a:defPPr>
            <a:lvl1pPr algn="l" eaLnBrk="1" latinLnBrk="0" hangingPunct="1">
              <a:defRPr kumimoji="0" sz="1200">
                <a:solidFill>
                  <a:schemeClr val="tx2">
                    <a:shade val="90000"/>
                  </a:schemeClr>
                </a:solidFill>
              </a:defRPr>
            </a:lvl1pPr>
          </a:lstStyle>
          <a:p>
            <a:fld id="{47C9B81F-C347-4BEF-BFDF-29C42F48304A}" type="datetimeFigureOut">
              <a:rPr lang="en-US" smtClean="0"/>
              <a:t>8/6/17</a:t>
            </a:fld>
            <a:endParaRPr lang="en-US">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defPPr>
              <a:defRPr kern="1200" smtId="4294967295"/>
            </a:defPPr>
            <a:lvl1pPr algn="l" eaLnBrk="1" latinLnBrk="0" hangingPunct="1">
              <a:defRPr kumimoji="0" sz="1200">
                <a:solidFill>
                  <a:schemeClr val="tx2">
                    <a:shade val="90000"/>
                  </a:schemeClr>
                </a:solidFill>
              </a:defRPr>
            </a:lvl1pPr>
          </a:lstStyle>
          <a:p>
            <a:pPr algn="l" eaLnBrk="1" latinLnBrk="0" hangingPunct="1"/>
            <a:endParaRPr kumimoji="0" lang="en-US">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defPPr>
              <a:defRPr kern="1200" smtId="4294967295"/>
            </a:defPPr>
            <a:lvl1pPr algn="r" eaLnBrk="1" latinLnBrk="0" hangingPunct="1">
              <a:defRPr kumimoji="0" sz="1200">
                <a:solidFill>
                  <a:schemeClr val="tx2">
                    <a:shade val="90000"/>
                  </a:schemeClr>
                </a:solidFill>
              </a:defRPr>
            </a:lvl1pPr>
          </a:lstStyle>
          <a:p>
            <a:pPr>
              <a:defRPr/>
            </a:pPr>
            <a:fld id="{71AA52D3-2D35-416F-AFCE-FB684BB5B64E}"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tileRect/>
              </a:gradFill>
              <a:prstDash val="solid"/>
              <a:round/>
              <a:headEnd type="none" w="med" len="med"/>
              <a:tailEnd type="none" w="med" len="med"/>
            </a:ln>
          </p:spPr>
          <p:txBody>
            <a:bodyPr vert="horz" wrap="square" lIns="91440" tIns="45720" rIns="91440" bIns="45720" anchor="t" compatLnSpc="1"/>
            <a:lstStyle>
              <a:defPPr>
                <a:defRPr kern="1200" smtId="4294967295"/>
              </a:defPPr>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tileRect/>
              </a:gradFill>
              <a:prstDash val="solid"/>
              <a:round/>
              <a:headEnd type="none" w="med" len="med"/>
              <a:tailEnd type="none" w="med" len="med"/>
            </a:ln>
          </p:spPr>
          <p:txBody>
            <a:bodyPr vert="horz" wrap="square" lIns="91440" tIns="45720" rIns="91440" bIns="45720" anchor="t" compatLnSpc="1"/>
            <a:lstStyle>
              <a:defPPr>
                <a:defRPr kern="1200" smtId="4294967295"/>
              </a:defPPr>
            </a:lstStyle>
            <a:p>
              <a:endParaRPr kumimoji="0" lang="en-US"/>
            </a:p>
          </p:txBody>
        </p:sp>
      </p:gr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ransition spd="med">
    <p:fade/>
  </p:transition>
  <p:hf hdr="0" ftr="0" dt="0"/>
  <p:txStyles>
    <p:titleStyle>
      <a:defPPr>
        <a:defRPr kern="1200" smtId="4294967295"/>
      </a:defPPr>
      <a:lvl1pPr algn="l" rtl="0" eaLnBrk="1" latinLnBrk="0" hangingPunct="1">
        <a:spcBef>
          <a:spcPct val="0"/>
        </a:spcBef>
        <a:buNone/>
        <a:defRPr kumimoji="0" sz="5000" b="0" kern="1200">
          <a:ln>
            <a:noFill/>
          </a:ln>
          <a:solidFill>
            <a:schemeClr val="tx2"/>
          </a:solidFill>
          <a:latin typeface="+mj-lt"/>
          <a:ea typeface="+mj-ea"/>
          <a:cs typeface="+mj-cs"/>
        </a:defRPr>
      </a:lvl1pPr>
    </p:titleStyle>
    <p:bodyStyle>
      <a:defPPr>
        <a:defRPr kern="1200" smtId="4294967295"/>
      </a:defPPr>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kern="1200" smtId="4294967295"/>
      </a:defPPr>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defPPr>
              <a:defRPr kern="1200" smtId="4294967295"/>
            </a:defPPr>
          </a:lstStyle>
          <a:p>
            <a:pPr algn="ctr"/>
            <a:r>
              <a:rPr lang="en-US" dirty="0" smtClean="0"/>
              <a:t> PECHANGA WATER SETTLEMENT 2016</a:t>
            </a:r>
            <a:r>
              <a:rPr lang="en-US" dirty="0"/>
              <a:t/>
            </a:r>
            <a:br>
              <a:rPr lang="en-US" dirty="0"/>
            </a:br>
            <a:r>
              <a:rPr lang="en-US" dirty="0" smtClean="0"/>
              <a:t>October 8, 2017</a:t>
            </a:r>
            <a:endParaRPr lang="en-US" dirty="0"/>
          </a:p>
        </p:txBody>
      </p:sp>
      <p:sp>
        <p:nvSpPr>
          <p:cNvPr id="3" name="Subtitle 2"/>
          <p:cNvSpPr>
            <a:spLocks noGrp="1"/>
          </p:cNvSpPr>
          <p:nvPr>
            <p:ph type="subTitle" idx="1"/>
          </p:nvPr>
        </p:nvSpPr>
        <p:spPr/>
        <p:txBody>
          <a:bodyPr>
            <a:normAutofit/>
          </a:bodyPr>
          <a:lstStyle>
            <a:defPPr>
              <a:defRPr kern="1200" smtId="4294967295"/>
            </a:defPPr>
          </a:lstStyle>
          <a:p>
            <a:pPr algn="ctr"/>
            <a:r>
              <a:rPr lang="en-US" dirty="0" smtClean="0">
                <a:solidFill>
                  <a:schemeClr val="bg1"/>
                </a:solidFill>
              </a:rPr>
              <a:t>Settlement of Indian Reserved Rights Water Claims</a:t>
            </a:r>
          </a:p>
          <a:p>
            <a:pPr algn="ctr"/>
            <a:r>
              <a:rPr lang="en-US" dirty="0" smtClean="0">
                <a:solidFill>
                  <a:schemeClr val="bg1"/>
                </a:solidFill>
              </a:rPr>
              <a:t>Katie Brossy—Akin Gump Strauss </a:t>
            </a:r>
            <a:r>
              <a:rPr lang="en-US" dirty="0" err="1" smtClean="0">
                <a:solidFill>
                  <a:schemeClr val="bg1"/>
                </a:solidFill>
              </a:rPr>
              <a:t>Hauer</a:t>
            </a:r>
            <a:r>
              <a:rPr lang="en-US" dirty="0" smtClean="0">
                <a:solidFill>
                  <a:schemeClr val="bg1"/>
                </a:solidFill>
              </a:rPr>
              <a:t> &amp; Feld</a:t>
            </a:r>
          </a:p>
          <a:p>
            <a:pPr algn="ctr"/>
            <a:r>
              <a:rPr lang="en-US" dirty="0" smtClean="0">
                <a:solidFill>
                  <a:schemeClr val="bg1"/>
                </a:solidFill>
              </a:rPr>
              <a:t>Rod Lewis—Akin Gump Strauss </a:t>
            </a:r>
            <a:r>
              <a:rPr lang="en-US" dirty="0" err="1" smtClean="0">
                <a:solidFill>
                  <a:schemeClr val="bg1"/>
                </a:solidFill>
              </a:rPr>
              <a:t>Hauer</a:t>
            </a:r>
            <a:r>
              <a:rPr lang="en-US" dirty="0" smtClean="0">
                <a:solidFill>
                  <a:schemeClr val="bg1"/>
                </a:solidFill>
              </a:rPr>
              <a:t> &amp; Feld</a:t>
            </a:r>
          </a:p>
          <a:p>
            <a:pPr algn="ctr"/>
            <a:endParaRPr lang="en-US" dirty="0" smtClean="0">
              <a:solidFill>
                <a:schemeClr val="bg1"/>
              </a:solidFill>
            </a:endParaRPr>
          </a:p>
          <a:p>
            <a:pPr algn="ctr"/>
            <a:endParaRPr lang="en-US" dirty="0" smtClean="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defPPr>
              <a:defRPr kern="1200" smtId="4294967295"/>
            </a:defPPr>
          </a:lstStyle>
          <a:p>
            <a:pPr>
              <a:defRPr/>
            </a:pPr>
            <a:fld id="{9585D640-B8AB-4CD2-BF4A-D3379DB3980C}" type="slidenum">
              <a:rPr lang="en-US" smtClean="0"/>
              <a:pPr>
                <a:defRPr/>
              </a:pPr>
              <a:t>9</a:t>
            </a:fld>
            <a:endParaRPr lang="en-US"/>
          </a:p>
        </p:txBody>
      </p:sp>
      <p:sp>
        <p:nvSpPr>
          <p:cNvPr id="6" name="Oval 5"/>
          <p:cNvSpPr/>
          <p:nvPr/>
        </p:nvSpPr>
        <p:spPr>
          <a:xfrm>
            <a:off x="3200399" y="2584966"/>
            <a:ext cx="2743199" cy="107263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defPPr>
              <a:defRPr kern="1200" smtId="4294967295"/>
            </a:defPPr>
          </a:lstStyle>
          <a:p>
            <a:pPr algn="ctr"/>
            <a:r>
              <a:rPr lang="en-US" sz="2000" dirty="0" smtClean="0"/>
              <a:t>525-700 </a:t>
            </a:r>
            <a:r>
              <a:rPr lang="en-US" sz="2000" dirty="0" err="1" smtClean="0"/>
              <a:t>afy</a:t>
            </a:r>
            <a:endParaRPr lang="en-US" sz="2000" dirty="0"/>
          </a:p>
        </p:txBody>
      </p:sp>
      <p:sp>
        <p:nvSpPr>
          <p:cNvPr id="22" name="Oval 21"/>
          <p:cNvSpPr/>
          <p:nvPr/>
        </p:nvSpPr>
        <p:spPr>
          <a:xfrm>
            <a:off x="228600" y="533400"/>
            <a:ext cx="2743199" cy="1143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algn="ctr"/>
            <a:r>
              <a:rPr lang="en-US" dirty="0" smtClean="0"/>
              <a:t>Groundwater</a:t>
            </a:r>
          </a:p>
        </p:txBody>
      </p:sp>
      <p:sp>
        <p:nvSpPr>
          <p:cNvPr id="23" name="Oval 22"/>
          <p:cNvSpPr/>
          <p:nvPr/>
        </p:nvSpPr>
        <p:spPr>
          <a:xfrm>
            <a:off x="3200399" y="533400"/>
            <a:ext cx="2743199" cy="1143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algn="ctr"/>
            <a:r>
              <a:rPr lang="en-US" dirty="0" smtClean="0"/>
              <a:t>Recycled</a:t>
            </a:r>
          </a:p>
          <a:p>
            <a:pPr algn="ctr"/>
            <a:r>
              <a:rPr lang="en-US" dirty="0" smtClean="0"/>
              <a:t>Water</a:t>
            </a:r>
          </a:p>
        </p:txBody>
      </p:sp>
      <p:sp>
        <p:nvSpPr>
          <p:cNvPr id="24" name="Oval 23"/>
          <p:cNvSpPr/>
          <p:nvPr/>
        </p:nvSpPr>
        <p:spPr>
          <a:xfrm>
            <a:off x="76199" y="2584966"/>
            <a:ext cx="2895599" cy="107263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defPPr>
              <a:defRPr kern="1200" smtId="4294967295"/>
            </a:defPPr>
          </a:lstStyle>
          <a:p>
            <a:pPr algn="ctr"/>
            <a:r>
              <a:rPr lang="en-US" sz="2000" dirty="0" smtClean="0"/>
              <a:t>1575 </a:t>
            </a:r>
            <a:r>
              <a:rPr lang="en-US" sz="2000" dirty="0" err="1" smtClean="0"/>
              <a:t>afy</a:t>
            </a:r>
            <a:endParaRPr lang="en-US" sz="2000" dirty="0"/>
          </a:p>
        </p:txBody>
      </p:sp>
      <p:sp>
        <p:nvSpPr>
          <p:cNvPr id="26" name="Oval 25"/>
          <p:cNvSpPr/>
          <p:nvPr/>
        </p:nvSpPr>
        <p:spPr>
          <a:xfrm flipH="1">
            <a:off x="6095996" y="533400"/>
            <a:ext cx="2496945" cy="1295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algn="ctr"/>
            <a:r>
              <a:rPr lang="en-US" dirty="0" smtClean="0"/>
              <a:t> </a:t>
            </a:r>
            <a:r>
              <a:rPr lang="en-US" dirty="0" err="1" smtClean="0"/>
              <a:t>MWD</a:t>
            </a:r>
            <a:r>
              <a:rPr lang="en-US" dirty="0" smtClean="0"/>
              <a:t> Imported Water</a:t>
            </a:r>
            <a:endParaRPr lang="en-US" dirty="0"/>
          </a:p>
        </p:txBody>
      </p:sp>
      <p:cxnSp>
        <p:nvCxnSpPr>
          <p:cNvPr id="27" name="Straight Arrow Connector 26"/>
          <p:cNvCxnSpPr>
            <a:stCxn id="22" idx="4"/>
          </p:cNvCxnSpPr>
          <p:nvPr/>
        </p:nvCxnSpPr>
        <p:spPr>
          <a:xfrm flipH="1">
            <a:off x="1600199" y="1676400"/>
            <a:ext cx="1" cy="9085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3" idx="4"/>
            <a:endCxn id="6" idx="0"/>
          </p:cNvCxnSpPr>
          <p:nvPr/>
        </p:nvCxnSpPr>
        <p:spPr>
          <a:xfrm>
            <a:off x="4571999" y="1676400"/>
            <a:ext cx="0" cy="9085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6" idx="4"/>
            <a:endCxn id="34" idx="0"/>
          </p:cNvCxnSpPr>
          <p:nvPr/>
        </p:nvCxnSpPr>
        <p:spPr>
          <a:xfrm>
            <a:off x="7344468" y="1828800"/>
            <a:ext cx="2" cy="7561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095997" y="2584966"/>
            <a:ext cx="2496945" cy="107263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defPPr>
              <a:defRPr kern="1200" smtId="4294967295"/>
            </a:defPPr>
          </a:lstStyle>
          <a:p>
            <a:pPr algn="ctr"/>
            <a:endParaRPr lang="en-US" sz="1700" dirty="0" smtClean="0"/>
          </a:p>
          <a:p>
            <a:pPr algn="ctr"/>
            <a:r>
              <a:rPr lang="en-US" sz="1700" dirty="0" smtClean="0"/>
              <a:t>Unlimited</a:t>
            </a:r>
          </a:p>
          <a:p>
            <a:pPr algn="ctr"/>
            <a:r>
              <a:rPr lang="en-US" sz="1700" dirty="0" smtClean="0"/>
              <a:t>Supply</a:t>
            </a:r>
          </a:p>
          <a:p>
            <a:pPr algn="ctr"/>
            <a:endParaRPr lang="en-US" sz="2000" dirty="0"/>
          </a:p>
        </p:txBody>
      </p:sp>
      <p:sp>
        <p:nvSpPr>
          <p:cNvPr id="39" name="TextBox 38"/>
          <p:cNvSpPr txBox="1"/>
          <p:nvPr/>
        </p:nvSpPr>
        <p:spPr>
          <a:xfrm>
            <a:off x="0" y="4800600"/>
            <a:ext cx="9144000" cy="461665"/>
          </a:xfrm>
          <a:prstGeom prst="rect">
            <a:avLst/>
          </a:prstGeom>
          <a:noFill/>
        </p:spPr>
        <p:txBody>
          <a:bodyPr wrap="square" rtlCol="0">
            <a:spAutoFit/>
          </a:bodyPr>
          <a:lstStyle/>
          <a:p>
            <a:r>
              <a:rPr lang="en-US" sz="2400" dirty="0" smtClean="0">
                <a:latin typeface="+mn-lt"/>
              </a:rPr>
              <a:t>Total Water Supply=  2100-2275 </a:t>
            </a:r>
            <a:r>
              <a:rPr lang="en-US" sz="2400" dirty="0" err="1" smtClean="0">
                <a:latin typeface="+mn-lt"/>
              </a:rPr>
              <a:t>AFY</a:t>
            </a:r>
            <a:r>
              <a:rPr lang="en-US" sz="2400" dirty="0" smtClean="0">
                <a:latin typeface="+mn-lt"/>
              </a:rPr>
              <a:t> + Unlimited Supply from </a:t>
            </a:r>
            <a:r>
              <a:rPr lang="en-US" sz="2400" dirty="0" err="1" smtClean="0">
                <a:latin typeface="+mn-lt"/>
              </a:rPr>
              <a:t>MWD</a:t>
            </a:r>
            <a:endParaRPr lang="en-US" sz="2400" dirty="0">
              <a:latin typeface="+mn-lt"/>
            </a:endParaRPr>
          </a:p>
        </p:txBody>
      </p:sp>
      <p:sp>
        <p:nvSpPr>
          <p:cNvPr id="41" name="Oval 40"/>
          <p:cNvSpPr/>
          <p:nvPr/>
        </p:nvSpPr>
        <p:spPr>
          <a:xfrm>
            <a:off x="3200399" y="5486400"/>
            <a:ext cx="2743199" cy="1295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algn="ctr"/>
            <a:r>
              <a:rPr lang="en-US" dirty="0" smtClean="0"/>
              <a:t>Granitic Supply</a:t>
            </a:r>
          </a:p>
        </p:txBody>
      </p:sp>
      <p:sp>
        <p:nvSpPr>
          <p:cNvPr id="42" name="TextBox 41"/>
          <p:cNvSpPr txBox="1"/>
          <p:nvPr/>
        </p:nvSpPr>
        <p:spPr>
          <a:xfrm>
            <a:off x="457200" y="5638800"/>
            <a:ext cx="2514598" cy="923330"/>
          </a:xfrm>
          <a:prstGeom prst="rect">
            <a:avLst/>
          </a:prstGeom>
          <a:noFill/>
        </p:spPr>
        <p:txBody>
          <a:bodyPr wrap="square" rtlCol="0">
            <a:spAutoFit/>
          </a:bodyPr>
          <a:lstStyle/>
          <a:p>
            <a:r>
              <a:rPr lang="en-US" dirty="0" smtClean="0">
                <a:latin typeface="+mn-lt"/>
              </a:rPr>
              <a:t>Additional Pechanga water not part of the Settlement</a:t>
            </a:r>
            <a:endParaRPr lang="en-US" dirty="0">
              <a:latin typeface="+mn-lt"/>
            </a:endParaRPr>
          </a:p>
        </p:txBody>
      </p:sp>
      <p:sp>
        <p:nvSpPr>
          <p:cNvPr id="43" name="Rectangle 42"/>
          <p:cNvSpPr/>
          <p:nvPr/>
        </p:nvSpPr>
        <p:spPr>
          <a:xfrm>
            <a:off x="228600" y="5638800"/>
            <a:ext cx="2743199" cy="9233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Additional Pechanga Water Not Part of the Settlement</a:t>
            </a:r>
            <a:endParaRPr lang="en-US" dirty="0">
              <a:solidFill>
                <a:schemeClr val="tx1"/>
              </a:solidFill>
            </a:endParaRPr>
          </a:p>
        </p:txBody>
      </p:sp>
      <p:cxnSp>
        <p:nvCxnSpPr>
          <p:cNvPr id="45" name="Straight Arrow Connector 44"/>
          <p:cNvCxnSpPr>
            <a:stCxn id="42" idx="3"/>
            <a:endCxn id="41" idx="2"/>
          </p:cNvCxnSpPr>
          <p:nvPr/>
        </p:nvCxnSpPr>
        <p:spPr>
          <a:xfrm>
            <a:off x="2971798" y="6100465"/>
            <a:ext cx="228601" cy="336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7711"/>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defPPr>
              <a:defRPr kern="1200" smtId="4294967295"/>
            </a:defPPr>
          </a:lstStyle>
          <a:p>
            <a:pPr algn="ctr"/>
            <a:r>
              <a:rPr lang="en-US" sz="2800" b="1" dirty="0" smtClean="0">
                <a:latin typeface="+mn-lt"/>
              </a:rPr>
              <a:t>What the Water Settlement Does </a:t>
            </a:r>
            <a:r>
              <a:rPr lang="en-US" sz="2800" b="1" u="sng" dirty="0" smtClean="0">
                <a:latin typeface="+mn-lt"/>
              </a:rPr>
              <a:t>NOT</a:t>
            </a:r>
            <a:r>
              <a:rPr lang="en-US" sz="2800" b="1" dirty="0" smtClean="0">
                <a:latin typeface="+mn-lt"/>
              </a:rPr>
              <a:t> Do</a:t>
            </a:r>
            <a:endParaRPr lang="en-US" sz="2800" b="1" dirty="0">
              <a:latin typeface="+mn-lt"/>
            </a:endParaRPr>
          </a:p>
        </p:txBody>
      </p:sp>
      <p:sp>
        <p:nvSpPr>
          <p:cNvPr id="3" name="Content Placeholder 2"/>
          <p:cNvSpPr>
            <a:spLocks noGrp="1"/>
          </p:cNvSpPr>
          <p:nvPr>
            <p:ph idx="1"/>
          </p:nvPr>
        </p:nvSpPr>
        <p:spPr>
          <a:xfrm>
            <a:off x="457200" y="1524000"/>
            <a:ext cx="8229600" cy="4800600"/>
          </a:xfrm>
        </p:spPr>
        <p:txBody>
          <a:bodyPr>
            <a:noAutofit/>
          </a:bodyPr>
          <a:lstStyle>
            <a:defPPr>
              <a:defRPr kern="1200" smtId="4294967295"/>
            </a:defPPr>
          </a:lstStyle>
          <a:p>
            <a:pPr lvl="1"/>
            <a:r>
              <a:rPr lang="en-US" sz="1800" smtClean="0"/>
              <a:t>Pechanga will </a:t>
            </a:r>
            <a:r>
              <a:rPr lang="en-US" sz="1800" u="sng" smtClean="0"/>
              <a:t>not</a:t>
            </a:r>
            <a:r>
              <a:rPr lang="en-US" sz="1800" smtClean="0"/>
              <a:t> be giving up its exclusive water rights. Instead, the Band’s federally reserved water right will be confirmed and no longer prima facie only</a:t>
            </a:r>
            <a:endParaRPr lang="en-US" sz="1800" u="sng" smtClean="0"/>
          </a:p>
          <a:p>
            <a:pPr lvl="1"/>
            <a:r>
              <a:rPr lang="en-US" sz="1800" smtClean="0"/>
              <a:t>It does not settle Pechanga’s </a:t>
            </a:r>
            <a:r>
              <a:rPr lang="en-US" sz="1800" u="sng" smtClean="0"/>
              <a:t>future</a:t>
            </a:r>
            <a:r>
              <a:rPr lang="en-US" sz="1800" smtClean="0"/>
              <a:t> claims against RCWD or the United States.  This means that the United States will still be responsible for protecting the Band’s water rights in the future</a:t>
            </a:r>
          </a:p>
          <a:p>
            <a:pPr lvl="1"/>
            <a:r>
              <a:rPr lang="en-US" sz="1800" smtClean="0"/>
              <a:t>Pechanga will </a:t>
            </a:r>
            <a:r>
              <a:rPr lang="en-US" sz="1800" u="sng" smtClean="0"/>
              <a:t>not</a:t>
            </a:r>
            <a:r>
              <a:rPr lang="en-US" sz="1800" smtClean="0"/>
              <a:t> be giving up its good quality water for treated salty water.  Instead, Pechanga will have a right to more of the Wolf Valley groundwater water and receive funds to bring down the salinity in the water.  Pechanga can use the MWD water for industrial/commercial uses and the good quality groundwater to directly serve Pechanga tribal members and allottees</a:t>
            </a:r>
          </a:p>
          <a:p>
            <a:pPr lvl="1"/>
            <a:r>
              <a:rPr lang="en-US" sz="1800" smtClean="0"/>
              <a:t>The allottees’ water usage is </a:t>
            </a:r>
            <a:r>
              <a:rPr lang="en-US" sz="1800" u="sng" smtClean="0"/>
              <a:t>not</a:t>
            </a:r>
            <a:r>
              <a:rPr lang="en-US" sz="1800" smtClean="0"/>
              <a:t> limited to residential use. Allottees will still be able to receive water from the Tribal Water Right for irrigation uses</a:t>
            </a:r>
          </a:p>
          <a:p>
            <a:pPr lvl="1"/>
            <a:r>
              <a:rPr lang="en-US" sz="1800" smtClean="0"/>
              <a:t>RCWD will </a:t>
            </a:r>
            <a:r>
              <a:rPr lang="en-US" sz="1800" u="sng" smtClean="0"/>
              <a:t>not</a:t>
            </a:r>
            <a:r>
              <a:rPr lang="en-US" sz="1800" smtClean="0"/>
              <a:t> determine who gets the groundwater during times of shortage or over development. There are provisions in place to establish a water banking system that Pechanga can use during times of drought</a:t>
            </a:r>
            <a:endParaRPr lang="en-US" sz="1800" u="sng" smtClean="0"/>
          </a:p>
          <a:p>
            <a:pPr lvl="1"/>
            <a:endParaRPr lang="en-US" sz="2000" smtClean="0"/>
          </a:p>
          <a:p>
            <a:pPr lvl="1"/>
            <a:endParaRPr lang="en-US" sz="1700" smtClean="0"/>
          </a:p>
          <a:p>
            <a:pPr lvl="2"/>
            <a:endParaRPr lang="en-US" sz="1700" smtClean="0"/>
          </a:p>
          <a:p>
            <a:pPr lvl="1"/>
            <a:endParaRPr lang="en-US" sz="1700" smtClean="0"/>
          </a:p>
          <a:p>
            <a:pPr lvl="1"/>
            <a:endParaRPr lang="en-US" sz="2000" smtClean="0"/>
          </a:p>
          <a:p>
            <a:pPr lvl="2">
              <a:buNone/>
            </a:pPr>
            <a:endParaRPr lang="en-US" sz="1700" smtClean="0"/>
          </a:p>
          <a:p>
            <a:pPr lvl="2">
              <a:buNone/>
            </a:pPr>
            <a:endParaRPr lang="en-US" sz="1700" smtClean="0"/>
          </a:p>
          <a:p>
            <a:pPr>
              <a:buNone/>
            </a:pPr>
            <a:endParaRPr lang="en-US" sz="180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10</a:t>
            </a:fld>
            <a:endParaRPr lang="en-US"/>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defPPr>
              <a:defRPr kern="1200" smtId="4294967295"/>
            </a:defPPr>
          </a:lstStyle>
          <a:p>
            <a:pPr algn="ctr"/>
            <a:r>
              <a:rPr lang="en-US" sz="2800" b="1" dirty="0" smtClean="0">
                <a:latin typeface="+mn-lt"/>
              </a:rPr>
              <a:t>How does the Settlement Agreement and Legislation Impact Pechanga Tribal Sovereignty?</a:t>
            </a:r>
            <a:endParaRPr lang="en-US" sz="2800" b="1" dirty="0">
              <a:latin typeface="+mn-lt"/>
            </a:endParaRPr>
          </a:p>
        </p:txBody>
      </p:sp>
      <p:sp>
        <p:nvSpPr>
          <p:cNvPr id="3" name="Content Placeholder 2"/>
          <p:cNvSpPr>
            <a:spLocks noGrp="1"/>
          </p:cNvSpPr>
          <p:nvPr>
            <p:ph idx="1"/>
          </p:nvPr>
        </p:nvSpPr>
        <p:spPr>
          <a:xfrm>
            <a:off x="457200" y="1524000"/>
            <a:ext cx="8229600" cy="4800600"/>
          </a:xfrm>
        </p:spPr>
        <p:txBody>
          <a:bodyPr>
            <a:noAutofit/>
          </a:bodyPr>
          <a:lstStyle>
            <a:defPPr>
              <a:defRPr kern="1200" smtId="4294967295"/>
            </a:defPPr>
          </a:lstStyle>
          <a:p>
            <a:pPr marL="393192" lvl="1" indent="0">
              <a:buNone/>
            </a:pPr>
            <a:endParaRPr lang="en-US" sz="2000" smtClean="0"/>
          </a:p>
          <a:p>
            <a:pPr lvl="2"/>
            <a:r>
              <a:rPr lang="en-US" sz="2000" smtClean="0"/>
              <a:t>Ensures tribal jurisdiction over water rights, rather than state or federal courts</a:t>
            </a:r>
          </a:p>
          <a:p>
            <a:pPr lvl="2"/>
            <a:r>
              <a:rPr lang="en-US" sz="2000" smtClean="0"/>
              <a:t>Ensures tribal role in all dispute resolution processes where a tribal right is involved</a:t>
            </a:r>
          </a:p>
          <a:p>
            <a:pPr lvl="2"/>
            <a:r>
              <a:rPr lang="en-US" sz="2000" smtClean="0"/>
              <a:t>Provides funding for the Band to oversee necessary water infrastructure to get “wet” water to the Reservation</a:t>
            </a:r>
          </a:p>
          <a:p>
            <a:pPr lvl="2"/>
            <a:r>
              <a:rPr lang="en-US" sz="2000" smtClean="0"/>
              <a:t>Nothing in the Settlement Agreement or Settlement legislation “terminates” the Pechanga Band, or any aspect of sovereignty of the Pechanga Band</a:t>
            </a:r>
          </a:p>
          <a:p>
            <a:pPr lvl="1">
              <a:buNone/>
            </a:pPr>
            <a:endParaRPr lang="en-US" sz="1700" smtClean="0"/>
          </a:p>
          <a:p>
            <a:pPr lvl="1">
              <a:buNone/>
            </a:pPr>
            <a:endParaRPr lang="en-US" sz="2000" smtClean="0"/>
          </a:p>
          <a:p>
            <a:pPr lvl="2">
              <a:buNone/>
            </a:pPr>
            <a:endParaRPr lang="en-US" sz="1700" smtClean="0"/>
          </a:p>
          <a:p>
            <a:pPr lvl="2">
              <a:buNone/>
            </a:pPr>
            <a:endParaRPr lang="en-US" sz="1700" smtClean="0"/>
          </a:p>
          <a:p>
            <a:pPr>
              <a:buNone/>
            </a:pPr>
            <a:endParaRPr lang="en-US" sz="180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11</a:t>
            </a:fld>
            <a:endParaRPr lang="en-US"/>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defPPr>
              <a:defRPr kern="1200" smtId="4294967295"/>
            </a:defPPr>
          </a:lstStyle>
          <a:p>
            <a:pPr algn="ctr"/>
            <a:r>
              <a:rPr lang="en-US" sz="2800" b="1" dirty="0" smtClean="0">
                <a:latin typeface="+mn-lt"/>
              </a:rPr>
              <a:t>How does the Pechanga Settlement Act Protect </a:t>
            </a:r>
            <a:r>
              <a:rPr lang="en-US" sz="2800" b="1" dirty="0" err="1" smtClean="0">
                <a:latin typeface="+mn-lt"/>
              </a:rPr>
              <a:t>Allottees</a:t>
            </a:r>
            <a:r>
              <a:rPr lang="en-US" sz="2800" b="1" dirty="0" smtClean="0">
                <a:latin typeface="+mn-lt"/>
              </a:rPr>
              <a:t>?</a:t>
            </a:r>
            <a:endParaRPr lang="en-US" sz="2800" b="1" dirty="0">
              <a:latin typeface="+mn-lt"/>
            </a:endParaRPr>
          </a:p>
        </p:txBody>
      </p:sp>
      <p:sp>
        <p:nvSpPr>
          <p:cNvPr id="3" name="Content Placeholder 2"/>
          <p:cNvSpPr>
            <a:spLocks noGrp="1"/>
          </p:cNvSpPr>
          <p:nvPr>
            <p:ph idx="1"/>
          </p:nvPr>
        </p:nvSpPr>
        <p:spPr>
          <a:xfrm>
            <a:off x="457200" y="1676400"/>
            <a:ext cx="8229600" cy="4648200"/>
          </a:xfrm>
        </p:spPr>
        <p:txBody>
          <a:bodyPr>
            <a:noAutofit/>
          </a:bodyPr>
          <a:lstStyle>
            <a:defPPr>
              <a:defRPr kern="1200" smtId="4294967295"/>
            </a:defPPr>
          </a:lstStyle>
          <a:p>
            <a:pPr lvl="1"/>
            <a:r>
              <a:rPr lang="en-US" sz="2000" smtClean="0"/>
              <a:t>Allottee water rights originate from Section 7 of the Dawes Act (25 U.S.C. 381) which states:</a:t>
            </a:r>
          </a:p>
          <a:p>
            <a:pPr lvl="2"/>
            <a:r>
              <a:rPr lang="en-US" sz="1700" smtClean="0"/>
              <a:t>“</a:t>
            </a:r>
            <a:r>
              <a:rPr lang="en-US" sz="1800" smtClean="0"/>
              <a:t>In cases where the use of water for irrigation is necessary to render the lands within any Indian reservation available for agricultural purposes, the Secretary of the Interior be, and he is hereby authorized to prescribe such rules and regulations as he may deem necessary to secure a just and equal distribution thereof among the Indians residing upon any such reservation”</a:t>
            </a:r>
          </a:p>
          <a:p>
            <a:pPr lvl="1"/>
            <a:r>
              <a:rPr lang="en-US" sz="2000" smtClean="0"/>
              <a:t>In other words, under 25 U.S.C. 381, allottees have a right to:</a:t>
            </a:r>
          </a:p>
          <a:p>
            <a:pPr lvl="2"/>
            <a:r>
              <a:rPr lang="en-US" sz="1800" smtClean="0"/>
              <a:t>A just and equal distribution of</a:t>
            </a:r>
          </a:p>
          <a:p>
            <a:pPr lvl="2"/>
            <a:r>
              <a:rPr lang="en-US" sz="1800" smtClean="0"/>
              <a:t>the total water rights reserved for an entire reservation</a:t>
            </a:r>
          </a:p>
          <a:p>
            <a:pPr lvl="2"/>
            <a:r>
              <a:rPr lang="en-US" sz="1800" smtClean="0"/>
              <a:t>but only for irrigation purposes</a:t>
            </a:r>
            <a:endParaRPr lang="en-US" sz="1700" smtClean="0"/>
          </a:p>
          <a:p>
            <a:pPr lvl="2"/>
            <a:endParaRPr lang="en-US" sz="1700" smtClean="0"/>
          </a:p>
          <a:p>
            <a:pPr lvl="1"/>
            <a:endParaRPr lang="en-US" sz="1700" smtClean="0"/>
          </a:p>
          <a:p>
            <a:pPr lvl="1"/>
            <a:endParaRPr lang="en-US" sz="2000" smtClean="0"/>
          </a:p>
          <a:p>
            <a:pPr lvl="2">
              <a:buNone/>
            </a:pPr>
            <a:endParaRPr lang="en-US" sz="1700" smtClean="0"/>
          </a:p>
          <a:p>
            <a:pPr lvl="2">
              <a:buNone/>
            </a:pPr>
            <a:endParaRPr lang="en-US" sz="1700" smtClean="0"/>
          </a:p>
          <a:p>
            <a:pPr>
              <a:buNone/>
            </a:pPr>
            <a:endParaRPr lang="en-US" sz="180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solidFill>
                  <a:srgbClr val="04617B">
                    <a:shade val="90000"/>
                  </a:srgbClr>
                </a:solidFill>
              </a:rPr>
              <a:pPr>
                <a:defRPr/>
              </a:pPr>
              <a:t>12</a:t>
            </a:fld>
            <a:endParaRPr lang="en-US">
              <a:solidFill>
                <a:srgbClr val="04617B">
                  <a:shade val="90000"/>
                </a:srgbClr>
              </a:solidFill>
            </a:endParaRPr>
          </a:p>
        </p:txBody>
      </p:sp>
    </p:spTree>
    <p:extLst>
      <p:ext uri="{BB962C8B-B14F-4D97-AF65-F5344CB8AC3E}">
        <p14:creationId xmlns:p14="http://schemas.microsoft.com/office/powerpoint/2010/main" val="2902856125"/>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defPPr>
              <a:defRPr kern="1200" smtId="4294967295"/>
            </a:defPPr>
          </a:lstStyle>
          <a:p>
            <a:pPr algn="ctr"/>
            <a:r>
              <a:rPr lang="en-US" sz="2800" b="1" dirty="0" smtClean="0">
                <a:latin typeface="+mn-lt"/>
              </a:rPr>
              <a:t>How does the Pechanga Settlement Act Protect </a:t>
            </a:r>
            <a:r>
              <a:rPr lang="en-US" sz="2800" b="1" dirty="0" err="1" smtClean="0">
                <a:latin typeface="+mn-lt"/>
              </a:rPr>
              <a:t>Allottees</a:t>
            </a:r>
            <a:r>
              <a:rPr lang="en-US" sz="2800" b="1" dirty="0" smtClean="0">
                <a:latin typeface="+mn-lt"/>
              </a:rPr>
              <a:t> (cont.)?</a:t>
            </a:r>
            <a:endParaRPr lang="en-US" sz="2800" b="1" dirty="0">
              <a:latin typeface="+mn-lt"/>
            </a:endParaRPr>
          </a:p>
        </p:txBody>
      </p:sp>
      <p:sp>
        <p:nvSpPr>
          <p:cNvPr id="3" name="Content Placeholder 2"/>
          <p:cNvSpPr>
            <a:spLocks noGrp="1"/>
          </p:cNvSpPr>
          <p:nvPr>
            <p:ph idx="1"/>
          </p:nvPr>
        </p:nvSpPr>
        <p:spPr>
          <a:xfrm>
            <a:off x="457200" y="1676400"/>
            <a:ext cx="8229600" cy="4648200"/>
          </a:xfrm>
        </p:spPr>
        <p:txBody>
          <a:bodyPr>
            <a:noAutofit/>
          </a:bodyPr>
          <a:lstStyle>
            <a:defPPr>
              <a:defRPr kern="1200" smtId="4294967295"/>
            </a:defPPr>
          </a:lstStyle>
          <a:p>
            <a:pPr lvl="1"/>
            <a:r>
              <a:rPr lang="en-US" sz="2000"/>
              <a:t>T</a:t>
            </a:r>
            <a:r>
              <a:rPr lang="en-US" sz="2000" smtClean="0"/>
              <a:t>he Act specifically provides protections for allottees:</a:t>
            </a:r>
          </a:p>
          <a:p>
            <a:pPr lvl="2"/>
            <a:r>
              <a:rPr lang="en-US" sz="1800" smtClean="0"/>
              <a:t>25 U.S.C. 381 </a:t>
            </a:r>
            <a:r>
              <a:rPr lang="en-US" sz="1800" u="sng" smtClean="0"/>
              <a:t>shall</a:t>
            </a:r>
            <a:r>
              <a:rPr lang="en-US" sz="1800" smtClean="0"/>
              <a:t> apply to the tribal water rights, which confirms the continuation of existing allottee water rights</a:t>
            </a:r>
          </a:p>
          <a:p>
            <a:pPr lvl="2"/>
            <a:r>
              <a:rPr lang="en-US" sz="1800" smtClean="0"/>
              <a:t>Any entitlement to water of an allottee shall be satisfied by the Band from the tribal water right</a:t>
            </a:r>
          </a:p>
          <a:p>
            <a:pPr lvl="2"/>
            <a:r>
              <a:rPr lang="en-US" sz="1800" smtClean="0"/>
              <a:t>Allottees shall be entitled to a </a:t>
            </a:r>
            <a:r>
              <a:rPr lang="en-US" sz="1800" u="sng" smtClean="0"/>
              <a:t>just and equitable allocation of water for irrigation  and domestic purposes</a:t>
            </a:r>
            <a:endParaRPr lang="en-US" sz="1800" smtClean="0"/>
          </a:p>
          <a:p>
            <a:pPr lvl="2"/>
            <a:r>
              <a:rPr lang="en-US" sz="1800" smtClean="0"/>
              <a:t>Allottees have the right to bring a claim under 25 U.S.C. 381 after they have exhausted remedies under the Tribal Water Code or other applicable tribal law</a:t>
            </a:r>
          </a:p>
          <a:p>
            <a:pPr lvl="2"/>
            <a:r>
              <a:rPr lang="en-US" sz="1800" smtClean="0"/>
              <a:t>The Secretary of Interior has the authority to </a:t>
            </a:r>
            <a:r>
              <a:rPr lang="en-US" sz="1800" u="sng" smtClean="0"/>
              <a:t>protect</a:t>
            </a:r>
            <a:r>
              <a:rPr lang="en-US" sz="1800" smtClean="0"/>
              <a:t> allottees’ rights, creating a second, separate basis for protection of allottee rights</a:t>
            </a:r>
          </a:p>
          <a:p>
            <a:pPr lvl="1"/>
            <a:endParaRPr lang="en-US" sz="2000" smtClean="0"/>
          </a:p>
          <a:p>
            <a:pPr lvl="1"/>
            <a:endParaRPr lang="en-US" sz="1700" smtClean="0"/>
          </a:p>
          <a:p>
            <a:pPr lvl="2"/>
            <a:endParaRPr lang="en-US" sz="1700" smtClean="0"/>
          </a:p>
          <a:p>
            <a:pPr lvl="1"/>
            <a:endParaRPr lang="en-US" sz="1700" smtClean="0"/>
          </a:p>
          <a:p>
            <a:pPr lvl="1"/>
            <a:endParaRPr lang="en-US" sz="2000" smtClean="0"/>
          </a:p>
          <a:p>
            <a:pPr lvl="2">
              <a:buNone/>
            </a:pPr>
            <a:endParaRPr lang="en-US" sz="1700" smtClean="0"/>
          </a:p>
          <a:p>
            <a:pPr lvl="2">
              <a:buNone/>
            </a:pPr>
            <a:endParaRPr lang="en-US" sz="1700" smtClean="0"/>
          </a:p>
          <a:p>
            <a:pPr>
              <a:buNone/>
            </a:pPr>
            <a:endParaRPr lang="en-US" sz="180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solidFill>
                  <a:srgbClr val="04617B">
                    <a:shade val="90000"/>
                  </a:srgbClr>
                </a:solidFill>
              </a:rPr>
              <a:pPr>
                <a:defRPr/>
              </a:pPr>
              <a:t>13</a:t>
            </a:fld>
            <a:endParaRPr lang="en-US">
              <a:solidFill>
                <a:srgbClr val="04617B">
                  <a:shade val="90000"/>
                </a:srgbClr>
              </a:solidFill>
            </a:endParaRPr>
          </a:p>
        </p:txBody>
      </p:sp>
    </p:spTree>
    <p:extLst>
      <p:ext uri="{BB962C8B-B14F-4D97-AF65-F5344CB8AC3E}">
        <p14:creationId xmlns:p14="http://schemas.microsoft.com/office/powerpoint/2010/main" val="1962038606"/>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defPPr>
              <a:defRPr kern="1200" smtId="4294967295"/>
            </a:defPPr>
          </a:lstStyle>
          <a:p>
            <a:pPr algn="ctr"/>
            <a:r>
              <a:rPr lang="en-US" sz="2800" b="1" dirty="0" smtClean="0">
                <a:latin typeface="+mn-lt"/>
              </a:rPr>
              <a:t>How does the Pechanga Settlement Act Protect </a:t>
            </a:r>
            <a:r>
              <a:rPr lang="en-US" sz="2800" b="1" dirty="0" err="1" smtClean="0">
                <a:latin typeface="+mn-lt"/>
              </a:rPr>
              <a:t>Allottees</a:t>
            </a:r>
            <a:r>
              <a:rPr lang="en-US" sz="2800" b="1" dirty="0" smtClean="0">
                <a:latin typeface="+mn-lt"/>
              </a:rPr>
              <a:t> (cont.)?</a:t>
            </a:r>
            <a:endParaRPr lang="en-US" sz="2800" b="1" dirty="0">
              <a:latin typeface="+mn-lt"/>
            </a:endParaRPr>
          </a:p>
        </p:txBody>
      </p:sp>
      <p:sp>
        <p:nvSpPr>
          <p:cNvPr id="3" name="Content Placeholder 2"/>
          <p:cNvSpPr>
            <a:spLocks noGrp="1"/>
          </p:cNvSpPr>
          <p:nvPr>
            <p:ph idx="1"/>
          </p:nvPr>
        </p:nvSpPr>
        <p:spPr>
          <a:xfrm>
            <a:off x="457200" y="1676400"/>
            <a:ext cx="8229600" cy="4648200"/>
          </a:xfrm>
        </p:spPr>
        <p:txBody>
          <a:bodyPr>
            <a:noAutofit/>
          </a:bodyPr>
          <a:lstStyle>
            <a:defPPr>
              <a:defRPr kern="1200" smtId="4294967295"/>
            </a:defPPr>
          </a:lstStyle>
          <a:p>
            <a:pPr lvl="1"/>
            <a:r>
              <a:rPr lang="en-US" sz="2000" dirty="0" smtClean="0"/>
              <a:t>The Act requires the Band to enact a Tribal Water Code.  The Tribal Water Code provides further protections for </a:t>
            </a:r>
            <a:r>
              <a:rPr lang="en-US" sz="2000" dirty="0" err="1" smtClean="0"/>
              <a:t>allottees</a:t>
            </a:r>
            <a:r>
              <a:rPr lang="en-US" sz="2000" dirty="0" smtClean="0"/>
              <a:t> because it must provide that:</a:t>
            </a:r>
          </a:p>
          <a:p>
            <a:pPr lvl="2"/>
            <a:r>
              <a:rPr lang="en-US" sz="1800" dirty="0" smtClean="0"/>
              <a:t>Tribal allocations of water to </a:t>
            </a:r>
            <a:r>
              <a:rPr lang="en-US" sz="1800" dirty="0" err="1" smtClean="0"/>
              <a:t>allottees</a:t>
            </a:r>
            <a:r>
              <a:rPr lang="en-US" sz="1800" dirty="0" smtClean="0"/>
              <a:t> shall be satisfied with water from the tribal water right</a:t>
            </a:r>
          </a:p>
          <a:p>
            <a:pPr lvl="2"/>
            <a:r>
              <a:rPr lang="en-US" sz="1800" dirty="0" smtClean="0"/>
              <a:t>Charges for delivery of water for irrigation purposes for </a:t>
            </a:r>
            <a:r>
              <a:rPr lang="en-US" sz="1800" dirty="0" err="1" smtClean="0"/>
              <a:t>allottees</a:t>
            </a:r>
            <a:r>
              <a:rPr lang="en-US" sz="1800" dirty="0" smtClean="0"/>
              <a:t> be assessed on a just and equitable basis</a:t>
            </a:r>
          </a:p>
          <a:p>
            <a:pPr lvl="2"/>
            <a:r>
              <a:rPr lang="en-US" sz="1800" dirty="0" smtClean="0"/>
              <a:t>There is a due process system for an </a:t>
            </a:r>
            <a:r>
              <a:rPr lang="en-US" sz="1800" dirty="0" err="1" smtClean="0"/>
              <a:t>allottee</a:t>
            </a:r>
            <a:r>
              <a:rPr lang="en-US" sz="1800" dirty="0" smtClean="0"/>
              <a:t> to request that Pechanga provide water for irrigation use to the </a:t>
            </a:r>
            <a:r>
              <a:rPr lang="en-US" sz="1800" dirty="0" err="1" smtClean="0"/>
              <a:t>allottee</a:t>
            </a:r>
            <a:endParaRPr lang="en-US" sz="1800" dirty="0" smtClean="0"/>
          </a:p>
          <a:p>
            <a:pPr lvl="2"/>
            <a:r>
              <a:rPr lang="en-US" sz="1800" dirty="0" smtClean="0"/>
              <a:t>There is a due process system for Pechanga to consider a request by an </a:t>
            </a:r>
            <a:r>
              <a:rPr lang="en-US" sz="1800" dirty="0" err="1" smtClean="0"/>
              <a:t>allottee</a:t>
            </a:r>
            <a:r>
              <a:rPr lang="en-US" sz="1800" dirty="0" smtClean="0"/>
              <a:t> (appeal and adjudication of any denied or disputed distribution of water and resolution of any contested administrative decision)</a:t>
            </a:r>
          </a:p>
          <a:p>
            <a:pPr lvl="2"/>
            <a:r>
              <a:rPr lang="en-US" sz="1800" dirty="0" smtClean="0"/>
              <a:t>The Tribal Water Code MUST be approved by the Secretary, which will ensure that these </a:t>
            </a:r>
            <a:r>
              <a:rPr lang="en-US" sz="1800" dirty="0" err="1" smtClean="0"/>
              <a:t>allottee</a:t>
            </a:r>
            <a:r>
              <a:rPr lang="en-US" sz="1800" dirty="0" smtClean="0"/>
              <a:t> protections are included</a:t>
            </a:r>
          </a:p>
          <a:p>
            <a:pPr lvl="1"/>
            <a:endParaRPr lang="en-US" sz="2000" dirty="0" smtClean="0"/>
          </a:p>
          <a:p>
            <a:pPr lvl="1"/>
            <a:endParaRPr lang="en-US" sz="1700" dirty="0" smtClean="0"/>
          </a:p>
          <a:p>
            <a:pPr lvl="2"/>
            <a:endParaRPr lang="en-US" sz="1700" dirty="0" smtClean="0"/>
          </a:p>
          <a:p>
            <a:pPr lvl="1"/>
            <a:endParaRPr lang="en-US" sz="1700" dirty="0" smtClean="0"/>
          </a:p>
          <a:p>
            <a:pPr lvl="1"/>
            <a:endParaRPr lang="en-US" sz="2000" dirty="0" smtClean="0"/>
          </a:p>
          <a:p>
            <a:pPr lvl="2">
              <a:buNone/>
            </a:pPr>
            <a:endParaRPr lang="en-US" sz="1700" dirty="0" smtClean="0"/>
          </a:p>
          <a:p>
            <a:pPr lvl="2">
              <a:buNone/>
            </a:pPr>
            <a:endParaRPr lang="en-US" sz="1700" dirty="0" smtClean="0"/>
          </a:p>
          <a:p>
            <a:pPr>
              <a:buNone/>
            </a:pPr>
            <a:endParaRPr lang="en-US" sz="1800" dirty="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solidFill>
                  <a:srgbClr val="04617B">
                    <a:shade val="90000"/>
                  </a:srgbClr>
                </a:solidFill>
              </a:rPr>
              <a:pPr>
                <a:defRPr/>
              </a:pPr>
              <a:t>14</a:t>
            </a:fld>
            <a:endParaRPr lang="en-US">
              <a:solidFill>
                <a:srgbClr val="04617B">
                  <a:shade val="90000"/>
                </a:srgbClr>
              </a:solidFill>
            </a:endParaRPr>
          </a:p>
        </p:txBody>
      </p:sp>
    </p:spTree>
    <p:extLst>
      <p:ext uri="{BB962C8B-B14F-4D97-AF65-F5344CB8AC3E}">
        <p14:creationId xmlns:p14="http://schemas.microsoft.com/office/powerpoint/2010/main" val="2683468476"/>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defPPr>
              <a:defRPr kern="1200" smtId="4294967295"/>
            </a:defPPr>
          </a:lstStyle>
          <a:p>
            <a:pPr algn="ctr"/>
            <a:r>
              <a:rPr lang="en-US" sz="2400" b="1" smtClean="0">
                <a:latin typeface="+mn-lt"/>
              </a:rPr>
              <a:t>How does the Pechanga Settlement Act Protect Allottees (cont.)?</a:t>
            </a:r>
            <a:endParaRPr lang="en-US" sz="2400" b="1">
              <a:latin typeface="+mn-lt"/>
            </a:endParaRPr>
          </a:p>
        </p:txBody>
      </p:sp>
      <p:graphicFrame>
        <p:nvGraphicFramePr>
          <p:cNvPr id="5" name="Content Placeholder 4"/>
          <p:cNvGraphicFramePr>
            <a:graphicFrameLocks noGrp="1"/>
          </p:cNvGraphicFramePr>
          <p:nvPr>
            <p:ph idx="1"/>
            <p:extLst/>
          </p:nvPr>
        </p:nvGraphicFramePr>
        <p:xfrm>
          <a:off x="457200" y="1676403"/>
          <a:ext cx="8229600" cy="4986591"/>
        </p:xfrm>
        <a:graphic>
          <a:graphicData uri="http://schemas.openxmlformats.org/drawingml/2006/table">
            <a:tbl>
              <a:tblPr firstRow="1" bandRow="1">
                <a:tableStyleId>{5C22544A-7EE6-4342-B048-85BDC9FD1C3A}</a:tableStyleId>
              </a:tblPr>
              <a:tblGrid>
                <a:gridCol w="4114800"/>
                <a:gridCol w="4114800"/>
              </a:tblGrid>
              <a:tr h="606490">
                <a:tc>
                  <a:txBody>
                    <a:bodyPr/>
                    <a:lstStyle>
                      <a:defPPr>
                        <a:defRPr kern="1200" smtId="4294967295"/>
                      </a:defPPr>
                    </a:lstStyle>
                    <a:p>
                      <a:pPr algn="ctr"/>
                      <a:r>
                        <a:rPr lang="en-US" smtClean="0"/>
                        <a:t>What rights did allottees have prior to the legislation?</a:t>
                      </a:r>
                      <a:endParaRPr lang="en-US"/>
                    </a:p>
                  </a:txBody>
                  <a:tcPr/>
                </a:tc>
                <a:tc>
                  <a:txBody>
                    <a:bodyPr/>
                    <a:lstStyle>
                      <a:defPPr>
                        <a:defRPr kern="1200" smtId="4294967295"/>
                      </a:defPPr>
                    </a:lstStyle>
                    <a:p>
                      <a:pPr algn="ctr"/>
                      <a:r>
                        <a:rPr lang="en-US" smtClean="0"/>
                        <a:t>What rights will allottees have under the legislation?</a:t>
                      </a:r>
                      <a:endParaRPr lang="en-US"/>
                    </a:p>
                  </a:txBody>
                  <a:tcPr/>
                </a:tc>
              </a:tr>
              <a:tr h="351379">
                <a:tc>
                  <a:txBody>
                    <a:bodyPr/>
                    <a:lstStyle>
                      <a:defPPr>
                        <a:defRPr kern="1200" smtId="4294967295"/>
                      </a:defPPr>
                    </a:lstStyle>
                    <a:p>
                      <a:pPr algn="ctr"/>
                      <a:r>
                        <a:rPr lang="en-US" sz="1600" smtClean="0"/>
                        <a:t>Section 381 rights</a:t>
                      </a:r>
                      <a:endParaRPr lang="en-US" sz="1600"/>
                    </a:p>
                  </a:txBody>
                  <a:tcPr/>
                </a:tc>
                <a:tc>
                  <a:txBody>
                    <a:bodyPr/>
                    <a:lstStyle>
                      <a:defPPr>
                        <a:defRPr kern="1200" smtId="4294967295"/>
                      </a:defPPr>
                    </a:lstStyle>
                    <a:p>
                      <a:pPr algn="ctr"/>
                      <a:r>
                        <a:rPr lang="en-US" sz="1600" smtClean="0"/>
                        <a:t>Section 381 rights</a:t>
                      </a:r>
                      <a:endParaRPr lang="en-US" sz="1600"/>
                    </a:p>
                  </a:txBody>
                  <a:tcPr/>
                </a:tc>
              </a:tr>
              <a:tr h="606490">
                <a:tc>
                  <a:txBody>
                    <a:bodyPr/>
                    <a:lstStyle>
                      <a:defPPr>
                        <a:defRPr kern="1200" smtId="4294967295"/>
                      </a:defPPr>
                    </a:lstStyle>
                    <a:p>
                      <a:pPr algn="ctr"/>
                      <a:r>
                        <a:rPr lang="en-US" sz="1600" smtClean="0"/>
                        <a:t>No confirmed</a:t>
                      </a:r>
                      <a:r>
                        <a:rPr lang="en-US" sz="1600" baseline="0" smtClean="0"/>
                        <a:t> Winters right entitlement</a:t>
                      </a:r>
                      <a:endParaRPr lang="en-US" sz="1600"/>
                    </a:p>
                  </a:txBody>
                  <a:tcPr/>
                </a:tc>
                <a:tc>
                  <a:txBody>
                    <a:bodyPr/>
                    <a:lstStyle>
                      <a:defPPr>
                        <a:defRPr kern="1200" smtId="4294967295"/>
                      </a:defPPr>
                    </a:lstStyle>
                    <a:p>
                      <a:pPr algn="ctr"/>
                      <a:r>
                        <a:rPr lang="en-US" sz="1600" smtClean="0"/>
                        <a:t>Winters right confirmed at 4,994 AFY</a:t>
                      </a:r>
                      <a:endParaRPr lang="en-US" sz="1600"/>
                    </a:p>
                  </a:txBody>
                  <a:tcPr/>
                </a:tc>
              </a:tr>
              <a:tr h="866414">
                <a:tc>
                  <a:txBody>
                    <a:bodyPr/>
                    <a:lstStyle>
                      <a:defPPr>
                        <a:defRPr kern="1200" smtId="4294967295"/>
                      </a:defPPr>
                    </a:lstStyle>
                    <a:p>
                      <a:pPr algn="ctr"/>
                      <a:r>
                        <a:rPr lang="en-US" sz="1600" smtClean="0"/>
                        <a:t>Tribal Water Code that is not subject to Secretarial approval to protect allottee rights</a:t>
                      </a:r>
                    </a:p>
                  </a:txBody>
                  <a:tcPr/>
                </a:tc>
                <a:tc>
                  <a:txBody>
                    <a:bodyPr/>
                    <a:lstStyle>
                      <a:defPPr>
                        <a:defRPr kern="1200" smtId="4294967295"/>
                      </a:defPPr>
                    </a:lstStyle>
                    <a:p>
                      <a:pPr algn="ctr"/>
                      <a:r>
                        <a:rPr lang="en-US" sz="1600" smtClean="0"/>
                        <a:t>Tribal Water Code that must be approved by the Secretary of Interior to provide protections to allottees</a:t>
                      </a:r>
                      <a:endParaRPr lang="en-US" sz="1600"/>
                    </a:p>
                  </a:txBody>
                  <a:tcPr/>
                </a:tc>
              </a:tr>
              <a:tr h="351379">
                <a:tc>
                  <a:txBody>
                    <a:bodyPr/>
                    <a:lstStyle>
                      <a:defPPr>
                        <a:defRPr kern="1200" smtId="4294967295"/>
                      </a:defPPr>
                    </a:lstStyle>
                    <a:p>
                      <a:pPr algn="ctr"/>
                      <a:r>
                        <a:rPr lang="en-US" sz="1600" smtClean="0"/>
                        <a:t>Cost of conflict with RCWD</a:t>
                      </a:r>
                      <a:endParaRPr lang="en-US" sz="1600"/>
                    </a:p>
                  </a:txBody>
                  <a:tcPr/>
                </a:tc>
                <a:tc>
                  <a:txBody>
                    <a:bodyPr/>
                    <a:lstStyle>
                      <a:defPPr>
                        <a:defRPr kern="1200" smtId="4294967295"/>
                      </a:defPPr>
                    </a:lstStyle>
                    <a:p>
                      <a:pPr algn="ctr"/>
                      <a:r>
                        <a:rPr lang="en-US" sz="1600" smtClean="0"/>
                        <a:t>Section 5(d) protections</a:t>
                      </a:r>
                      <a:endParaRPr lang="en-US" sz="1600"/>
                    </a:p>
                  </a:txBody>
                  <a:tcPr/>
                </a:tc>
              </a:tr>
              <a:tr h="606490">
                <a:tc>
                  <a:txBody>
                    <a:bodyPr/>
                    <a:lstStyle>
                      <a:defPPr>
                        <a:defRPr kern="1200" smtId="4294967295"/>
                      </a:defPPr>
                    </a:lstStyle>
                    <a:p>
                      <a:pPr algn="ctr"/>
                      <a:r>
                        <a:rPr lang="en-US" sz="1600" smtClean="0"/>
                        <a:t>Ultimate shortage of water to meet Band’s growing</a:t>
                      </a:r>
                      <a:r>
                        <a:rPr lang="en-US" sz="1600" baseline="0" smtClean="0"/>
                        <a:t> needs</a:t>
                      </a:r>
                      <a:endParaRPr lang="en-US" sz="1600"/>
                    </a:p>
                  </a:txBody>
                  <a:tcPr/>
                </a:tc>
                <a:tc>
                  <a:txBody>
                    <a:bodyPr/>
                    <a:lstStyle>
                      <a:defPPr>
                        <a:defRPr kern="1200" smtId="4294967295"/>
                      </a:defPPr>
                    </a:lstStyle>
                    <a:p>
                      <a:pPr algn="ctr"/>
                      <a:r>
                        <a:rPr lang="en-US" sz="1600" smtClean="0"/>
                        <a:t>No more cost of conflict with RCWD</a:t>
                      </a:r>
                      <a:endParaRPr lang="en-US" sz="1600"/>
                    </a:p>
                  </a:txBody>
                  <a:tcPr/>
                </a:tc>
              </a:tr>
              <a:tr h="606490">
                <a:tc>
                  <a:txBody>
                    <a:bodyPr/>
                    <a:lstStyle>
                      <a:defPPr>
                        <a:defRPr kern="1200" smtId="4294967295"/>
                      </a:defPPr>
                    </a:lstStyle>
                    <a:p>
                      <a:pPr algn="ctr"/>
                      <a:endParaRPr lang="en-US" sz="1600"/>
                    </a:p>
                  </a:txBody>
                  <a:tcPr/>
                </a:tc>
                <a:tc>
                  <a:txBody>
                    <a:bodyPr/>
                    <a:lstStyle>
                      <a:defPPr>
                        <a:defRPr kern="1200" smtId="4294967295"/>
                      </a:defPPr>
                    </a:lstStyle>
                    <a:p>
                      <a:pPr algn="ctr"/>
                      <a:r>
                        <a:rPr lang="en-US" sz="1600" smtClean="0"/>
                        <a:t>Assured future water supply from imported water supply</a:t>
                      </a:r>
                      <a:endParaRPr lang="en-US" sz="1600"/>
                    </a:p>
                  </a:txBody>
                  <a:tcPr/>
                </a:tc>
              </a:tr>
              <a:tr h="351379">
                <a:tc>
                  <a:txBody>
                    <a:bodyPr/>
                    <a:lstStyle>
                      <a:defPPr>
                        <a:defRPr kern="1200" smtId="4294967295"/>
                      </a:defPPr>
                    </a:lstStyle>
                    <a:p>
                      <a:pPr algn="ctr"/>
                      <a:endParaRPr lang="en-US" sz="1600"/>
                    </a:p>
                  </a:txBody>
                  <a:tcPr/>
                </a:tc>
                <a:tc>
                  <a:txBody>
                    <a:bodyPr/>
                    <a:lstStyle>
                      <a:defPPr>
                        <a:defRPr kern="1200" smtId="4294967295"/>
                      </a:defPPr>
                    </a:lstStyle>
                    <a:p>
                      <a:pPr algn="ctr"/>
                      <a:r>
                        <a:rPr lang="en-US" sz="1600" smtClean="0"/>
                        <a:t>Subsidy</a:t>
                      </a:r>
                      <a:r>
                        <a:rPr lang="en-US" sz="1600" baseline="0" smtClean="0"/>
                        <a:t> for water</a:t>
                      </a:r>
                      <a:endParaRPr lang="en-US" sz="1600"/>
                    </a:p>
                  </a:txBody>
                  <a:tcPr/>
                </a:tc>
              </a:tr>
              <a:tr h="606490">
                <a:tc>
                  <a:txBody>
                    <a:bodyPr/>
                    <a:lstStyle>
                      <a:defPPr>
                        <a:defRPr kern="1200" smtId="4294967295"/>
                      </a:defPPr>
                    </a:lstStyle>
                    <a:p>
                      <a:pPr algn="ctr"/>
                      <a:endParaRPr lang="en-US" sz="1600"/>
                    </a:p>
                  </a:txBody>
                  <a:tcPr/>
                </a:tc>
                <a:tc>
                  <a:txBody>
                    <a:bodyPr/>
                    <a:lstStyle>
                      <a:defPPr>
                        <a:defRPr kern="1200" smtId="4294967295"/>
                      </a:defPPr>
                    </a:lstStyle>
                    <a:p>
                      <a:pPr algn="ctr"/>
                      <a:r>
                        <a:rPr lang="en-US" sz="1600" smtClean="0"/>
                        <a:t>Fund to improve Band’s groundwater supply</a:t>
                      </a:r>
                      <a:endParaRPr lang="en-US" sz="1600"/>
                    </a:p>
                  </a:txBody>
                  <a:tcPr/>
                </a:tc>
              </a:tr>
            </a:tbl>
          </a:graphicData>
        </a:graphic>
      </p:graphicFrame>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solidFill>
                  <a:srgbClr val="04617B">
                    <a:shade val="90000"/>
                  </a:srgbClr>
                </a:solidFill>
              </a:rPr>
              <a:pPr>
                <a:defRPr/>
              </a:pPr>
              <a:t>15</a:t>
            </a:fld>
            <a:endParaRPr lang="en-US">
              <a:solidFill>
                <a:srgbClr val="04617B">
                  <a:shade val="90000"/>
                </a:srgbClr>
              </a:solidFill>
            </a:endParaRPr>
          </a:p>
        </p:txBody>
      </p:sp>
    </p:spTree>
    <p:extLst>
      <p:ext uri="{BB962C8B-B14F-4D97-AF65-F5344CB8AC3E}">
        <p14:creationId xmlns:p14="http://schemas.microsoft.com/office/powerpoint/2010/main" val="1772815237"/>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defPPr>
              <a:defRPr kern="1200" smtId="4294967295"/>
            </a:defPPr>
          </a:lstStyle>
          <a:p>
            <a:pPr algn="ctr"/>
            <a:r>
              <a:rPr lang="en-US" sz="2800" b="1" dirty="0" smtClean="0">
                <a:latin typeface="+mn-lt"/>
              </a:rPr>
              <a:t>Next Steps: Further Congressional Activities and Funding</a:t>
            </a:r>
            <a:endParaRPr lang="en-US" sz="2800" b="1" dirty="0">
              <a:latin typeface="+mn-lt"/>
            </a:endParaRPr>
          </a:p>
        </p:txBody>
      </p:sp>
      <p:sp>
        <p:nvSpPr>
          <p:cNvPr id="3" name="Content Placeholder 2"/>
          <p:cNvSpPr>
            <a:spLocks noGrp="1"/>
          </p:cNvSpPr>
          <p:nvPr>
            <p:ph idx="1"/>
          </p:nvPr>
        </p:nvSpPr>
        <p:spPr>
          <a:xfrm>
            <a:off x="457200" y="1524000"/>
            <a:ext cx="8229600" cy="4800600"/>
          </a:xfrm>
        </p:spPr>
        <p:txBody>
          <a:bodyPr>
            <a:noAutofit/>
          </a:bodyPr>
          <a:lstStyle>
            <a:defPPr>
              <a:defRPr kern="1200" smtId="4294967295"/>
            </a:defPPr>
          </a:lstStyle>
          <a:p>
            <a:r>
              <a:rPr lang="en-US" sz="2000" dirty="0" smtClean="0"/>
              <a:t>Pechanga’s Congressional Delegation:</a:t>
            </a:r>
          </a:p>
          <a:p>
            <a:pPr marL="0" indent="0">
              <a:buNone/>
            </a:pPr>
            <a:endParaRPr lang="en-US" sz="2000" dirty="0" smtClean="0"/>
          </a:p>
          <a:p>
            <a:pPr lvl="1"/>
            <a:r>
              <a:rPr lang="en-US" sz="1800" dirty="0" smtClean="0"/>
              <a:t>Sen. Dianne Feinstein (D-CA)</a:t>
            </a:r>
          </a:p>
          <a:p>
            <a:pPr lvl="2"/>
            <a:r>
              <a:rPr lang="en-US" sz="1500" dirty="0"/>
              <a:t>Committees: Judiciary (Ranking Member); Appropriations (Interior </a:t>
            </a:r>
            <a:r>
              <a:rPr lang="en-US" sz="1500" dirty="0" err="1"/>
              <a:t>Subcmte</a:t>
            </a:r>
            <a:r>
              <a:rPr lang="en-US" sz="1500" dirty="0"/>
              <a:t>.); Rules &amp; </a:t>
            </a:r>
            <a:r>
              <a:rPr lang="en-US" sz="1500" dirty="0" smtClean="0"/>
              <a:t>Administration</a:t>
            </a:r>
          </a:p>
          <a:p>
            <a:pPr lvl="1"/>
            <a:r>
              <a:rPr lang="en-US" sz="1800" dirty="0" smtClean="0"/>
              <a:t>Sen. Kamala Harris (D-CA)</a:t>
            </a:r>
          </a:p>
          <a:p>
            <a:pPr lvl="2"/>
            <a:r>
              <a:rPr lang="en-US" sz="1500" dirty="0" smtClean="0"/>
              <a:t>Committees:  Homeland Security &amp; Governmental Affairs; Intelligence; Environment &amp; Public Works; Budget</a:t>
            </a:r>
          </a:p>
          <a:p>
            <a:pPr lvl="1"/>
            <a:r>
              <a:rPr lang="en-US" sz="1800" dirty="0" smtClean="0"/>
              <a:t>Cong. Ken Calvert (R-CA)</a:t>
            </a:r>
          </a:p>
          <a:p>
            <a:pPr lvl="2"/>
            <a:r>
              <a:rPr lang="en-US" sz="1500" dirty="0" smtClean="0"/>
              <a:t>Committees: Appropriations </a:t>
            </a:r>
            <a:r>
              <a:rPr lang="en-US" sz="1500" dirty="0" err="1" smtClean="0"/>
              <a:t>Subcmtes</a:t>
            </a:r>
            <a:r>
              <a:rPr lang="en-US" sz="1500" dirty="0" smtClean="0"/>
              <a:t>.: Interior; Defense; Energy &amp; Water</a:t>
            </a:r>
          </a:p>
          <a:p>
            <a:pPr lvl="1"/>
            <a:r>
              <a:rPr lang="en-US" sz="1800" dirty="0" smtClean="0"/>
              <a:t>Cong. Duncan Hunter (R-CA)</a:t>
            </a:r>
          </a:p>
          <a:p>
            <a:pPr lvl="2"/>
            <a:r>
              <a:rPr lang="en-US" sz="1500" dirty="0" smtClean="0"/>
              <a:t>Committees: Transportation &amp; Infrastructure; Armed Services; Education &amp; the Workforce</a:t>
            </a:r>
          </a:p>
          <a:p>
            <a:pPr lvl="1"/>
            <a:endParaRPr lang="en-US" sz="2000" dirty="0" smtClean="0"/>
          </a:p>
          <a:p>
            <a:pPr lvl="1"/>
            <a:endParaRPr lang="en-US" sz="1700" dirty="0" smtClean="0"/>
          </a:p>
          <a:p>
            <a:pPr lvl="2"/>
            <a:endParaRPr lang="en-US" sz="1700" dirty="0" smtClean="0"/>
          </a:p>
          <a:p>
            <a:pPr lvl="1"/>
            <a:endParaRPr lang="en-US" sz="1700" dirty="0" smtClean="0"/>
          </a:p>
          <a:p>
            <a:pPr lvl="1"/>
            <a:endParaRPr lang="en-US" sz="2000" dirty="0" smtClean="0"/>
          </a:p>
          <a:p>
            <a:pPr lvl="2">
              <a:buNone/>
            </a:pPr>
            <a:endParaRPr lang="en-US" sz="1700" dirty="0" smtClean="0"/>
          </a:p>
          <a:p>
            <a:pPr lvl="2">
              <a:buNone/>
            </a:pPr>
            <a:endParaRPr lang="en-US" sz="1700" dirty="0" smtClean="0"/>
          </a:p>
          <a:p>
            <a:pPr>
              <a:buNone/>
            </a:pPr>
            <a:endParaRPr lang="en-US" sz="1800" dirty="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16</a:t>
            </a:fld>
            <a:endParaRPr lang="en-US"/>
          </a:p>
        </p:txBody>
      </p:sp>
    </p:spTree>
    <p:extLst>
      <p:ext uri="{BB962C8B-B14F-4D97-AF65-F5344CB8AC3E}">
        <p14:creationId xmlns:p14="http://schemas.microsoft.com/office/powerpoint/2010/main" val="60397442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500" b="1" dirty="0">
                <a:latin typeface="Constantia"/>
                <a:cs typeface="Constantia"/>
              </a:rPr>
              <a:t>Next Steps: Further Congressional Activities and Funding</a:t>
            </a:r>
            <a:endParaRPr lang="en-US" sz="2500" dirty="0">
              <a:latin typeface="Constantia"/>
              <a:cs typeface="Constantia"/>
            </a:endParaRPr>
          </a:p>
        </p:txBody>
      </p:sp>
      <p:sp>
        <p:nvSpPr>
          <p:cNvPr id="3" name="Content Placeholder 2"/>
          <p:cNvSpPr>
            <a:spLocks noGrp="1"/>
          </p:cNvSpPr>
          <p:nvPr>
            <p:ph idx="1"/>
          </p:nvPr>
        </p:nvSpPr>
        <p:spPr/>
        <p:txBody>
          <a:bodyPr/>
          <a:lstStyle/>
          <a:p>
            <a:r>
              <a:rPr lang="en-US" dirty="0" smtClean="0"/>
              <a:t>Funding of the Pechanga Water Settlement will come out of the Department of Interior Appropriations bill.</a:t>
            </a:r>
          </a:p>
          <a:p>
            <a:r>
              <a:rPr lang="en-US" dirty="0" smtClean="0"/>
              <a:t>Eligible for funding beginning in FY2019, but will depend on available funding for the Department of Interior to pay for Indian water settlements.</a:t>
            </a:r>
          </a:p>
          <a:p>
            <a:r>
              <a:rPr lang="en-US" dirty="0" smtClean="0"/>
              <a:t>Enforceability date of 2021 works in our favor (other Indian water settlements have later enforceability dates).</a:t>
            </a:r>
          </a:p>
          <a:p>
            <a:r>
              <a:rPr lang="en-US" dirty="0" smtClean="0"/>
              <a:t>Pechanga will work with the delegation to support increased funding levels at the DOI.</a:t>
            </a:r>
            <a:endParaRPr lang="en-US" dirty="0"/>
          </a:p>
        </p:txBody>
      </p:sp>
      <p:sp>
        <p:nvSpPr>
          <p:cNvPr id="4" name="Slide Number Placeholder 3"/>
          <p:cNvSpPr>
            <a:spLocks noGrp="1"/>
          </p:cNvSpPr>
          <p:nvPr>
            <p:ph type="sldNum" sz="quarter" idx="12"/>
          </p:nvPr>
        </p:nvSpPr>
        <p:spPr/>
        <p:txBody>
          <a:bodyPr/>
          <a:lstStyle/>
          <a:p>
            <a:pPr>
              <a:defRPr/>
            </a:pPr>
            <a:fld id="{9585D640-B8AB-4CD2-BF4A-D3379DB3980C}" type="slidenum">
              <a:rPr lang="en-US" smtClean="0"/>
              <a:pPr>
                <a:defRPr/>
              </a:pPr>
              <a:t>17</a:t>
            </a:fld>
            <a:endParaRPr lang="en-US"/>
          </a:p>
        </p:txBody>
      </p:sp>
    </p:spTree>
    <p:extLst>
      <p:ext uri="{BB962C8B-B14F-4D97-AF65-F5344CB8AC3E}">
        <p14:creationId xmlns:p14="http://schemas.microsoft.com/office/powerpoint/2010/main" val="2563370878"/>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500" b="1" dirty="0">
                <a:latin typeface="Constantia"/>
                <a:cs typeface="Constantia"/>
              </a:rPr>
              <a:t>Next Steps: Further Congressional Activities and Funding</a:t>
            </a:r>
            <a:endParaRPr lang="en-US" sz="2500" dirty="0"/>
          </a:p>
        </p:txBody>
      </p:sp>
      <p:sp>
        <p:nvSpPr>
          <p:cNvPr id="3" name="Content Placeholder 2"/>
          <p:cNvSpPr>
            <a:spLocks noGrp="1"/>
          </p:cNvSpPr>
          <p:nvPr>
            <p:ph idx="1"/>
          </p:nvPr>
        </p:nvSpPr>
        <p:spPr/>
        <p:txBody>
          <a:bodyPr/>
          <a:lstStyle/>
          <a:p>
            <a:r>
              <a:rPr lang="en-US" dirty="0"/>
              <a:t>Pechanga will work with the Administration for </a:t>
            </a:r>
            <a:r>
              <a:rPr lang="en-US" dirty="0" smtClean="0"/>
              <a:t>inclusion in the President’s FY2019 Budget Request of the funds necessary.</a:t>
            </a:r>
            <a:endParaRPr lang="en-US" dirty="0"/>
          </a:p>
          <a:p>
            <a:r>
              <a:rPr lang="en-US" dirty="0" smtClean="0"/>
              <a:t>Expect funding over multiple years.  </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585D640-B8AB-4CD2-BF4A-D3379DB3980C}" type="slidenum">
              <a:rPr lang="en-US" smtClean="0"/>
              <a:pPr>
                <a:defRPr/>
              </a:pPr>
              <a:t>18</a:t>
            </a:fld>
            <a:endParaRPr lang="en-US"/>
          </a:p>
        </p:txBody>
      </p:sp>
    </p:spTree>
    <p:extLst>
      <p:ext uri="{BB962C8B-B14F-4D97-AF65-F5344CB8AC3E}">
        <p14:creationId xmlns:p14="http://schemas.microsoft.com/office/powerpoint/2010/main" val="84860639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defPPr>
              <a:defRPr kern="1200" smtId="4294967295"/>
            </a:defPPr>
          </a:lstStyle>
          <a:p>
            <a:pPr algn="ctr"/>
            <a:r>
              <a:rPr lang="en-US" sz="2800" smtClean="0">
                <a:latin typeface="+mn-lt"/>
              </a:rPr>
              <a:t>Congress Passed the Pechanga Water Settlement Act</a:t>
            </a:r>
            <a:endParaRPr lang="en-US" sz="2800">
              <a:latin typeface="+mn-lt"/>
            </a:endParaRPr>
          </a:p>
        </p:txBody>
      </p:sp>
      <p:sp>
        <p:nvSpPr>
          <p:cNvPr id="3" name="Content Placeholder 2"/>
          <p:cNvSpPr>
            <a:spLocks noGrp="1"/>
          </p:cNvSpPr>
          <p:nvPr>
            <p:ph idx="1"/>
          </p:nvPr>
        </p:nvSpPr>
        <p:spPr>
          <a:xfrm>
            <a:off x="457200" y="1295400"/>
            <a:ext cx="8229600" cy="5029200"/>
          </a:xfrm>
        </p:spPr>
        <p:txBody>
          <a:bodyPr>
            <a:noAutofit/>
          </a:bodyPr>
          <a:lstStyle>
            <a:defPPr>
              <a:defRPr kern="1200" smtId="4294967295"/>
            </a:defPPr>
          </a:lstStyle>
          <a:p>
            <a:r>
              <a:rPr lang="en-US" sz="2800" dirty="0" smtClean="0"/>
              <a:t>In early December of 2016, during the lame duck session of Congress, both the House and the Senate passed the Pechanga Water Settlement Act and President Obama signed the bill on December 9, 2016.</a:t>
            </a:r>
          </a:p>
          <a:p>
            <a:r>
              <a:rPr lang="en-US" sz="2800" dirty="0" smtClean="0"/>
              <a:t>The Pechanga Water Settlement Act was included as Title III, Subtitle D of the </a:t>
            </a:r>
            <a:r>
              <a:rPr lang="en-US" sz="2800" dirty="0"/>
              <a:t>Water Infrastructure Improvements for the Nation </a:t>
            </a:r>
            <a:r>
              <a:rPr lang="en-US" sz="2800" dirty="0" smtClean="0"/>
              <a:t>Act </a:t>
            </a:r>
            <a:r>
              <a:rPr lang="en-US" sz="2800" dirty="0"/>
              <a:t>or the </a:t>
            </a:r>
            <a:r>
              <a:rPr lang="en-US" sz="2800" dirty="0" err="1" smtClean="0"/>
              <a:t>WIIN</a:t>
            </a:r>
            <a:r>
              <a:rPr lang="en-US" sz="2800" dirty="0" smtClean="0"/>
              <a:t> Act.</a:t>
            </a:r>
          </a:p>
          <a:p>
            <a:pPr lvl="1"/>
            <a:r>
              <a:rPr lang="en-US" dirty="0" smtClean="0"/>
              <a:t>Public Law No. 114-322.</a:t>
            </a:r>
          </a:p>
          <a:p>
            <a:pPr lvl="1"/>
            <a:r>
              <a:rPr lang="en-US" dirty="0" smtClean="0"/>
              <a:t>The </a:t>
            </a:r>
            <a:r>
              <a:rPr lang="en-US" dirty="0" err="1" smtClean="0"/>
              <a:t>WIIN</a:t>
            </a:r>
            <a:r>
              <a:rPr lang="en-US" dirty="0" smtClean="0"/>
              <a:t> Act also included the Blackfeet Water Settlement Act, the San Luis Rey Water Settlement Act, and the Chickasaw/Choctaw Water Settlement Act.</a:t>
            </a:r>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1</a:t>
            </a:fld>
            <a:endParaRPr lang="en-US"/>
          </a:p>
        </p:txBody>
      </p:sp>
    </p:spTree>
    <p:extLst>
      <p:ext uri="{BB962C8B-B14F-4D97-AF65-F5344CB8AC3E}">
        <p14:creationId xmlns:p14="http://schemas.microsoft.com/office/powerpoint/2010/main" val="20230703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defPPr>
              <a:defRPr kern="1200" smtId="4294967295"/>
            </a:defPPr>
          </a:lstStyle>
          <a:p>
            <a:pPr algn="ctr"/>
            <a:r>
              <a:rPr lang="en-US" sz="2800" b="1">
                <a:latin typeface="+mn-lt"/>
              </a:rPr>
              <a:t>Next Steps: Implementation of the Act </a:t>
            </a:r>
            <a:r>
              <a:rPr lang="en-US" sz="2800" b="1" smtClean="0">
                <a:latin typeface="+mn-lt"/>
              </a:rPr>
              <a:t/>
            </a:r>
            <a:br>
              <a:rPr lang="en-US" sz="2800" b="1" smtClean="0">
                <a:latin typeface="+mn-lt"/>
              </a:rPr>
            </a:br>
            <a:r>
              <a:rPr lang="en-US" sz="2800" b="1" smtClean="0">
                <a:latin typeface="+mn-lt"/>
              </a:rPr>
              <a:t>and </a:t>
            </a:r>
            <a:r>
              <a:rPr lang="en-US" sz="2800" b="1">
                <a:latin typeface="+mn-lt"/>
              </a:rPr>
              <a:t>Settlement Agreements</a:t>
            </a:r>
          </a:p>
        </p:txBody>
      </p:sp>
      <p:sp>
        <p:nvSpPr>
          <p:cNvPr id="3" name="Content Placeholder 2"/>
          <p:cNvSpPr>
            <a:spLocks noGrp="1"/>
          </p:cNvSpPr>
          <p:nvPr>
            <p:ph idx="1"/>
          </p:nvPr>
        </p:nvSpPr>
        <p:spPr>
          <a:xfrm>
            <a:off x="457200" y="1524000"/>
            <a:ext cx="8229600" cy="4800600"/>
          </a:xfrm>
        </p:spPr>
        <p:txBody>
          <a:bodyPr>
            <a:noAutofit/>
          </a:bodyPr>
          <a:lstStyle>
            <a:defPPr>
              <a:defRPr kern="1200" smtId="4294967295"/>
            </a:defPPr>
          </a:lstStyle>
          <a:p>
            <a:r>
              <a:rPr lang="en-US" sz="2000" dirty="0">
                <a:cs typeface="Times New Roman" pitchFamily="18" charset="0"/>
              </a:rPr>
              <a:t>While the Pechanga Water Settlement Act passed Congress as part of the Water Resources Development Act and was signed by the President in December, there are a number of requirements that must be met before the Act is fully enforceable. </a:t>
            </a:r>
          </a:p>
          <a:p>
            <a:r>
              <a:rPr lang="en-US" sz="2000" dirty="0">
                <a:cs typeface="Times New Roman" pitchFamily="18" charset="0"/>
              </a:rPr>
              <a:t>What is the Enforceability Date</a:t>
            </a:r>
            <a:r>
              <a:rPr lang="en-US" sz="2000" dirty="0" smtClean="0">
                <a:cs typeface="Times New Roman" pitchFamily="18" charset="0"/>
              </a:rPr>
              <a:t>:</a:t>
            </a:r>
          </a:p>
          <a:p>
            <a:pPr lvl="1"/>
            <a:r>
              <a:rPr lang="en-US" sz="1800" dirty="0" smtClean="0">
                <a:cs typeface="Times New Roman" pitchFamily="18" charset="0"/>
              </a:rPr>
              <a:t>The </a:t>
            </a:r>
            <a:r>
              <a:rPr lang="en-US" sz="1800" dirty="0">
                <a:cs typeface="Times New Roman" pitchFamily="18" charset="0"/>
              </a:rPr>
              <a:t>enforceability date is the date on which the Tribe has met a number of requirements—when this happens the legislation is officially “enforceable”.</a:t>
            </a:r>
          </a:p>
          <a:p>
            <a:pPr lvl="1"/>
            <a:r>
              <a:rPr lang="en-US" sz="1800" dirty="0">
                <a:cs typeface="Times New Roman" pitchFamily="18" charset="0"/>
              </a:rPr>
              <a:t>Section </a:t>
            </a:r>
            <a:r>
              <a:rPr lang="en-US" sz="1800" dirty="0" smtClean="0">
                <a:cs typeface="Times New Roman" pitchFamily="18" charset="0"/>
              </a:rPr>
              <a:t>3407(e</a:t>
            </a:r>
            <a:r>
              <a:rPr lang="en-US" sz="1800" dirty="0">
                <a:cs typeface="Times New Roman" pitchFamily="18" charset="0"/>
              </a:rPr>
              <a:t>) of the legislation requires that the Secretary of Interior publish a list of findings in the Federal Register that the </a:t>
            </a:r>
            <a:r>
              <a:rPr lang="en-US" sz="1800" dirty="0" smtClean="0">
                <a:cs typeface="Times New Roman" pitchFamily="18" charset="0"/>
              </a:rPr>
              <a:t>Band </a:t>
            </a:r>
            <a:r>
              <a:rPr lang="en-US" sz="1800" dirty="0">
                <a:cs typeface="Times New Roman" pitchFamily="18" charset="0"/>
              </a:rPr>
              <a:t>has met certain enforceability requirements.</a:t>
            </a:r>
          </a:p>
          <a:p>
            <a:pPr lvl="1"/>
            <a:r>
              <a:rPr lang="en-US" sz="1800" dirty="0">
                <a:cs typeface="Times New Roman" pitchFamily="18" charset="0"/>
              </a:rPr>
              <a:t>The </a:t>
            </a:r>
            <a:r>
              <a:rPr lang="en-US" sz="1800" dirty="0" smtClean="0">
                <a:cs typeface="Times New Roman" pitchFamily="18" charset="0"/>
              </a:rPr>
              <a:t>Band has until </a:t>
            </a:r>
            <a:r>
              <a:rPr lang="en-US" sz="1800" b="1" u="sng" dirty="0" smtClean="0">
                <a:cs typeface="Times New Roman" pitchFamily="18" charset="0"/>
              </a:rPr>
              <a:t>April 30, 2021 </a:t>
            </a:r>
            <a:r>
              <a:rPr lang="en-US" sz="1800" dirty="0" smtClean="0">
                <a:cs typeface="Times New Roman" pitchFamily="18" charset="0"/>
              </a:rPr>
              <a:t>to </a:t>
            </a:r>
            <a:r>
              <a:rPr lang="en-US" sz="1800" dirty="0">
                <a:cs typeface="Times New Roman" pitchFamily="18" charset="0"/>
              </a:rPr>
              <a:t>meet these requirements and have the Secretary of Interior publish the list of </a:t>
            </a:r>
            <a:r>
              <a:rPr lang="en-US" sz="1800" dirty="0" smtClean="0">
                <a:cs typeface="Times New Roman" pitchFamily="18" charset="0"/>
              </a:rPr>
              <a:t>findings in the Federal Register.</a:t>
            </a:r>
            <a:endParaRPr lang="en-US" sz="1800" dirty="0">
              <a:cs typeface="Times New Roman" pitchFamily="18" charset="0"/>
            </a:endParaRPr>
          </a:p>
          <a:p>
            <a:pPr lvl="1"/>
            <a:r>
              <a:rPr lang="en-US" sz="1800" dirty="0">
                <a:cs typeface="Times New Roman" pitchFamily="18" charset="0"/>
              </a:rPr>
              <a:t>However, if the </a:t>
            </a:r>
            <a:r>
              <a:rPr lang="en-US" sz="1800" dirty="0" smtClean="0">
                <a:cs typeface="Times New Roman" pitchFamily="18" charset="0"/>
              </a:rPr>
              <a:t>Band </a:t>
            </a:r>
            <a:r>
              <a:rPr lang="en-US" sz="1800" dirty="0">
                <a:cs typeface="Times New Roman" pitchFamily="18" charset="0"/>
              </a:rPr>
              <a:t>and the Secretary do not think that they will be able to meet all of the requirements by </a:t>
            </a:r>
            <a:r>
              <a:rPr lang="en-US" sz="1800" dirty="0" smtClean="0">
                <a:cs typeface="Times New Roman" pitchFamily="18" charset="0"/>
              </a:rPr>
              <a:t>April 30, 2021, they can agree to extend the deadline. </a:t>
            </a:r>
            <a:endParaRPr lang="en-US" sz="1800" dirty="0">
              <a:cs typeface="Times New Roman" pitchFamily="18" charset="0"/>
            </a:endParaRPr>
          </a:p>
          <a:p>
            <a:pPr lvl="1"/>
            <a:endParaRPr lang="en-US" sz="2000" dirty="0" smtClean="0"/>
          </a:p>
          <a:p>
            <a:pPr lvl="1"/>
            <a:endParaRPr lang="en-US" sz="1700" dirty="0" smtClean="0"/>
          </a:p>
          <a:p>
            <a:pPr lvl="2"/>
            <a:endParaRPr lang="en-US" sz="1700" dirty="0" smtClean="0"/>
          </a:p>
          <a:p>
            <a:pPr lvl="1"/>
            <a:endParaRPr lang="en-US" sz="1700" dirty="0" smtClean="0"/>
          </a:p>
          <a:p>
            <a:pPr lvl="1"/>
            <a:endParaRPr lang="en-US" sz="2000" dirty="0" smtClean="0"/>
          </a:p>
          <a:p>
            <a:pPr lvl="2">
              <a:buNone/>
            </a:pPr>
            <a:endParaRPr lang="en-US" sz="1700" dirty="0" smtClean="0"/>
          </a:p>
          <a:p>
            <a:pPr lvl="2">
              <a:buNone/>
            </a:pPr>
            <a:endParaRPr lang="en-US" sz="1700" dirty="0" smtClean="0"/>
          </a:p>
          <a:p>
            <a:pPr>
              <a:buNone/>
            </a:pPr>
            <a:endParaRPr lang="en-US" sz="1800" dirty="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2</a:t>
            </a:fld>
            <a:endParaRPr lang="en-US"/>
          </a:p>
        </p:txBody>
      </p:sp>
    </p:spTree>
    <p:extLst>
      <p:ext uri="{BB962C8B-B14F-4D97-AF65-F5344CB8AC3E}">
        <p14:creationId xmlns:p14="http://schemas.microsoft.com/office/powerpoint/2010/main" val="253671999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Pechanga’s Claims </a:t>
            </a:r>
            <a:endParaRPr lang="en-US" dirty="0"/>
          </a:p>
        </p:txBody>
      </p:sp>
      <p:sp>
        <p:nvSpPr>
          <p:cNvPr id="3" name="Content Placeholder 2"/>
          <p:cNvSpPr>
            <a:spLocks noGrp="1"/>
          </p:cNvSpPr>
          <p:nvPr>
            <p:ph idx="1"/>
          </p:nvPr>
        </p:nvSpPr>
        <p:spPr/>
        <p:txBody>
          <a:bodyPr/>
          <a:lstStyle/>
          <a:p>
            <a:r>
              <a:rPr lang="en-US" dirty="0" smtClean="0"/>
              <a:t>In 1951 the United States initiated litigation over water rights in the Santa Margarita Fiver Watershed known as </a:t>
            </a:r>
            <a:r>
              <a:rPr lang="en-US" i="1" dirty="0" smtClean="0"/>
              <a:t>United States v. Fallbrook</a:t>
            </a:r>
            <a:r>
              <a:rPr lang="en-US" dirty="0" smtClean="0"/>
              <a:t>.</a:t>
            </a:r>
          </a:p>
          <a:p>
            <a:r>
              <a:rPr lang="en-US" dirty="0" smtClean="0"/>
              <a:t>The United States, as trustee for Pechanga, Ramona, and Cahuilla, represented all three Tribes before the Fallbrook Court.  In 1966, the Court issued Interlocutory Judgment 41 which concluded that each of the Tribes have a Federally Reserved Water Right and set the amount of 4,994 acre feet of water for Pechanga on a Prima </a:t>
            </a:r>
            <a:r>
              <a:rPr lang="en-US" dirty="0"/>
              <a:t>F</a:t>
            </a:r>
            <a:r>
              <a:rPr lang="en-US" dirty="0" smtClean="0"/>
              <a:t>acie basis. </a:t>
            </a:r>
            <a:endParaRPr lang="en-US" dirty="0"/>
          </a:p>
        </p:txBody>
      </p:sp>
      <p:sp>
        <p:nvSpPr>
          <p:cNvPr id="4" name="Slide Number Placeholder 3"/>
          <p:cNvSpPr>
            <a:spLocks noGrp="1"/>
          </p:cNvSpPr>
          <p:nvPr>
            <p:ph type="sldNum" sz="quarter" idx="12"/>
          </p:nvPr>
        </p:nvSpPr>
        <p:spPr/>
        <p:txBody>
          <a:bodyPr/>
          <a:lstStyle/>
          <a:p>
            <a:pPr>
              <a:defRPr/>
            </a:pPr>
            <a:fld id="{9585D640-B8AB-4CD2-BF4A-D3379DB3980C}" type="slidenum">
              <a:rPr lang="en-US" smtClean="0"/>
              <a:pPr>
                <a:defRPr/>
              </a:pPr>
              <a:t>3</a:t>
            </a:fld>
            <a:endParaRPr lang="en-US"/>
          </a:p>
        </p:txBody>
      </p:sp>
    </p:spTree>
    <p:extLst>
      <p:ext uri="{BB962C8B-B14F-4D97-AF65-F5344CB8AC3E}">
        <p14:creationId xmlns:p14="http://schemas.microsoft.com/office/powerpoint/2010/main" val="135969730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Unsatisfied with the way in which the United States was protecting Pechanga’s interest in the Fallbrook case, Pechanga chose to intervene in Fallbrook and was granted party status and therefore able to protect its own interest in the court proceedings.</a:t>
            </a:r>
          </a:p>
          <a:p>
            <a:r>
              <a:rPr lang="en-US" dirty="0" smtClean="0"/>
              <a:t>Pechanga has not yet filed a Motion to Quantify its Federal Reserved Water Right.  Pechanga has avoided litigation and entered into mutual private agreements with entities around Pechanga for sharing the limited water resources.  </a:t>
            </a:r>
            <a:endParaRPr lang="en-US" dirty="0"/>
          </a:p>
        </p:txBody>
      </p:sp>
      <p:sp>
        <p:nvSpPr>
          <p:cNvPr id="4" name="Slide Number Placeholder 3"/>
          <p:cNvSpPr>
            <a:spLocks noGrp="1"/>
          </p:cNvSpPr>
          <p:nvPr>
            <p:ph type="sldNum" sz="quarter" idx="12"/>
          </p:nvPr>
        </p:nvSpPr>
        <p:spPr/>
        <p:txBody>
          <a:bodyPr/>
          <a:lstStyle/>
          <a:p>
            <a:pPr>
              <a:defRPr/>
            </a:pPr>
            <a:fld id="{9585D640-B8AB-4CD2-BF4A-D3379DB3980C}" type="slidenum">
              <a:rPr lang="en-US" smtClean="0"/>
              <a:pPr>
                <a:defRPr/>
              </a:pPr>
              <a:t>4</a:t>
            </a:fld>
            <a:endParaRPr lang="en-US"/>
          </a:p>
        </p:txBody>
      </p:sp>
    </p:spTree>
    <p:extLst>
      <p:ext uri="{BB962C8B-B14F-4D97-AF65-F5344CB8AC3E}">
        <p14:creationId xmlns:p14="http://schemas.microsoft.com/office/powerpoint/2010/main" val="356395372"/>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defPPr>
              <a:defRPr kern="1200" smtId="4294967295"/>
            </a:defPPr>
          </a:lstStyle>
          <a:p>
            <a:pPr algn="ctr"/>
            <a:r>
              <a:rPr lang="en-US" sz="2800" b="1" smtClean="0">
                <a:latin typeface="+mn-lt"/>
              </a:rPr>
              <a:t>Enforceability Requirements</a:t>
            </a:r>
            <a:endParaRPr lang="en-US" sz="2800" b="1">
              <a:latin typeface="+mn-lt"/>
            </a:endParaRPr>
          </a:p>
        </p:txBody>
      </p:sp>
      <p:sp>
        <p:nvSpPr>
          <p:cNvPr id="3" name="Content Placeholder 2"/>
          <p:cNvSpPr>
            <a:spLocks noGrp="1"/>
          </p:cNvSpPr>
          <p:nvPr>
            <p:ph idx="1"/>
          </p:nvPr>
        </p:nvSpPr>
        <p:spPr>
          <a:xfrm>
            <a:off x="457200" y="1524000"/>
            <a:ext cx="8229600" cy="4800600"/>
          </a:xfrm>
        </p:spPr>
        <p:txBody>
          <a:bodyPr>
            <a:noAutofit/>
          </a:bodyPr>
          <a:lstStyle>
            <a:defPPr>
              <a:defRPr kern="1200" smtId="4294967295"/>
            </a:defPPr>
          </a:lstStyle>
          <a:p>
            <a:pPr marL="457200" indent="-457200">
              <a:buFont typeface="+mj-lt"/>
              <a:buAutoNum type="arabicPeriod"/>
            </a:pPr>
            <a:r>
              <a:rPr lang="en-US" sz="2000" dirty="0"/>
              <a:t>T</a:t>
            </a:r>
            <a:r>
              <a:rPr lang="en-US" sz="2000" dirty="0" smtClean="0"/>
              <a:t>he </a:t>
            </a:r>
            <a:r>
              <a:rPr lang="en-US" sz="2000" dirty="0"/>
              <a:t>Fallbrook Adjudication Court has approved and entered a judgment and decree approving the Pechanga Settlement Agreement in substantially the same form as Appendix 2 to the Pechanga Settlement Agreement;</a:t>
            </a:r>
          </a:p>
          <a:p>
            <a:pPr marL="457200" indent="-457200">
              <a:buFont typeface="+mj-lt"/>
              <a:buAutoNum type="arabicPeriod"/>
            </a:pPr>
            <a:r>
              <a:rPr lang="en-US" sz="2000" dirty="0"/>
              <a:t>A</a:t>
            </a:r>
            <a:r>
              <a:rPr lang="en-US" sz="2000" dirty="0" smtClean="0"/>
              <a:t>ll </a:t>
            </a:r>
            <a:r>
              <a:rPr lang="en-US" sz="2000" dirty="0"/>
              <a:t>amounts authorized by the Act have been deposited in the Fund;</a:t>
            </a:r>
          </a:p>
          <a:p>
            <a:pPr marL="457200" indent="-457200">
              <a:buFont typeface="+mj-lt"/>
              <a:buAutoNum type="arabicPeriod"/>
            </a:pPr>
            <a:r>
              <a:rPr lang="en-US" sz="2000" dirty="0"/>
              <a:t>T</a:t>
            </a:r>
            <a:r>
              <a:rPr lang="en-US" sz="2000" dirty="0" smtClean="0"/>
              <a:t>he </a:t>
            </a:r>
            <a:r>
              <a:rPr lang="en-US" sz="2000" dirty="0"/>
              <a:t>waivers and releases authorized in </a:t>
            </a:r>
            <a:r>
              <a:rPr lang="en-US" sz="2000" dirty="0" smtClean="0"/>
              <a:t>Section 3407 </a:t>
            </a:r>
            <a:r>
              <a:rPr lang="en-US" sz="2000" dirty="0"/>
              <a:t>have been executed by the Band and the Secretary;</a:t>
            </a:r>
          </a:p>
          <a:p>
            <a:pPr marL="457200" indent="-457200">
              <a:buFont typeface="+mj-lt"/>
              <a:buAutoNum type="arabicPeriod"/>
            </a:pPr>
            <a:r>
              <a:rPr lang="en-US" sz="2000" dirty="0"/>
              <a:t>T</a:t>
            </a:r>
            <a:r>
              <a:rPr lang="en-US" sz="2000" dirty="0" smtClean="0"/>
              <a:t>he </a:t>
            </a:r>
            <a:r>
              <a:rPr lang="en-US" sz="2000" dirty="0"/>
              <a:t>Extension of Service Area Agreement has been approved and executed by all the parties </a:t>
            </a:r>
            <a:r>
              <a:rPr lang="en-US" sz="2000" dirty="0" smtClean="0"/>
              <a:t>and is effective and enforceable; and</a:t>
            </a:r>
            <a:endParaRPr lang="en-US" sz="2000" dirty="0"/>
          </a:p>
          <a:p>
            <a:pPr marL="457200" indent="-457200">
              <a:buFont typeface="+mj-lt"/>
              <a:buAutoNum type="arabicPeriod"/>
            </a:pPr>
            <a:r>
              <a:rPr lang="en-US" sz="2000" dirty="0"/>
              <a:t>T</a:t>
            </a:r>
            <a:r>
              <a:rPr lang="en-US" sz="2000" dirty="0" smtClean="0"/>
              <a:t>he </a:t>
            </a:r>
            <a:r>
              <a:rPr lang="en-US" sz="2000" dirty="0" err="1"/>
              <a:t>ESAA</a:t>
            </a:r>
            <a:r>
              <a:rPr lang="en-US" sz="2000" dirty="0"/>
              <a:t> Water Delivery Agreement has been approved and executed by all the parties </a:t>
            </a:r>
            <a:r>
              <a:rPr lang="en-US" sz="2000" dirty="0" smtClean="0"/>
              <a:t>and </a:t>
            </a:r>
            <a:r>
              <a:rPr lang="en-US" sz="2000" dirty="0"/>
              <a:t>is effective and </a:t>
            </a:r>
            <a:r>
              <a:rPr lang="en-US" sz="2000" dirty="0" smtClean="0"/>
              <a:t>enforceable.</a:t>
            </a:r>
          </a:p>
          <a:p>
            <a:r>
              <a:rPr lang="en-US" sz="2000" dirty="0" smtClean="0"/>
              <a:t>We are working with the United States and the Water Districts to complete all of these requirements by April 30, 2021.</a:t>
            </a:r>
            <a:endParaRPr lang="en-US" sz="2000" dirty="0"/>
          </a:p>
          <a:p>
            <a:pPr lvl="1"/>
            <a:endParaRPr lang="en-US" sz="2000" dirty="0" smtClean="0"/>
          </a:p>
          <a:p>
            <a:pPr lvl="1"/>
            <a:endParaRPr lang="en-US" sz="1700" dirty="0" smtClean="0"/>
          </a:p>
          <a:p>
            <a:pPr lvl="2"/>
            <a:endParaRPr lang="en-US" sz="1700" dirty="0" smtClean="0"/>
          </a:p>
          <a:p>
            <a:pPr lvl="1"/>
            <a:endParaRPr lang="en-US" sz="1700" dirty="0" smtClean="0"/>
          </a:p>
          <a:p>
            <a:pPr lvl="1"/>
            <a:endParaRPr lang="en-US" sz="2000" dirty="0" smtClean="0"/>
          </a:p>
          <a:p>
            <a:pPr lvl="2">
              <a:buNone/>
            </a:pPr>
            <a:endParaRPr lang="en-US" sz="1700" dirty="0" smtClean="0"/>
          </a:p>
          <a:p>
            <a:pPr lvl="2">
              <a:buNone/>
            </a:pPr>
            <a:endParaRPr lang="en-US" sz="1700" dirty="0" smtClean="0"/>
          </a:p>
          <a:p>
            <a:pPr>
              <a:buNone/>
            </a:pPr>
            <a:endParaRPr lang="en-US" sz="1800" dirty="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5</a:t>
            </a:fld>
            <a:endParaRPr lang="en-US"/>
          </a:p>
        </p:txBody>
      </p:sp>
    </p:spTree>
    <p:extLst>
      <p:ext uri="{BB962C8B-B14F-4D97-AF65-F5344CB8AC3E}">
        <p14:creationId xmlns:p14="http://schemas.microsoft.com/office/powerpoint/2010/main" val="986599408"/>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defPPr>
              <a:defRPr kern="1200" smtId="4294967295"/>
            </a:defPPr>
          </a:lstStyle>
          <a:p>
            <a:pPr algn="ctr"/>
            <a:r>
              <a:rPr lang="en-US" sz="2800" b="1" dirty="0" smtClean="0">
                <a:latin typeface="+mn-lt"/>
              </a:rPr>
              <a:t>Tribal </a:t>
            </a:r>
            <a:r>
              <a:rPr lang="en-US" sz="2800" b="1" dirty="0">
                <a:latin typeface="+mn-lt"/>
              </a:rPr>
              <a:t>Water </a:t>
            </a:r>
            <a:r>
              <a:rPr lang="en-US" sz="2800" b="1" dirty="0" smtClean="0">
                <a:latin typeface="+mn-lt"/>
              </a:rPr>
              <a:t>Right</a:t>
            </a:r>
            <a:endParaRPr lang="en-US" sz="2800" b="1" dirty="0">
              <a:latin typeface="+mn-lt"/>
            </a:endParaRPr>
          </a:p>
        </p:txBody>
      </p:sp>
      <p:sp>
        <p:nvSpPr>
          <p:cNvPr id="3" name="Content Placeholder 2"/>
          <p:cNvSpPr>
            <a:spLocks noGrp="1"/>
          </p:cNvSpPr>
          <p:nvPr>
            <p:ph idx="1"/>
          </p:nvPr>
        </p:nvSpPr>
        <p:spPr>
          <a:xfrm>
            <a:off x="457200" y="1524000"/>
            <a:ext cx="8229600" cy="4800600"/>
          </a:xfrm>
        </p:spPr>
        <p:txBody>
          <a:bodyPr>
            <a:noAutofit/>
          </a:bodyPr>
          <a:lstStyle>
            <a:defPPr>
              <a:defRPr kern="1200" smtId="4294967295"/>
            </a:defPPr>
          </a:lstStyle>
          <a:p>
            <a:r>
              <a:rPr lang="en-US" sz="2400" dirty="0"/>
              <a:t>Section </a:t>
            </a:r>
            <a:r>
              <a:rPr lang="en-US" sz="2400" dirty="0" smtClean="0"/>
              <a:t>3405 of the Pechanga Settlement Act </a:t>
            </a:r>
            <a:r>
              <a:rPr lang="en-US" sz="2400" dirty="0"/>
              <a:t>confirms the Band’s water right of up to 4,994 acre-feet per year </a:t>
            </a:r>
            <a:r>
              <a:rPr lang="en-US" sz="2400" dirty="0" smtClean="0"/>
              <a:t>may </a:t>
            </a:r>
            <a:r>
              <a:rPr lang="en-US" sz="2400" dirty="0"/>
              <a:t>be used for any purpose on the Reservation and mandates the water right be held in trust by the United States.  </a:t>
            </a:r>
            <a:endParaRPr lang="en-US" sz="2400" dirty="0" smtClean="0"/>
          </a:p>
          <a:p>
            <a:r>
              <a:rPr lang="en-US" sz="2400" dirty="0" smtClean="0"/>
              <a:t>This section </a:t>
            </a:r>
            <a:r>
              <a:rPr lang="en-US" sz="2400" dirty="0"/>
              <a:t>also describes the intent of Congress to protect any water rights held by individual </a:t>
            </a:r>
            <a:r>
              <a:rPr lang="en-US" sz="2400" dirty="0" err="1"/>
              <a:t>allottees</a:t>
            </a:r>
            <a:r>
              <a:rPr lang="en-US" sz="2400" dirty="0" smtClean="0"/>
              <a:t>.</a:t>
            </a:r>
          </a:p>
          <a:p>
            <a:pPr lvl="1"/>
            <a:r>
              <a:rPr lang="en-US" sz="2200" dirty="0" smtClean="0"/>
              <a:t>Guarantees that </a:t>
            </a:r>
            <a:r>
              <a:rPr lang="en-US" sz="2200" dirty="0" err="1" smtClean="0"/>
              <a:t>Allottee</a:t>
            </a:r>
            <a:r>
              <a:rPr lang="en-US" sz="2200" dirty="0" smtClean="0"/>
              <a:t> benefits are equal to or exceed the benefits </a:t>
            </a:r>
            <a:r>
              <a:rPr lang="en-US" sz="2200" dirty="0" err="1" smtClean="0"/>
              <a:t>Allottees</a:t>
            </a:r>
            <a:r>
              <a:rPr lang="en-US" sz="2200" dirty="0" smtClean="0"/>
              <a:t> possessed prior to enactment of the Act.  </a:t>
            </a:r>
          </a:p>
          <a:p>
            <a:r>
              <a:rPr lang="en-US" sz="2400" dirty="0"/>
              <a:t>R</a:t>
            </a:r>
            <a:r>
              <a:rPr lang="en-US" sz="2400" dirty="0" smtClean="0"/>
              <a:t>equires </a:t>
            </a:r>
            <a:r>
              <a:rPr lang="en-US" sz="2400" dirty="0"/>
              <a:t>the Band to enact a Water </a:t>
            </a:r>
            <a:r>
              <a:rPr lang="en-US" sz="2400" dirty="0" smtClean="0"/>
              <a:t>Code.</a:t>
            </a:r>
          </a:p>
          <a:p>
            <a:r>
              <a:rPr lang="en-US" sz="2400" dirty="0"/>
              <a:t>D</a:t>
            </a:r>
            <a:r>
              <a:rPr lang="en-US" sz="2400" dirty="0" smtClean="0"/>
              <a:t>efines </a:t>
            </a:r>
            <a:r>
              <a:rPr lang="en-US" sz="2400" dirty="0"/>
              <a:t>the authority of the Band to use its water.</a:t>
            </a:r>
          </a:p>
          <a:p>
            <a:endParaRPr lang="en-US" sz="2000" dirty="0" smtClean="0"/>
          </a:p>
          <a:p>
            <a:pPr>
              <a:buNone/>
            </a:pPr>
            <a:endParaRPr lang="en-US" sz="1800" dirty="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6</a:t>
            </a:fld>
            <a:endParaRPr lang="en-US"/>
          </a:p>
        </p:txBody>
      </p:sp>
    </p:spTree>
    <p:extLst>
      <p:ext uri="{BB962C8B-B14F-4D97-AF65-F5344CB8AC3E}">
        <p14:creationId xmlns:p14="http://schemas.microsoft.com/office/powerpoint/2010/main" val="1330335424"/>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defPPr>
              <a:defRPr kern="1200" smtId="4294967295"/>
            </a:defPPr>
          </a:lstStyle>
          <a:p>
            <a:pPr algn="ctr"/>
            <a:r>
              <a:rPr lang="en-US" sz="2400" b="1" dirty="0" smtClean="0">
                <a:latin typeface="+mn-lt"/>
              </a:rPr>
              <a:t>What Exactly is Pechanga Settling and What does Pechanga Get in Return?</a:t>
            </a:r>
            <a:endParaRPr lang="en-US" sz="2400" b="1" dirty="0">
              <a:latin typeface="+mn-lt"/>
            </a:endParaRPr>
          </a:p>
        </p:txBody>
      </p:sp>
      <p:sp>
        <p:nvSpPr>
          <p:cNvPr id="3" name="Content Placeholder 2"/>
          <p:cNvSpPr>
            <a:spLocks noGrp="1"/>
          </p:cNvSpPr>
          <p:nvPr>
            <p:ph idx="1"/>
          </p:nvPr>
        </p:nvSpPr>
        <p:spPr>
          <a:xfrm>
            <a:off x="457200" y="1524000"/>
            <a:ext cx="8229600" cy="4800600"/>
          </a:xfrm>
        </p:spPr>
        <p:txBody>
          <a:bodyPr>
            <a:noAutofit/>
          </a:bodyPr>
          <a:lstStyle>
            <a:defPPr>
              <a:defRPr kern="1200" smtId="4294967295"/>
            </a:defPPr>
          </a:lstStyle>
          <a:p>
            <a:pPr lvl="1"/>
            <a:endParaRPr lang="en-US" sz="1800" dirty="0" smtClean="0"/>
          </a:p>
          <a:p>
            <a:r>
              <a:rPr lang="en-US" sz="2400" dirty="0" smtClean="0"/>
              <a:t>Pechanga will be settling  and waiving its claims to water and injuries to water against the Rancho California Water District and the United States </a:t>
            </a:r>
          </a:p>
          <a:p>
            <a:r>
              <a:rPr lang="en-US" sz="2400" dirty="0" smtClean="0"/>
              <a:t>In exchange for settling and waiving these claims, Pechanga will receive:</a:t>
            </a:r>
          </a:p>
          <a:p>
            <a:pPr lvl="1"/>
            <a:r>
              <a:rPr lang="en-US" dirty="0" smtClean="0"/>
              <a:t>A confirmed Tribal Water Right and groundwater supply from the Wolf Valley Basin</a:t>
            </a:r>
          </a:p>
          <a:p>
            <a:pPr lvl="1"/>
            <a:r>
              <a:rPr lang="en-US" dirty="0" smtClean="0"/>
              <a:t>Federal Funding to provide the necessary infrastructure to get a permanent supply of imported water</a:t>
            </a:r>
          </a:p>
          <a:p>
            <a:pPr lvl="1"/>
            <a:r>
              <a:rPr lang="en-US" dirty="0" smtClean="0"/>
              <a:t>Protections for </a:t>
            </a:r>
            <a:r>
              <a:rPr lang="en-US" dirty="0" err="1" smtClean="0"/>
              <a:t>allottees</a:t>
            </a:r>
            <a:endParaRPr lang="en-US" dirty="0" smtClean="0"/>
          </a:p>
          <a:p>
            <a:pPr lvl="1">
              <a:buNone/>
            </a:pPr>
            <a:endParaRPr lang="en-US" sz="1600" dirty="0" smtClean="0"/>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7</a:t>
            </a:fld>
            <a:endParaRPr lang="en-US"/>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defPPr>
              <a:defRPr kern="1200" smtId="4294967295"/>
            </a:defPPr>
          </a:lstStyle>
          <a:p>
            <a:pPr algn="ctr"/>
            <a:r>
              <a:rPr lang="en-US" sz="2800" b="1" dirty="0" smtClean="0">
                <a:latin typeface="+mn-lt"/>
              </a:rPr>
              <a:t>What Funds Does the Act provide:</a:t>
            </a:r>
            <a:br>
              <a:rPr lang="en-US" sz="2800" b="1" dirty="0" smtClean="0">
                <a:latin typeface="+mn-lt"/>
              </a:rPr>
            </a:br>
            <a:r>
              <a:rPr lang="en-US" sz="2800" b="1" dirty="0" smtClean="0">
                <a:latin typeface="+mn-lt"/>
              </a:rPr>
              <a:t>Authorization of Appropriations</a:t>
            </a:r>
            <a:endParaRPr lang="en-US" sz="2800" b="1" dirty="0">
              <a:latin typeface="+mn-lt"/>
            </a:endParaRPr>
          </a:p>
        </p:txBody>
      </p:sp>
      <p:sp>
        <p:nvSpPr>
          <p:cNvPr id="3" name="Content Placeholder 2"/>
          <p:cNvSpPr>
            <a:spLocks noGrp="1"/>
          </p:cNvSpPr>
          <p:nvPr>
            <p:ph idx="1"/>
          </p:nvPr>
        </p:nvSpPr>
        <p:spPr>
          <a:xfrm>
            <a:off x="457200" y="1524000"/>
            <a:ext cx="8229600" cy="4800600"/>
          </a:xfrm>
        </p:spPr>
        <p:txBody>
          <a:bodyPr>
            <a:noAutofit/>
          </a:bodyPr>
          <a:lstStyle>
            <a:defPPr>
              <a:defRPr kern="1200" smtId="4294967295"/>
            </a:defPPr>
          </a:lstStyle>
          <a:p>
            <a:pPr marL="457200" indent="-457200"/>
            <a:r>
              <a:rPr lang="en-US" altLang="en-US" dirty="0">
                <a:latin typeface="Times New Roman" pitchFamily="18" charset="0"/>
              </a:rPr>
              <a:t>Total </a:t>
            </a:r>
            <a:r>
              <a:rPr lang="en-US" altLang="en-US" dirty="0" smtClean="0">
                <a:latin typeface="Times New Roman" pitchFamily="18" charset="0"/>
              </a:rPr>
              <a:t>Authorized Appropriations </a:t>
            </a:r>
            <a:r>
              <a:rPr lang="en-US" altLang="en-US" dirty="0">
                <a:latin typeface="Times New Roman" pitchFamily="18" charset="0"/>
              </a:rPr>
              <a:t>is </a:t>
            </a:r>
            <a:r>
              <a:rPr lang="en-US" altLang="en-US" dirty="0" smtClean="0">
                <a:latin typeface="Times New Roman" pitchFamily="18" charset="0"/>
              </a:rPr>
              <a:t>$</a:t>
            </a:r>
            <a:r>
              <a:rPr lang="en-US" altLang="en-US" u="sng" dirty="0" smtClean="0">
                <a:latin typeface="Times New Roman" pitchFamily="18" charset="0"/>
              </a:rPr>
              <a:t>28.5 million</a:t>
            </a:r>
            <a:endParaRPr lang="en-US" altLang="en-US" u="sng" dirty="0">
              <a:latin typeface="Times New Roman" pitchFamily="18" charset="0"/>
            </a:endParaRPr>
          </a:p>
          <a:p>
            <a:pPr marL="457200" indent="-457200"/>
            <a:r>
              <a:rPr lang="en-US" altLang="en-US" u="sng" dirty="0" smtClean="0">
                <a:latin typeface="Times New Roman" pitchFamily="18" charset="0"/>
              </a:rPr>
              <a:t>4</a:t>
            </a:r>
            <a:r>
              <a:rPr lang="en-US" altLang="en-US" dirty="0" smtClean="0">
                <a:latin typeface="Times New Roman" pitchFamily="18" charset="0"/>
              </a:rPr>
              <a:t> </a:t>
            </a:r>
            <a:r>
              <a:rPr lang="en-US" altLang="en-US" dirty="0">
                <a:latin typeface="Times New Roman" pitchFamily="18" charset="0"/>
              </a:rPr>
              <a:t>Separate Appropriations:</a:t>
            </a:r>
          </a:p>
          <a:p>
            <a:pPr marL="831850" lvl="1" indent="-457200"/>
            <a:r>
              <a:rPr lang="en-US" altLang="en-US" dirty="0">
                <a:latin typeface="Times New Roman" pitchFamily="18" charset="0"/>
              </a:rPr>
              <a:t>Pechanga Recycled Water Infrastructure  Account</a:t>
            </a:r>
            <a:r>
              <a:rPr lang="en-US" altLang="en-US" dirty="0" smtClean="0">
                <a:latin typeface="Times New Roman" pitchFamily="18" charset="0"/>
              </a:rPr>
              <a:t>($2,656,374)</a:t>
            </a:r>
          </a:p>
          <a:p>
            <a:pPr marL="1106170" lvl="2" indent="-457200"/>
            <a:r>
              <a:rPr lang="en-US" altLang="en-US" dirty="0" smtClean="0">
                <a:latin typeface="Times New Roman" pitchFamily="18" charset="0"/>
              </a:rPr>
              <a:t>Federal Funds used to pay </a:t>
            </a:r>
            <a:r>
              <a:rPr lang="en-US" altLang="en-US" dirty="0" err="1" smtClean="0">
                <a:latin typeface="Times New Roman" pitchFamily="18" charset="0"/>
              </a:rPr>
              <a:t>RCWD</a:t>
            </a:r>
            <a:r>
              <a:rPr lang="en-US" altLang="en-US" dirty="0" smtClean="0">
                <a:latin typeface="Times New Roman" pitchFamily="18" charset="0"/>
              </a:rPr>
              <a:t> for Storage Ponds for recycled water</a:t>
            </a:r>
            <a:endParaRPr lang="en-US" altLang="en-US" dirty="0">
              <a:latin typeface="Times New Roman" pitchFamily="18" charset="0"/>
            </a:endParaRPr>
          </a:p>
          <a:p>
            <a:pPr marL="831850" lvl="1" indent="-457200"/>
            <a:r>
              <a:rPr lang="en-US" altLang="en-US" dirty="0">
                <a:latin typeface="Times New Roman" pitchFamily="18" charset="0"/>
              </a:rPr>
              <a:t>Pechanga </a:t>
            </a:r>
            <a:r>
              <a:rPr lang="en-US" altLang="en-US" dirty="0" err="1">
                <a:latin typeface="Times New Roman" pitchFamily="18" charset="0"/>
              </a:rPr>
              <a:t>ESAA</a:t>
            </a:r>
            <a:r>
              <a:rPr lang="en-US" altLang="en-US" dirty="0">
                <a:latin typeface="Times New Roman" pitchFamily="18" charset="0"/>
              </a:rPr>
              <a:t> Delivery Capacity Account ($</a:t>
            </a:r>
            <a:r>
              <a:rPr lang="en-US" altLang="en-US" dirty="0" smtClean="0">
                <a:latin typeface="Times New Roman" pitchFamily="18" charset="0"/>
              </a:rPr>
              <a:t>17,900,000)</a:t>
            </a:r>
          </a:p>
          <a:p>
            <a:pPr marL="1106170" lvl="2" indent="-457200"/>
            <a:r>
              <a:rPr lang="en-US" altLang="en-US" dirty="0" smtClean="0">
                <a:latin typeface="Times New Roman" pitchFamily="18" charset="0"/>
              </a:rPr>
              <a:t>Infrastructure for Pechanga to obtain water from </a:t>
            </a:r>
            <a:r>
              <a:rPr lang="en-US" altLang="en-US" dirty="0" err="1" smtClean="0">
                <a:latin typeface="Times New Roman" pitchFamily="18" charset="0"/>
              </a:rPr>
              <a:t>MWD</a:t>
            </a:r>
            <a:r>
              <a:rPr lang="en-US" altLang="en-US" dirty="0" smtClean="0">
                <a:latin typeface="Times New Roman" pitchFamily="18" charset="0"/>
              </a:rPr>
              <a:t> </a:t>
            </a:r>
            <a:endParaRPr lang="en-US" altLang="en-US" dirty="0">
              <a:latin typeface="Times New Roman" pitchFamily="18" charset="0"/>
            </a:endParaRPr>
          </a:p>
          <a:p>
            <a:pPr marL="831850" lvl="1" indent="-457200"/>
            <a:r>
              <a:rPr lang="en-US" altLang="en-US" dirty="0">
                <a:latin typeface="Times New Roman" pitchFamily="18" charset="0"/>
              </a:rPr>
              <a:t>Pechanga Water Fund Account </a:t>
            </a:r>
            <a:r>
              <a:rPr lang="en-US" altLang="en-US" dirty="0" smtClean="0">
                <a:latin typeface="Times New Roman" pitchFamily="18" charset="0"/>
              </a:rPr>
              <a:t>($5,483,653)</a:t>
            </a:r>
          </a:p>
          <a:p>
            <a:pPr marL="1106170" lvl="2" indent="-457200"/>
            <a:r>
              <a:rPr lang="en-US" altLang="en-US" dirty="0" smtClean="0">
                <a:latin typeface="Times New Roman" pitchFamily="18" charset="0"/>
              </a:rPr>
              <a:t>Funds for Pechanga to subsidize the cost of </a:t>
            </a:r>
            <a:r>
              <a:rPr lang="en-US" altLang="en-US" dirty="0" err="1" smtClean="0">
                <a:latin typeface="Times New Roman" pitchFamily="18" charset="0"/>
              </a:rPr>
              <a:t>MWD</a:t>
            </a:r>
            <a:r>
              <a:rPr lang="en-US" altLang="en-US" dirty="0" smtClean="0">
                <a:latin typeface="Times New Roman" pitchFamily="18" charset="0"/>
              </a:rPr>
              <a:t> water</a:t>
            </a:r>
          </a:p>
          <a:p>
            <a:pPr marL="831850" lvl="1" indent="-457200"/>
            <a:r>
              <a:rPr lang="en-US" altLang="en-US" dirty="0" smtClean="0">
                <a:latin typeface="Times New Roman" pitchFamily="18" charset="0"/>
              </a:rPr>
              <a:t>Pechanga Water Quality Account ($2,460,000)</a:t>
            </a:r>
          </a:p>
          <a:p>
            <a:pPr marL="1106170" lvl="2" indent="-457200"/>
            <a:r>
              <a:rPr lang="en-US" altLang="en-US" dirty="0" smtClean="0">
                <a:latin typeface="Times New Roman" pitchFamily="18" charset="0"/>
              </a:rPr>
              <a:t>Funds used to bring down the salinity in the Wolf Valley Basin</a:t>
            </a:r>
          </a:p>
          <a:p>
            <a:pPr marL="374650" lvl="1" indent="0">
              <a:buNone/>
            </a:pPr>
            <a:endParaRPr lang="en-US" altLang="en-US" dirty="0">
              <a:latin typeface="Times New Roman" pitchFamily="18" charset="0"/>
            </a:endParaRPr>
          </a:p>
        </p:txBody>
      </p:sp>
      <p:sp>
        <p:nvSpPr>
          <p:cNvPr id="4" name="Slide Number Placeholder 3"/>
          <p:cNvSpPr>
            <a:spLocks noGrp="1"/>
          </p:cNvSpPr>
          <p:nvPr>
            <p:ph type="sldNum" sz="quarter" idx="12"/>
          </p:nvPr>
        </p:nvSpPr>
        <p:spPr/>
        <p:txBody>
          <a:bodyPr/>
          <a:lstStyle>
            <a:defPPr>
              <a:defRPr kern="1200" smtId="4294967295"/>
            </a:defPPr>
          </a:lstStyle>
          <a:p>
            <a:pPr>
              <a:defRPr/>
            </a:pPr>
            <a:fld id="{0173F4CC-DDBB-4FBE-91F3-5ADCB686BED7}" type="slidenum">
              <a:rPr lang="en-US" smtClean="0"/>
              <a:pPr>
                <a:defRPr/>
              </a:pPr>
              <a:t>8</a:t>
            </a:fld>
            <a:endParaRPr lang="en-US"/>
          </a:p>
        </p:txBody>
      </p:sp>
    </p:spTree>
    <p:extLst>
      <p:ext uri="{BB962C8B-B14F-4D97-AF65-F5344CB8AC3E}">
        <p14:creationId xmlns:p14="http://schemas.microsoft.com/office/powerpoint/2010/main" val="2835948334"/>
      </p:ext>
    </p:ext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5.10.05"/>
  <p:tag name="AS_TITLE" val="Aspose.Slides for .NET 4.0"/>
  <p:tag name="AS_VERSION" val="15.8.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Arial"/>
        <a:cs typeface="Arial"/>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Arial"/>
        <a:cs typeface="Arial"/>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tileRect/>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tileRect/>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tileRect/>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2044</Words>
  <Application>Microsoft Macintosh PowerPoint</Application>
  <PresentationFormat>On-screen Show (4:3)</PresentationFormat>
  <Paragraphs>222</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Constantia</vt:lpstr>
      <vt:lpstr>Times New Roman</vt:lpstr>
      <vt:lpstr>Wingdings 2</vt:lpstr>
      <vt:lpstr>Arial</vt:lpstr>
      <vt:lpstr>Flow</vt:lpstr>
      <vt:lpstr> PECHANGA WATER SETTLEMENT 2016 October 8, 2017</vt:lpstr>
      <vt:lpstr>Congress Passed the Pechanga Water Settlement Act</vt:lpstr>
      <vt:lpstr>Next Steps: Implementation of the Act  and Settlement Agreements</vt:lpstr>
      <vt:lpstr>History of Pechanga’s Claims </vt:lpstr>
      <vt:lpstr>PowerPoint Presentation</vt:lpstr>
      <vt:lpstr>Enforceability Requirements</vt:lpstr>
      <vt:lpstr>Tribal Water Right</vt:lpstr>
      <vt:lpstr>What Exactly is Pechanga Settling and What does Pechanga Get in Return?</vt:lpstr>
      <vt:lpstr>What Funds Does the Act provide: Authorization of Appropriations</vt:lpstr>
      <vt:lpstr>PowerPoint Presentation</vt:lpstr>
      <vt:lpstr>What the Water Settlement Does NOT Do</vt:lpstr>
      <vt:lpstr>How does the Settlement Agreement and Legislation Impact Pechanga Tribal Sovereignty?</vt:lpstr>
      <vt:lpstr>How does the Pechanga Settlement Act Protect Allottees?</vt:lpstr>
      <vt:lpstr>How does the Pechanga Settlement Act Protect Allottees (cont.)?</vt:lpstr>
      <vt:lpstr>How does the Pechanga Settlement Act Protect Allottees (cont.)?</vt:lpstr>
      <vt:lpstr>How does the Pechanga Settlement Act Protect Allottees (cont.)?</vt:lpstr>
      <vt:lpstr>Next Steps: Further Congressional Activities and Funding</vt:lpstr>
      <vt:lpstr>Next Steps: Further Congressional Activities and Funding</vt:lpstr>
      <vt:lpstr>Next Steps: Further Congressional Activities and Funding</vt:lpstr>
    </vt:vector>
  </TitlesOfParts>
  <Manager/>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2017-08-07T05:58:23Z</dcterms:modified>
</cp:coreProperties>
</file>