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92" r:id="rId1"/>
  </p:sldMasterIdLst>
  <p:notesMasterIdLst>
    <p:notesMasterId r:id="rId17"/>
  </p:notesMasterIdLst>
  <p:handoutMasterIdLst>
    <p:handoutMasterId r:id="rId18"/>
  </p:handoutMasterIdLst>
  <p:sldIdLst>
    <p:sldId id="539" r:id="rId2"/>
    <p:sldId id="540" r:id="rId3"/>
    <p:sldId id="541" r:id="rId4"/>
    <p:sldId id="542" r:id="rId5"/>
    <p:sldId id="551" r:id="rId6"/>
    <p:sldId id="552" r:id="rId7"/>
    <p:sldId id="553" r:id="rId8"/>
    <p:sldId id="554" r:id="rId9"/>
    <p:sldId id="543" r:id="rId10"/>
    <p:sldId id="544" r:id="rId11"/>
    <p:sldId id="545" r:id="rId12"/>
    <p:sldId id="546" r:id="rId13"/>
    <p:sldId id="547" r:id="rId14"/>
    <p:sldId id="548" r:id="rId15"/>
    <p:sldId id="54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zell, Troy L" initials="ETL" lastIdx="3" clrIdx="0"/>
  <p:cmAuthor id="1" name="Indian Affairs Us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7763" autoAdjust="0"/>
  </p:normalViewPr>
  <p:slideViewPr>
    <p:cSldViewPr>
      <p:cViewPr varScale="1">
        <p:scale>
          <a:sx n="62" d="100"/>
          <a:sy n="62" d="100"/>
        </p:scale>
        <p:origin x="1788" y="60"/>
      </p:cViewPr>
      <p:guideLst>
        <p:guide orient="horz" pos="2160"/>
        <p:guide pos="2880"/>
      </p:guideLst>
    </p:cSldViewPr>
  </p:slideViewPr>
  <p:outlineViewPr>
    <p:cViewPr>
      <p:scale>
        <a:sx n="33" d="100"/>
        <a:sy n="33" d="100"/>
      </p:scale>
      <p:origin x="0" y="3778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584"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1419" tIns="45708" rIns="91419" bIns="45708"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5" cy="465138"/>
          </a:xfrm>
          <a:prstGeom prst="rect">
            <a:avLst/>
          </a:prstGeom>
        </p:spPr>
        <p:txBody>
          <a:bodyPr vert="horz" lIns="91419" tIns="45708" rIns="91419" bIns="45708" rtlCol="0"/>
          <a:lstStyle>
            <a:lvl1pPr algn="r">
              <a:defRPr sz="1200"/>
            </a:lvl1pPr>
          </a:lstStyle>
          <a:p>
            <a:fld id="{636F7C77-CE2D-4003-8864-A60EEED779B2}" type="datetimeFigureOut">
              <a:rPr lang="en-US" smtClean="0"/>
              <a:pPr/>
              <a:t>8/9/2017</a:t>
            </a:fld>
            <a:endParaRPr lang="en-US" dirty="0"/>
          </a:p>
        </p:txBody>
      </p:sp>
      <p:sp>
        <p:nvSpPr>
          <p:cNvPr id="4" name="Footer Placeholder 3"/>
          <p:cNvSpPr>
            <a:spLocks noGrp="1"/>
          </p:cNvSpPr>
          <p:nvPr>
            <p:ph type="ftr" sz="quarter" idx="2"/>
          </p:nvPr>
        </p:nvSpPr>
        <p:spPr>
          <a:xfrm>
            <a:off x="3" y="8829676"/>
            <a:ext cx="3038475" cy="465138"/>
          </a:xfrm>
          <a:prstGeom prst="rect">
            <a:avLst/>
          </a:prstGeom>
        </p:spPr>
        <p:txBody>
          <a:bodyPr vert="horz" lIns="91419" tIns="45708" rIns="91419"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19" tIns="45708" rIns="91419" bIns="45708" rtlCol="0" anchor="b"/>
          <a:lstStyle>
            <a:lvl1pPr algn="r">
              <a:defRPr sz="1200"/>
            </a:lvl1pPr>
          </a:lstStyle>
          <a:p>
            <a:fld id="{FDBF8B8D-1C63-4052-B832-3F29A8FC2EF9}" type="slidenum">
              <a:rPr lang="en-US" smtClean="0"/>
              <a:pPr/>
              <a:t>‹#›</a:t>
            </a:fld>
            <a:endParaRPr lang="en-US" dirty="0"/>
          </a:p>
        </p:txBody>
      </p:sp>
    </p:spTree>
    <p:extLst>
      <p:ext uri="{BB962C8B-B14F-4D97-AF65-F5344CB8AC3E}">
        <p14:creationId xmlns:p14="http://schemas.microsoft.com/office/powerpoint/2010/main" val="295740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5" rIns="93149" bIns="4657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49" tIns="46575" rIns="93149" bIns="46575" rtlCol="0"/>
          <a:lstStyle>
            <a:lvl1pPr algn="r">
              <a:defRPr sz="1200"/>
            </a:lvl1pPr>
          </a:lstStyle>
          <a:p>
            <a:fld id="{541933C4-AD5D-4ED4-B45A-0D636CF8F757}" type="datetimeFigureOut">
              <a:rPr lang="en-US" smtClean="0"/>
              <a:pPr/>
              <a:t>8/9/2017</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49" tIns="46575" rIns="93149" bIns="4657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9" tIns="46575" rIns="93149" bIns="465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5" rIns="93149" bIns="465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9" tIns="46575" rIns="93149" bIns="46575" rtlCol="0" anchor="b"/>
          <a:lstStyle>
            <a:lvl1pPr algn="r">
              <a:defRPr sz="1200"/>
            </a:lvl1pPr>
          </a:lstStyle>
          <a:p>
            <a:fld id="{9071AF7D-4BF5-4AE1-8B65-1E90DE8DDA18}" type="slidenum">
              <a:rPr lang="en-US" smtClean="0"/>
              <a:pPr/>
              <a:t>‹#›</a:t>
            </a:fld>
            <a:endParaRPr lang="en-US" dirty="0"/>
          </a:p>
        </p:txBody>
      </p:sp>
    </p:spTree>
    <p:extLst>
      <p:ext uri="{BB962C8B-B14F-4D97-AF65-F5344CB8AC3E}">
        <p14:creationId xmlns:p14="http://schemas.microsoft.com/office/powerpoint/2010/main" val="17636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a:t>
            </a:fld>
            <a:endParaRPr lang="en-US" dirty="0"/>
          </a:p>
        </p:txBody>
      </p:sp>
    </p:spTree>
    <p:extLst>
      <p:ext uri="{BB962C8B-B14F-4D97-AF65-F5344CB8AC3E}">
        <p14:creationId xmlns:p14="http://schemas.microsoft.com/office/powerpoint/2010/main" val="332147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Here are before and after pictures of Chippewa Cree Tribe's Water Settlement implementation of the </a:t>
            </a:r>
            <a:r>
              <a:rPr lang="en-US" sz="1200" b="0" i="0" kern="1200" dirty="0" err="1" smtClean="0">
                <a:solidFill>
                  <a:schemeClr val="tx1"/>
                </a:solidFill>
                <a:effectLst/>
                <a:latin typeface="+mn-lt"/>
                <a:ea typeface="+mn-ea"/>
                <a:cs typeface="+mn-cs"/>
              </a:rPr>
              <a:t>Bonneau</a:t>
            </a:r>
            <a:r>
              <a:rPr lang="en-US" sz="1200" b="0" i="0" kern="1200" dirty="0" smtClean="0">
                <a:solidFill>
                  <a:schemeClr val="tx1"/>
                </a:solidFill>
                <a:effectLst/>
                <a:latin typeface="+mn-lt"/>
                <a:ea typeface="+mn-ea"/>
                <a:cs typeface="+mn-cs"/>
              </a:rPr>
              <a:t> Dam enlargement project.  The project was constructed by the Tribe's Chippewa Cree Construction Corporation (CCCC), under a Title IV (Self-Governance), Indian Self-Determination and Education Assistance Act, Pub. Law 93-638 (638) contract with Reclamation.</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pictures show the magnitude of the </a:t>
            </a:r>
            <a:r>
              <a:rPr lang="en-US" sz="1200" b="0" i="0" kern="1200" dirty="0" err="1" smtClean="0">
                <a:solidFill>
                  <a:schemeClr val="tx1"/>
                </a:solidFill>
                <a:effectLst/>
                <a:latin typeface="+mn-lt"/>
                <a:ea typeface="+mn-ea"/>
                <a:cs typeface="+mn-cs"/>
              </a:rPr>
              <a:t>Bonneau</a:t>
            </a:r>
            <a:r>
              <a:rPr lang="en-US" sz="1200" b="0" i="0" kern="1200" dirty="0" smtClean="0">
                <a:solidFill>
                  <a:schemeClr val="tx1"/>
                </a:solidFill>
                <a:effectLst/>
                <a:latin typeface="+mn-lt"/>
                <a:ea typeface="+mn-ea"/>
                <a:cs typeface="+mn-cs"/>
              </a:rPr>
              <a:t> Dam enlargement project. The first picture depicts the condition dam, after it was modified under a BIA Safety of Dam's Repair and Improvement Title IV 638 contract with CCCC for enlarging. Note the newly constructed larger outlet structure and the crest of the original dam, where a white pickup is parked directly above the grader.</a:t>
            </a:r>
          </a:p>
          <a:p>
            <a:endParaRPr lang="en-US" dirty="0"/>
          </a:p>
        </p:txBody>
      </p:sp>
      <p:sp>
        <p:nvSpPr>
          <p:cNvPr id="4" name="Slide Number Placeholder 3"/>
          <p:cNvSpPr>
            <a:spLocks noGrp="1"/>
          </p:cNvSpPr>
          <p:nvPr>
            <p:ph type="sldNum" sz="quarter" idx="10"/>
          </p:nvPr>
        </p:nvSpPr>
        <p:spPr/>
        <p:txBody>
          <a:bodyPr/>
          <a:lstStyle/>
          <a:p>
            <a:fld id="{7171D8A6-9F66-457B-95C8-40DC351FFC35}" type="slidenum">
              <a:rPr lang="en-US" smtClean="0"/>
              <a:t>6</a:t>
            </a:fld>
            <a:endParaRPr lang="en-US"/>
          </a:p>
        </p:txBody>
      </p:sp>
    </p:spTree>
    <p:extLst>
      <p:ext uri="{BB962C8B-B14F-4D97-AF65-F5344CB8AC3E}">
        <p14:creationId xmlns:p14="http://schemas.microsoft.com/office/powerpoint/2010/main" val="119686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D8A6-9F66-457B-95C8-40DC351FFC35}" type="slidenum">
              <a:rPr lang="en-US" smtClean="0"/>
              <a:t>7</a:t>
            </a:fld>
            <a:endParaRPr lang="en-US"/>
          </a:p>
        </p:txBody>
      </p:sp>
    </p:spTree>
    <p:extLst>
      <p:ext uri="{BB962C8B-B14F-4D97-AF65-F5344CB8AC3E}">
        <p14:creationId xmlns:p14="http://schemas.microsoft.com/office/powerpoint/2010/main" val="343303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taken from within the Buffalo Pasture and show part of the operation that Taos has been able to undertake with settlement funds...they are routing water to the Buffalo Pasture by building new ditches (of which this is one) which are bringing water from sources previously unavailable to the Pasture. They are grass, and the non-pasture and mountains beyond.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 also measuring water going into the Pasture (other </a:t>
            </a:r>
            <a:r>
              <a:rPr lang="en-US" dirty="0" smtClean="0"/>
              <a:t>pictures</a:t>
            </a:r>
            <a:r>
              <a:rPr lang="en-US" sz="1200" b="0" i="0" kern="1200" dirty="0" smtClean="0">
                <a:solidFill>
                  <a:schemeClr val="tx1"/>
                </a:solidFill>
                <a:effectLst/>
                <a:latin typeface="+mn-lt"/>
                <a:ea typeface="+mn-ea"/>
                <a:cs typeface="+mn-cs"/>
              </a:rPr>
              <a:t> show a flume installed). This picture only shows the upper edge of the Pasture, with the green</a:t>
            </a:r>
            <a:endParaRPr lang="en-US" dirty="0"/>
          </a:p>
        </p:txBody>
      </p:sp>
      <p:sp>
        <p:nvSpPr>
          <p:cNvPr id="4" name="Slide Number Placeholder 3"/>
          <p:cNvSpPr>
            <a:spLocks noGrp="1"/>
          </p:cNvSpPr>
          <p:nvPr>
            <p:ph type="sldNum" sz="quarter" idx="10"/>
          </p:nvPr>
        </p:nvSpPr>
        <p:spPr/>
        <p:txBody>
          <a:bodyPr/>
          <a:lstStyle/>
          <a:p>
            <a:fld id="{7171D8A6-9F66-457B-95C8-40DC351FFC35}" type="slidenum">
              <a:rPr lang="en-US" smtClean="0"/>
              <a:t>8</a:t>
            </a:fld>
            <a:endParaRPr lang="en-US"/>
          </a:p>
        </p:txBody>
      </p:sp>
    </p:spTree>
    <p:extLst>
      <p:ext uri="{BB962C8B-B14F-4D97-AF65-F5344CB8AC3E}">
        <p14:creationId xmlns:p14="http://schemas.microsoft.com/office/powerpoint/2010/main" val="231393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14A-8CA3-47E7-B019-4AE345612191}" type="slidenum">
              <a:rPr lang="en-US" smtClean="0"/>
              <a:t>15</a:t>
            </a:fld>
            <a:endParaRPr lang="en-US"/>
          </a:p>
        </p:txBody>
      </p:sp>
    </p:spTree>
    <p:extLst>
      <p:ext uri="{BB962C8B-B14F-4D97-AF65-F5344CB8AC3E}">
        <p14:creationId xmlns:p14="http://schemas.microsoft.com/office/powerpoint/2010/main" val="360966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917689-5DC9-4EC5-9273-5AEFBD3B9F9E}" type="datetime1">
              <a:rPr lang="en-US" smtClean="0">
                <a:solidFill>
                  <a:srgbClr val="DBF5F9">
                    <a:shade val="90000"/>
                  </a:srgbClr>
                </a:solidFill>
              </a:rPr>
              <a:pPr/>
              <a:t>8/9/2017</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BE93D19-9C4F-4B5F-B3F5-9BBFAC1C71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593186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B4EACA-A6FE-4911-BE9F-EF4F1832CF12}" type="datetime1">
              <a:rPr lang="en-US" smtClean="0">
                <a:solidFill>
                  <a:srgbClr val="04617B">
                    <a:shade val="90000"/>
                  </a:srgbClr>
                </a:solidFill>
              </a:rPr>
              <a:pPr/>
              <a:t>8/9/2017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537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95A9C8-B0FE-43D6-9628-6F886BF6D0D4}" type="datetime1">
              <a:rPr lang="en-US" smtClean="0">
                <a:solidFill>
                  <a:srgbClr val="04617B">
                    <a:shade val="90000"/>
                  </a:srgbClr>
                </a:solidFill>
              </a:rPr>
              <a:pPr/>
              <a:t>8/9/2017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45261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261601-7B56-480A-852C-F9FD1A06635F}" type="datetime1">
              <a:rPr lang="en-US" smtClean="0">
                <a:solidFill>
                  <a:srgbClr val="04617B">
                    <a:shade val="90000"/>
                  </a:srgbClr>
                </a:solidFill>
              </a:rPr>
              <a:pPr/>
              <a:t>8/9/2017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3367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BE6D50-FB25-4FD5-B7DA-19BBA2684AA4}" type="datetime1">
              <a:rPr lang="en-US" smtClean="0">
                <a:solidFill>
                  <a:srgbClr val="DBF5F9">
                    <a:shade val="90000"/>
                  </a:srgbClr>
                </a:solidFill>
              </a:rPr>
              <a:pPr/>
              <a:t>8/9/2017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2408519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3323F5-1912-450C-A171-90992A9E0A23}" type="datetime1">
              <a:rPr lang="en-US" smtClean="0">
                <a:solidFill>
                  <a:srgbClr val="04617B">
                    <a:shade val="90000"/>
                  </a:srgbClr>
                </a:solidFill>
              </a:rPr>
              <a:pPr/>
              <a:t>8/9/2017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085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D8FC80-445E-4F34-BCEF-50E6FC62E1FD}" type="datetime1">
              <a:rPr lang="en-US" smtClean="0">
                <a:solidFill>
                  <a:srgbClr val="04617B">
                    <a:shade val="90000"/>
                  </a:srgbClr>
                </a:solidFill>
              </a:rPr>
              <a:pPr/>
              <a:t>8/9/2017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0259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37054F-DBC5-4309-BAE6-C962DCFECCB0}" type="datetime1">
              <a:rPr lang="en-US" smtClean="0">
                <a:solidFill>
                  <a:srgbClr val="04617B">
                    <a:shade val="90000"/>
                  </a:srgbClr>
                </a:solidFill>
              </a:rPr>
              <a:pPr/>
              <a:t>8/9/2017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602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ADC8-C4C1-4B46-8D87-DA604AE520AD}" type="datetime1">
              <a:rPr lang="en-US" smtClean="0">
                <a:solidFill>
                  <a:srgbClr val="04617B">
                    <a:shade val="90000"/>
                  </a:srgbClr>
                </a:solidFill>
              </a:rPr>
              <a:pPr/>
              <a:t>8/9/2017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1060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92DD4D-9B7E-4898-8F31-5EAEAE1B85D4}" type="datetime1">
              <a:rPr lang="en-US" smtClean="0">
                <a:solidFill>
                  <a:srgbClr val="04617B">
                    <a:shade val="90000"/>
                  </a:srgbClr>
                </a:solidFill>
              </a:rPr>
              <a:pPr/>
              <a:t>8/9/2017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5809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536985-2CD7-414A-BE75-869C55D85774}" type="datetime1">
              <a:rPr lang="en-US" smtClean="0">
                <a:solidFill>
                  <a:srgbClr val="04617B">
                    <a:shade val="90000"/>
                  </a:srgbClr>
                </a:solidFill>
              </a:rPr>
              <a:pPr/>
              <a:t>8/9/2017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44253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FA4C06-3771-46A2-A990-94CF066C18B7}" type="datetime1">
              <a:rPr lang="en-US" smtClean="0">
                <a:solidFill>
                  <a:srgbClr val="04617B">
                    <a:shade val="90000"/>
                  </a:srgbClr>
                </a:solidFill>
              </a:rPr>
              <a:pPr/>
              <a:t>8/9/2017</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2835260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315200" cy="1679575"/>
          </a:xfrm>
        </p:spPr>
        <p:txBody>
          <a:bodyPr>
            <a:normAutofit fontScale="90000"/>
          </a:bodyPr>
          <a:lstStyle/>
          <a:p>
            <a:pPr algn="ct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3600" b="1" dirty="0" smtClean="0">
                <a:effectLst>
                  <a:outerShdw blurRad="38100" dist="38100" dir="2700000" algn="tl">
                    <a:srgbClr val="000000">
                      <a:alpha val="43137"/>
                    </a:srgbClr>
                  </a:outerShdw>
                </a:effectLst>
                <a:latin typeface="Gill Sans MT"/>
              </a:rPr>
              <a:t>THE </a:t>
            </a:r>
            <a:r>
              <a:rPr lang="en-US" sz="3600" dirty="0" smtClean="0">
                <a:effectLst>
                  <a:outerShdw blurRad="38100" dist="38100" dir="2700000" algn="tl">
                    <a:srgbClr val="000000">
                      <a:alpha val="43137"/>
                    </a:srgbClr>
                  </a:outerShdw>
                </a:effectLst>
                <a:latin typeface="Gill Sans MT"/>
              </a:rPr>
              <a:t>DEPARTMENT OF THE INTERIOR’S</a:t>
            </a:r>
            <a:r>
              <a:rPr lang="en-US" sz="3600" b="1" dirty="0" smtClean="0">
                <a:effectLst>
                  <a:outerShdw blurRad="38100" dist="38100" dir="2700000" algn="tl">
                    <a:srgbClr val="000000">
                      <a:alpha val="43137"/>
                    </a:srgbClr>
                  </a:outerShdw>
                </a:effectLst>
                <a:latin typeface="Gill Sans MT"/>
              </a:rPr>
              <a:t> APPROACH TO INDIAN WATER SETTLEMENTS</a:t>
            </a:r>
            <a:r>
              <a:rPr lang="en-US" sz="2400" b="1" dirty="0" smtClean="0">
                <a:solidFill>
                  <a:schemeClr val="accent1">
                    <a:lumMod val="75000"/>
                  </a:schemeClr>
                </a:solidFill>
                <a:effectLst>
                  <a:outerShdw blurRad="38100" dist="38100" dir="2700000" algn="tl">
                    <a:srgbClr val="000000">
                      <a:alpha val="43137"/>
                    </a:srgbClr>
                  </a:outerShdw>
                </a:effectLst>
              </a:rPr>
              <a:t/>
            </a:r>
            <a:br>
              <a:rPr lang="en-US" sz="2400" b="1" dirty="0" smtClean="0">
                <a:solidFill>
                  <a:schemeClr val="accent1">
                    <a:lumMod val="75000"/>
                  </a:schemeClr>
                </a:solidFill>
                <a:effectLst>
                  <a:outerShdw blurRad="38100" dist="38100" dir="2700000" algn="tl">
                    <a:srgbClr val="000000">
                      <a:alpha val="43137"/>
                    </a:srgbClr>
                  </a:outerShdw>
                </a:effectLst>
              </a:rPr>
            </a:br>
            <a:r>
              <a:rPr lang="en-US" sz="2000" dirty="0" smtClean="0">
                <a:solidFill>
                  <a:schemeClr val="accent1">
                    <a:lumMod val="75000"/>
                  </a:schemeClr>
                </a:solidFill>
              </a:rPr>
              <a:t> </a:t>
            </a:r>
            <a:endParaRPr lang="en-US" sz="2700" dirty="0">
              <a:solidFill>
                <a:schemeClr val="accent1">
                  <a:lumMod val="75000"/>
                </a:schemeClr>
              </a:solidFill>
            </a:endParaRPr>
          </a:p>
        </p:txBody>
      </p:sp>
      <p:sp>
        <p:nvSpPr>
          <p:cNvPr id="4" name="Subtitle 3"/>
          <p:cNvSpPr>
            <a:spLocks noGrp="1"/>
          </p:cNvSpPr>
          <p:nvPr>
            <p:ph type="subTitle" idx="1"/>
          </p:nvPr>
        </p:nvSpPr>
        <p:spPr>
          <a:xfrm>
            <a:off x="1371600" y="4572000"/>
            <a:ext cx="6400800" cy="1143000"/>
          </a:xfrm>
        </p:spPr>
        <p:txBody>
          <a:bodyPr>
            <a:normAutofit fontScale="70000" lnSpcReduction="20000"/>
          </a:bodyPr>
          <a:lstStyle/>
          <a:p>
            <a:pPr algn="ctr"/>
            <a:r>
              <a:rPr lang="en-US" sz="2800" dirty="0" smtClean="0">
                <a:latin typeface="+mj-lt"/>
              </a:rPr>
              <a:t>Alan </a:t>
            </a:r>
            <a:r>
              <a:rPr lang="en-US" sz="2800" dirty="0" err="1" smtClean="0"/>
              <a:t>Mikkelsen</a:t>
            </a:r>
            <a:endParaRPr lang="en-US" sz="2800" dirty="0" smtClean="0"/>
          </a:p>
          <a:p>
            <a:pPr algn="ctr"/>
            <a:r>
              <a:rPr lang="en-US" sz="2800" dirty="0" smtClean="0">
                <a:latin typeface="+mj-lt"/>
              </a:rPr>
              <a:t>Acting Commissioner of the Bureau of Reclamation and the Chair of the Working Group on Indian Water Rights Settlements</a:t>
            </a:r>
            <a:endParaRPr lang="en-US" sz="2800" dirty="0">
              <a:latin typeface="+mj-lt"/>
            </a:endParaRPr>
          </a:p>
          <a:p>
            <a:pPr algn="ctr"/>
            <a:endParaRPr lang="en-US" sz="2800" b="1" dirty="0" smtClean="0">
              <a:solidFill>
                <a:schemeClr val="tx1"/>
              </a:solidFill>
              <a:latin typeface="Gill Sans MT"/>
            </a:endParaRPr>
          </a:p>
        </p:txBody>
      </p:sp>
      <p:pic>
        <p:nvPicPr>
          <p:cNvPr id="6" name="Picture 5" descr="600px-US-DeptOfTheInterior-Seal_svg.png"/>
          <p:cNvPicPr>
            <a:picLocks noChangeAspect="1"/>
          </p:cNvPicPr>
          <p:nvPr/>
        </p:nvPicPr>
        <p:blipFill>
          <a:blip r:embed="rId3" cstate="print"/>
          <a:stretch>
            <a:fillRect/>
          </a:stretch>
        </p:blipFill>
        <p:spPr>
          <a:xfrm>
            <a:off x="3505200" y="762000"/>
            <a:ext cx="1752600" cy="1752600"/>
          </a:xfrm>
          <a:prstGeom prst="rect">
            <a:avLst/>
          </a:prstGeom>
        </p:spPr>
      </p:pic>
    </p:spTree>
    <p:extLst>
      <p:ext uri="{BB962C8B-B14F-4D97-AF65-F5344CB8AC3E}">
        <p14:creationId xmlns:p14="http://schemas.microsoft.com/office/powerpoint/2010/main" val="200246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Gill Sans MT"/>
              </a:rPr>
              <a:t>Settlement Funding </a:t>
            </a:r>
            <a:r>
              <a:rPr lang="en-US" sz="3200" dirty="0">
                <a:latin typeface="Gill Sans MT"/>
              </a:rPr>
              <a:t>(cont’d)</a:t>
            </a:r>
            <a:endParaRPr lang="en-US" dirty="0"/>
          </a:p>
        </p:txBody>
      </p:sp>
      <p:sp>
        <p:nvSpPr>
          <p:cNvPr id="3" name="Content Placeholder 2"/>
          <p:cNvSpPr>
            <a:spLocks noGrp="1"/>
          </p:cNvSpPr>
          <p:nvPr>
            <p:ph idx="1"/>
          </p:nvPr>
        </p:nvSpPr>
        <p:spPr/>
        <p:txBody>
          <a:bodyPr/>
          <a:lstStyle/>
          <a:p>
            <a:r>
              <a:rPr lang="en-US" sz="2800" dirty="0">
                <a:latin typeface="+mj-lt"/>
              </a:rPr>
              <a:t>Funding of </a:t>
            </a:r>
            <a:r>
              <a:rPr lang="en-US" sz="2800" dirty="0" smtClean="0">
                <a:latin typeface="+mj-lt"/>
              </a:rPr>
              <a:t>Indian Water Rights Settlements </a:t>
            </a:r>
            <a:r>
              <a:rPr lang="en-US" sz="2800" dirty="0">
                <a:latin typeface="+mj-lt"/>
              </a:rPr>
              <a:t>come out of the budgets of </a:t>
            </a:r>
            <a:r>
              <a:rPr lang="en-US" sz="2800" dirty="0" smtClean="0">
                <a:latin typeface="+mj-lt"/>
              </a:rPr>
              <a:t>both the Bureau of Indian Affairs </a:t>
            </a:r>
            <a:r>
              <a:rPr lang="en-US" sz="2800" dirty="0">
                <a:latin typeface="+mj-lt"/>
              </a:rPr>
              <a:t>and </a:t>
            </a:r>
            <a:r>
              <a:rPr lang="en-US" sz="2800" dirty="0" smtClean="0">
                <a:latin typeface="+mj-lt"/>
              </a:rPr>
              <a:t>the Bureau of Reclamation.</a:t>
            </a:r>
          </a:p>
          <a:p>
            <a:pPr marL="0" indent="0">
              <a:buNone/>
            </a:pPr>
            <a:endParaRPr lang="en-US" sz="2800" dirty="0" smtClean="0">
              <a:latin typeface="+mj-lt"/>
            </a:endParaRPr>
          </a:p>
          <a:p>
            <a:r>
              <a:rPr lang="en-US" sz="2800" dirty="0" smtClean="0">
                <a:latin typeface="+mj-lt"/>
              </a:rPr>
              <a:t>Provides funding for BOR and BIA to provide important technical assistance to Tribes</a:t>
            </a:r>
          </a:p>
          <a:p>
            <a:endParaRPr lang="en-US" sz="2800" dirty="0">
              <a:latin typeface="+mj-lt"/>
            </a:endParaRPr>
          </a:p>
          <a:p>
            <a:r>
              <a:rPr lang="en-US" sz="2800" dirty="0" smtClean="0">
                <a:latin typeface="+mj-lt"/>
              </a:rPr>
              <a:t>Supports funding for SIWRO</a:t>
            </a:r>
            <a:endParaRPr lang="en-US" sz="2800" dirty="0">
              <a:latin typeface="+mj-lt"/>
            </a:endParaRP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10</a:t>
            </a:fld>
            <a:endParaRPr lang="en-US" dirty="0">
              <a:solidFill>
                <a:srgbClr val="04617B">
                  <a:shade val="90000"/>
                </a:srgbClr>
              </a:solidFill>
            </a:endParaRPr>
          </a:p>
        </p:txBody>
      </p:sp>
    </p:spTree>
    <p:extLst>
      <p:ext uri="{BB962C8B-B14F-4D97-AF65-F5344CB8AC3E}">
        <p14:creationId xmlns:p14="http://schemas.microsoft.com/office/powerpoint/2010/main" val="382844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pPr algn="ctr"/>
            <a:r>
              <a:rPr lang="en-US" sz="4200" dirty="0">
                <a:latin typeface="Gill Sans MT"/>
              </a:rPr>
              <a:t>Settlement </a:t>
            </a:r>
            <a:r>
              <a:rPr lang="en-US" sz="4200" dirty="0" smtClean="0">
                <a:latin typeface="Gill Sans MT"/>
              </a:rPr>
              <a:t>Funding </a:t>
            </a:r>
            <a:r>
              <a:rPr lang="en-US" sz="2400" dirty="0" smtClean="0">
                <a:latin typeface="Gill Sans MT"/>
              </a:rPr>
              <a:t>(cont’d)</a:t>
            </a:r>
            <a:endParaRPr lang="en-US" sz="2400" dirty="0">
              <a:latin typeface="Gill Sans MT"/>
            </a:endParaRPr>
          </a:p>
        </p:txBody>
      </p:sp>
      <p:sp>
        <p:nvSpPr>
          <p:cNvPr id="3" name="Content Placeholder 2"/>
          <p:cNvSpPr>
            <a:spLocks noGrp="1"/>
          </p:cNvSpPr>
          <p:nvPr>
            <p:ph idx="1"/>
          </p:nvPr>
        </p:nvSpPr>
        <p:spPr>
          <a:xfrm>
            <a:off x="457200" y="1676400"/>
            <a:ext cx="8001000" cy="4953000"/>
          </a:xfrm>
        </p:spPr>
        <p:txBody>
          <a:bodyPr>
            <a:normAutofit fontScale="70000" lnSpcReduction="20000"/>
          </a:bodyPr>
          <a:lstStyle/>
          <a:p>
            <a:pPr marL="0" indent="0">
              <a:buNone/>
            </a:pPr>
            <a:endParaRPr lang="en-US" sz="3600" b="1" dirty="0" smtClean="0">
              <a:latin typeface="+mj-lt"/>
            </a:endParaRPr>
          </a:p>
          <a:p>
            <a:r>
              <a:rPr lang="en-US" sz="3600" b="1" dirty="0" smtClean="0">
                <a:latin typeface="+mj-lt"/>
              </a:rPr>
              <a:t>Omnibus Public Land Management Act (P.L. 111-11) Established Reclamation Water Settlement Fund  </a:t>
            </a:r>
          </a:p>
          <a:p>
            <a:pPr lvl="1"/>
            <a:r>
              <a:rPr lang="en-US" sz="3200" dirty="0" smtClean="0">
                <a:latin typeface="Gill Sans MT"/>
              </a:rPr>
              <a:t>$120 million for each of 10 years beginning in 2020 (total of $1.2 billion)</a:t>
            </a:r>
          </a:p>
          <a:p>
            <a:pPr marL="393192" lvl="1" indent="0">
              <a:buNone/>
            </a:pPr>
            <a:endParaRPr lang="en-US" sz="3200" dirty="0">
              <a:latin typeface="Gill Sans MT"/>
            </a:endParaRPr>
          </a:p>
          <a:p>
            <a:pPr lvl="1"/>
            <a:r>
              <a:rPr lang="en-US" sz="3200" dirty="0" smtClean="0">
                <a:latin typeface="Gill Sans MT"/>
              </a:rPr>
              <a:t>Funding is allocated based on priorities within the Act: Navajo-Gallup Water Supply Project; other NM Settlements; Montana Settlements; Arizona Settlement (Navajo Nation’s claims in the Lower CO River Basin)</a:t>
            </a:r>
          </a:p>
          <a:p>
            <a:pPr marL="393192" lvl="1" indent="0">
              <a:buNone/>
            </a:pPr>
            <a:endParaRPr lang="en-US" sz="3200" dirty="0" smtClean="0">
              <a:latin typeface="Gill Sans MT"/>
            </a:endParaRPr>
          </a:p>
          <a:p>
            <a:pPr lvl="1"/>
            <a:r>
              <a:rPr lang="en-US" sz="3200" dirty="0" smtClean="0">
                <a:latin typeface="Gill Sans MT"/>
              </a:rPr>
              <a:t>A good start but not enough and highlights the need to look for new mechanisms to fund settlements. </a:t>
            </a: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11</a:t>
            </a:fld>
            <a:endParaRPr lang="en-US" dirty="0"/>
          </a:p>
        </p:txBody>
      </p:sp>
    </p:spTree>
    <p:extLst>
      <p:ext uri="{BB962C8B-B14F-4D97-AF65-F5344CB8AC3E}">
        <p14:creationId xmlns:p14="http://schemas.microsoft.com/office/powerpoint/2010/main" val="419859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DOI Funding</a:t>
            </a:r>
            <a:endParaRPr lang="en-US" dirty="0"/>
          </a:p>
        </p:txBody>
      </p:sp>
      <p:sp>
        <p:nvSpPr>
          <p:cNvPr id="3" name="Content Placeholder 2"/>
          <p:cNvSpPr>
            <a:spLocks noGrp="1"/>
          </p:cNvSpPr>
          <p:nvPr>
            <p:ph idx="1"/>
          </p:nvPr>
        </p:nvSpPr>
        <p:spPr>
          <a:xfrm>
            <a:off x="0" y="2209800"/>
            <a:ext cx="9144000" cy="4389120"/>
          </a:xfrm>
        </p:spPr>
        <p:txBody>
          <a:bodyPr/>
          <a:lstStyle/>
          <a:p>
            <a:pPr marL="0" indent="0">
              <a:buNone/>
            </a:pPr>
            <a:r>
              <a:rPr lang="en-US" dirty="0"/>
              <a:t>	</a:t>
            </a:r>
            <a:r>
              <a:rPr lang="en-US" dirty="0">
                <a:latin typeface="+mj-lt"/>
              </a:rPr>
              <a:t>	</a:t>
            </a:r>
            <a:r>
              <a:rPr lang="en-US" dirty="0" smtClean="0">
                <a:latin typeface="+mj-lt"/>
              </a:rPr>
              <a:t>   </a:t>
            </a:r>
            <a:r>
              <a:rPr lang="en-US" u="sng" dirty="0" smtClean="0">
                <a:latin typeface="+mj-lt"/>
              </a:rPr>
              <a:t>FY 2016</a:t>
            </a:r>
            <a:r>
              <a:rPr lang="en-US" u="sng" dirty="0">
                <a:latin typeface="+mj-lt"/>
              </a:rPr>
              <a:t>	</a:t>
            </a:r>
            <a:r>
              <a:rPr lang="en-US" u="sng" dirty="0" smtClean="0">
                <a:latin typeface="+mj-lt"/>
              </a:rPr>
              <a:t>        FY 2017</a:t>
            </a:r>
            <a:r>
              <a:rPr lang="en-US" u="sng" dirty="0">
                <a:latin typeface="+mj-lt"/>
              </a:rPr>
              <a:t>	</a:t>
            </a:r>
            <a:r>
              <a:rPr lang="en-US" u="sng" dirty="0" smtClean="0">
                <a:latin typeface="+mj-lt"/>
              </a:rPr>
              <a:t>       FY 2018 </a:t>
            </a:r>
            <a:r>
              <a:rPr lang="en-US" u="sng" dirty="0">
                <a:latin typeface="+mj-lt"/>
              </a:rPr>
              <a:t>(requested</a:t>
            </a:r>
            <a:r>
              <a:rPr lang="en-US" u="sng" dirty="0" smtClean="0">
                <a:latin typeface="+mj-lt"/>
              </a:rPr>
              <a:t>)</a:t>
            </a:r>
            <a:endParaRPr lang="en-US" dirty="0">
              <a:latin typeface="+mj-lt"/>
            </a:endParaRPr>
          </a:p>
          <a:p>
            <a:pPr marL="0" indent="0">
              <a:buNone/>
            </a:pPr>
            <a:r>
              <a:rPr lang="en-US" dirty="0" smtClean="0">
                <a:latin typeface="+mj-lt"/>
              </a:rPr>
              <a:t>  SIWRO</a:t>
            </a:r>
            <a:r>
              <a:rPr lang="en-US" dirty="0">
                <a:latin typeface="+mj-lt"/>
              </a:rPr>
              <a:t>	</a:t>
            </a:r>
            <a:r>
              <a:rPr lang="en-US" dirty="0" smtClean="0">
                <a:latin typeface="+mj-lt"/>
              </a:rPr>
              <a:t>    $1,219,000</a:t>
            </a:r>
            <a:r>
              <a:rPr lang="en-US" dirty="0">
                <a:latin typeface="+mj-lt"/>
              </a:rPr>
              <a:t>	     </a:t>
            </a:r>
            <a:r>
              <a:rPr lang="en-US" dirty="0" smtClean="0">
                <a:latin typeface="+mj-lt"/>
              </a:rPr>
              <a:t>  $1,370,000      $1,370,000</a:t>
            </a:r>
            <a:endParaRPr lang="en-US" dirty="0">
              <a:latin typeface="+mj-lt"/>
            </a:endParaRPr>
          </a:p>
          <a:p>
            <a:endParaRPr lang="en-US" dirty="0">
              <a:latin typeface="+mj-lt"/>
            </a:endParaRPr>
          </a:p>
          <a:p>
            <a:pPr marL="0" indent="0">
              <a:buNone/>
            </a:pPr>
            <a:r>
              <a:rPr lang="en-US" dirty="0" smtClean="0">
                <a:latin typeface="+mj-lt"/>
              </a:rPr>
              <a:t>  Reclamation</a:t>
            </a:r>
            <a:r>
              <a:rPr lang="en-US" dirty="0">
                <a:latin typeface="+mj-lt"/>
              </a:rPr>
              <a:t>	</a:t>
            </a:r>
            <a:r>
              <a:rPr lang="en-US" dirty="0" smtClean="0">
                <a:latin typeface="+mj-lt"/>
              </a:rPr>
              <a:t>   $5,949,000</a:t>
            </a:r>
            <a:r>
              <a:rPr lang="en-US" dirty="0">
                <a:latin typeface="+mj-lt"/>
              </a:rPr>
              <a:t>	  </a:t>
            </a:r>
            <a:r>
              <a:rPr lang="en-US" dirty="0" smtClean="0">
                <a:latin typeface="+mj-lt"/>
              </a:rPr>
              <a:t>    $6,499,000       $5,999,000</a:t>
            </a:r>
            <a:endParaRPr lang="en-US" dirty="0">
              <a:latin typeface="+mj-lt"/>
            </a:endParaRPr>
          </a:p>
          <a:p>
            <a:pPr marL="0" indent="0">
              <a:buNone/>
            </a:pPr>
            <a:endParaRPr lang="en-US" dirty="0">
              <a:latin typeface="+mj-lt"/>
            </a:endParaRPr>
          </a:p>
          <a:p>
            <a:pPr marL="0" indent="0">
              <a:buNone/>
            </a:pPr>
            <a:r>
              <a:rPr lang="en-US" u="sng" dirty="0" smtClean="0">
                <a:latin typeface="+mj-lt"/>
              </a:rPr>
              <a:t>  BIA</a:t>
            </a:r>
            <a:r>
              <a:rPr lang="en-US" u="sng" dirty="0">
                <a:latin typeface="+mj-lt"/>
              </a:rPr>
              <a:t>		</a:t>
            </a:r>
            <a:r>
              <a:rPr lang="en-US" u="sng" dirty="0" smtClean="0">
                <a:latin typeface="+mj-lt"/>
              </a:rPr>
              <a:t>$11,071,000</a:t>
            </a:r>
            <a:r>
              <a:rPr lang="en-US" u="sng" dirty="0">
                <a:latin typeface="+mj-lt"/>
              </a:rPr>
              <a:t>	</a:t>
            </a:r>
            <a:r>
              <a:rPr lang="en-US" u="sng" dirty="0" smtClean="0">
                <a:latin typeface="+mj-lt"/>
              </a:rPr>
              <a:t>   $18,010,000      $12,266,000  </a:t>
            </a:r>
            <a:endParaRPr lang="en-US" dirty="0">
              <a:latin typeface="+mj-lt"/>
            </a:endParaRPr>
          </a:p>
          <a:p>
            <a:pPr marL="0" indent="0">
              <a:buNone/>
            </a:pPr>
            <a:r>
              <a:rPr lang="en-US" dirty="0" smtClean="0">
                <a:latin typeface="+mj-lt"/>
              </a:rPr>
              <a:t>  TOTAL*</a:t>
            </a:r>
            <a:r>
              <a:rPr lang="en-US" dirty="0">
                <a:latin typeface="+mj-lt"/>
              </a:rPr>
              <a:t>	</a:t>
            </a:r>
            <a:r>
              <a:rPr lang="en-US" dirty="0" smtClean="0">
                <a:latin typeface="+mj-lt"/>
              </a:rPr>
              <a:t>$18,997,000     $26,574,000     $20,304,000</a:t>
            </a:r>
          </a:p>
          <a:p>
            <a:pPr marL="0" indent="0">
              <a:buNone/>
            </a:pPr>
            <a:r>
              <a:rPr lang="en-US" dirty="0" smtClean="0">
                <a:latin typeface="+mj-lt"/>
              </a:rPr>
              <a:t>		</a:t>
            </a:r>
          </a:p>
          <a:p>
            <a:pPr marL="0" indent="0">
              <a:buNone/>
            </a:pPr>
            <a:r>
              <a:rPr lang="en-US" dirty="0">
                <a:latin typeface="+mj-lt"/>
              </a:rPr>
              <a:t>	</a:t>
            </a:r>
            <a:r>
              <a:rPr lang="en-US" dirty="0" smtClean="0">
                <a:latin typeface="+mj-lt"/>
              </a:rPr>
              <a:t>*includes funding provided by other DOI Bureaus</a:t>
            </a:r>
            <a:endParaRPr lang="en-US" b="1"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12</a:t>
            </a:fld>
            <a:endParaRPr lang="en-US" dirty="0">
              <a:solidFill>
                <a:srgbClr val="04617B">
                  <a:shade val="90000"/>
                </a:srgbClr>
              </a:solidFill>
            </a:endParaRPr>
          </a:p>
        </p:txBody>
      </p:sp>
    </p:spTree>
    <p:extLst>
      <p:ext uri="{BB962C8B-B14F-4D97-AF65-F5344CB8AC3E}">
        <p14:creationId xmlns:p14="http://schemas.microsoft.com/office/powerpoint/2010/main" val="257326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Challenges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 </a:t>
            </a:r>
            <a:endParaRPr lang="en-US" sz="2400" dirty="0">
              <a:latin typeface="+mj-lt"/>
            </a:endParaRPr>
          </a:p>
          <a:p>
            <a:r>
              <a:rPr lang="en-US" sz="2400" dirty="0" smtClean="0">
                <a:latin typeface="+mj-lt"/>
              </a:rPr>
              <a:t>With over 200 Tribes in the West who need access to clean, reliable water and with extreme drought conditions in those States with these Tribes, it is inevitable that the Department will continue to see a growth in the number of Tribes who will assert their rights to the water on their reservations.  Settlement requests will continue.</a:t>
            </a:r>
            <a:endParaRPr lang="en-US" sz="2400" dirty="0">
              <a:latin typeface="+mj-lt"/>
            </a:endParaRPr>
          </a:p>
          <a:p>
            <a:endParaRPr lang="en-US" sz="24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13</a:t>
            </a:fld>
            <a:endParaRPr lang="en-US" dirty="0"/>
          </a:p>
        </p:txBody>
      </p:sp>
    </p:spTree>
    <p:extLst>
      <p:ext uri="{BB962C8B-B14F-4D97-AF65-F5344CB8AC3E}">
        <p14:creationId xmlns:p14="http://schemas.microsoft.com/office/powerpoint/2010/main" val="399865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Challenges </a:t>
            </a:r>
            <a:r>
              <a:rPr lang="en-US" sz="2400" dirty="0" smtClean="0"/>
              <a:t>(cont’d)</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 </a:t>
            </a:r>
            <a:endParaRPr lang="en-US" sz="2400" dirty="0">
              <a:latin typeface="+mj-lt"/>
            </a:endParaRPr>
          </a:p>
          <a:p>
            <a:r>
              <a:rPr lang="en-US" sz="3200" dirty="0" smtClean="0">
                <a:latin typeface="+mj-lt"/>
              </a:rPr>
              <a:t>Currently pending litigation relates to water rights of about 65 Indian tribes in 12 states.</a:t>
            </a:r>
          </a:p>
          <a:p>
            <a:pPr marL="0" indent="0">
              <a:buNone/>
            </a:pPr>
            <a:endParaRPr lang="en-US" sz="3200" dirty="0" smtClean="0">
              <a:latin typeface="+mj-lt"/>
            </a:endParaRPr>
          </a:p>
          <a:p>
            <a:r>
              <a:rPr lang="en-US" sz="3200" dirty="0" smtClean="0">
                <a:latin typeface="+mj-lt"/>
              </a:rPr>
              <a:t>Many more requests for federal litigation assistance are pending.</a:t>
            </a:r>
          </a:p>
        </p:txBody>
      </p:sp>
      <p:sp>
        <p:nvSpPr>
          <p:cNvPr id="4" name="Slide Number Placeholder 3"/>
          <p:cNvSpPr>
            <a:spLocks noGrp="1"/>
          </p:cNvSpPr>
          <p:nvPr>
            <p:ph type="sldNum" sz="quarter" idx="12"/>
          </p:nvPr>
        </p:nvSpPr>
        <p:spPr/>
        <p:txBody>
          <a:bodyPr/>
          <a:lstStyle/>
          <a:p>
            <a:fld id="{CBE93D19-9C4F-4B5F-B3F5-9BBFAC1C7170}" type="slidenum">
              <a:rPr lang="en-US" smtClean="0"/>
              <a:pPr/>
              <a:t>14</a:t>
            </a:fld>
            <a:endParaRPr lang="en-US" dirty="0"/>
          </a:p>
        </p:txBody>
      </p:sp>
    </p:spTree>
    <p:extLst>
      <p:ext uri="{BB962C8B-B14F-4D97-AF65-F5344CB8AC3E}">
        <p14:creationId xmlns:p14="http://schemas.microsoft.com/office/powerpoint/2010/main" val="247875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3267AC-95ED-4198-BAE0-7CF0D09625A8}" type="slidenum">
              <a:rPr lang="en-US" smtClean="0"/>
              <a:t>15</a:t>
            </a:fld>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
            <a:ext cx="5299363" cy="6858000"/>
          </a:xfrm>
        </p:spPr>
      </p:pic>
    </p:spTree>
    <p:extLst>
      <p:ext uri="{BB962C8B-B14F-4D97-AF65-F5344CB8AC3E}">
        <p14:creationId xmlns:p14="http://schemas.microsoft.com/office/powerpoint/2010/main" val="415470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pPr algn="ctr"/>
            <a:r>
              <a:rPr lang="en-US" sz="4400" b="1" dirty="0" smtClean="0">
                <a:latin typeface="Gill Sans MT"/>
              </a:rPr>
              <a:t/>
            </a:r>
            <a:br>
              <a:rPr lang="en-US" sz="4400" b="1" dirty="0" smtClean="0">
                <a:latin typeface="Gill Sans MT"/>
              </a:rPr>
            </a:br>
            <a:r>
              <a:rPr lang="en-US" sz="4400" b="1" dirty="0">
                <a:latin typeface="Gill Sans MT"/>
              </a:rPr>
              <a:t/>
            </a:r>
            <a:br>
              <a:rPr lang="en-US" sz="4400" b="1" dirty="0">
                <a:latin typeface="Gill Sans MT"/>
              </a:rPr>
            </a:br>
            <a:r>
              <a:rPr lang="en-US" sz="4400" b="1" dirty="0" smtClean="0">
                <a:latin typeface="Gill Sans MT"/>
              </a:rPr>
              <a:t>Secretary </a:t>
            </a:r>
            <a:r>
              <a:rPr lang="en-US" sz="4400" b="1" dirty="0" err="1" smtClean="0">
                <a:latin typeface="Gill Sans MT"/>
              </a:rPr>
              <a:t>Zinke</a:t>
            </a:r>
            <a:r>
              <a:rPr lang="en-US" sz="4400" b="1" dirty="0" smtClean="0"/>
              <a:t> </a:t>
            </a:r>
            <a:r>
              <a:rPr lang="en-US" b="1" dirty="0" smtClean="0">
                <a:latin typeface="Gill Sans MT"/>
              </a:rPr>
              <a:t/>
            </a:r>
            <a:br>
              <a:rPr lang="en-US" b="1" dirty="0" smtClean="0">
                <a:latin typeface="Gill Sans MT"/>
              </a:rPr>
            </a:br>
            <a:r>
              <a:rPr lang="en-US" sz="3600" b="1" dirty="0" smtClean="0"/>
              <a:t>Support for Indian Water Rights Settlements </a:t>
            </a:r>
            <a:endParaRPr lang="en-US" sz="3600" b="1" dirty="0"/>
          </a:p>
        </p:txBody>
      </p:sp>
      <p:sp>
        <p:nvSpPr>
          <p:cNvPr id="3" name="Content Placeholder 2"/>
          <p:cNvSpPr>
            <a:spLocks noGrp="1"/>
          </p:cNvSpPr>
          <p:nvPr>
            <p:ph idx="1"/>
          </p:nvPr>
        </p:nvSpPr>
        <p:spPr>
          <a:xfrm>
            <a:off x="381000" y="1600200"/>
            <a:ext cx="8229600" cy="4876800"/>
          </a:xfrm>
        </p:spPr>
        <p:txBody>
          <a:bodyPr>
            <a:normAutofit lnSpcReduction="10000"/>
          </a:bodyPr>
          <a:lstStyle/>
          <a:p>
            <a:pPr marL="0" indent="0">
              <a:buNone/>
            </a:pPr>
            <a:endParaRPr lang="en-US" sz="2000" dirty="0" smtClean="0">
              <a:latin typeface="Gill Sans MT"/>
            </a:endParaRPr>
          </a:p>
          <a:p>
            <a:pPr marL="365760" lvl="1" indent="0">
              <a:buNone/>
            </a:pPr>
            <a:endParaRPr lang="en-US" sz="1800" dirty="0" smtClean="0">
              <a:latin typeface="Gill Sans MT"/>
            </a:endParaRPr>
          </a:p>
          <a:p>
            <a:pPr marL="365760" lvl="1" indent="0">
              <a:buNone/>
            </a:pPr>
            <a:r>
              <a:rPr lang="en-US" sz="2800" dirty="0">
                <a:latin typeface="+mj-lt"/>
              </a:rPr>
              <a:t>“As Interior Secretary, I believe water is a vital resource for Indian Tribes.  The Federal Government has a responsibility to uphold our trust responsibilities, which includes Tribal water rights.  We are continuing to work on Indian Water Settlements with Tribes, States, and all water users to ensure there is certainty for all and an opportunity for economic development in local communities.”  </a:t>
            </a:r>
          </a:p>
          <a:p>
            <a:pPr marL="978408" lvl="3" indent="0">
              <a:buNone/>
            </a:pPr>
            <a:endParaRPr lang="en-US" dirty="0">
              <a:latin typeface="Gill Sans MT"/>
            </a:endParaRPr>
          </a:p>
          <a:p>
            <a:pPr marL="978408" lvl="3" indent="0">
              <a:buNone/>
            </a:pPr>
            <a:r>
              <a:rPr lang="en-US" b="1" dirty="0" smtClean="0">
                <a:latin typeface="+mj-lt"/>
              </a:rPr>
              <a:t>Ryan </a:t>
            </a:r>
            <a:r>
              <a:rPr lang="en-US" b="1" dirty="0" err="1" smtClean="0">
                <a:latin typeface="+mj-lt"/>
              </a:rPr>
              <a:t>Zinke</a:t>
            </a:r>
            <a:r>
              <a:rPr lang="en-US" b="1" dirty="0" smtClean="0">
                <a:latin typeface="+mj-lt"/>
              </a:rPr>
              <a:t>, U.S. Department of the Interior Secretary, [date]</a:t>
            </a:r>
          </a:p>
          <a:p>
            <a:endParaRPr lang="en-US" sz="2000" dirty="0">
              <a:latin typeface="Gill Sans MT"/>
            </a:endParaRPr>
          </a:p>
          <a:p>
            <a:pPr lvl="1"/>
            <a:endParaRPr lang="en-US" sz="1800"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a:t>
            </a:fld>
            <a:endParaRPr lang="en-US" dirty="0"/>
          </a:p>
        </p:txBody>
      </p:sp>
    </p:spTree>
    <p:extLst>
      <p:ext uri="{BB962C8B-B14F-4D97-AF65-F5344CB8AC3E}">
        <p14:creationId xmlns:p14="http://schemas.microsoft.com/office/powerpoint/2010/main" val="409862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Interior Views</a:t>
            </a:r>
            <a:r>
              <a:rPr lang="en-US" dirty="0"/>
              <a:t> </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latin typeface="+mj-lt"/>
              </a:rPr>
              <a:t>Indian water settlements:</a:t>
            </a:r>
          </a:p>
          <a:p>
            <a:pPr lvl="1"/>
            <a:r>
              <a:rPr lang="en-US" sz="2800" dirty="0" smtClean="0">
                <a:latin typeface="+mj-lt"/>
              </a:rPr>
              <a:t>Are a critical part of the United States Government’s trust responsibilities and we have a duty to collaborate </a:t>
            </a:r>
            <a:r>
              <a:rPr lang="en-US" sz="2800" dirty="0">
                <a:latin typeface="+mj-lt"/>
              </a:rPr>
              <a:t>on a government-to-government basis with Tribes.</a:t>
            </a:r>
            <a:r>
              <a:rPr lang="en-US" sz="2800" dirty="0"/>
              <a:t> </a:t>
            </a:r>
          </a:p>
          <a:p>
            <a:pPr lvl="1"/>
            <a:r>
              <a:rPr lang="en-US" sz="2800" dirty="0" smtClean="0">
                <a:latin typeface="+mj-lt"/>
              </a:rPr>
              <a:t>We know that water is a key resource for the Tribes and the surrounding communities and settlement of claims brings certainty to all water users. </a:t>
            </a:r>
          </a:p>
          <a:p>
            <a:pPr lvl="1"/>
            <a:r>
              <a:rPr lang="en-US" sz="2800" dirty="0" smtClean="0">
                <a:solidFill>
                  <a:prstClr val="black"/>
                </a:solidFill>
                <a:latin typeface="+mj-lt"/>
              </a:rPr>
              <a:t>There is a critical need </a:t>
            </a:r>
            <a:r>
              <a:rPr lang="en-US" sz="2800" dirty="0">
                <a:solidFill>
                  <a:prstClr val="black"/>
                </a:solidFill>
                <a:latin typeface="+mj-lt"/>
              </a:rPr>
              <a:t>for a </a:t>
            </a:r>
            <a:r>
              <a:rPr lang="en-US" sz="2800" dirty="0" smtClean="0">
                <a:solidFill>
                  <a:prstClr val="black"/>
                </a:solidFill>
                <a:latin typeface="+mj-lt"/>
              </a:rPr>
              <a:t>sustainable and reliable </a:t>
            </a:r>
            <a:r>
              <a:rPr lang="en-US" sz="2800" dirty="0">
                <a:solidFill>
                  <a:prstClr val="black"/>
                </a:solidFill>
                <a:latin typeface="+mj-lt"/>
              </a:rPr>
              <a:t>water supply for the </a:t>
            </a:r>
            <a:r>
              <a:rPr lang="en-US" sz="2800" dirty="0" smtClean="0">
                <a:solidFill>
                  <a:prstClr val="black"/>
                </a:solidFill>
                <a:latin typeface="+mj-lt"/>
              </a:rPr>
              <a:t>West.</a:t>
            </a:r>
            <a:endParaRPr lang="en-US" sz="2800" dirty="0">
              <a:latin typeface="+mj-lt"/>
            </a:endParaRPr>
          </a:p>
          <a:p>
            <a:pPr lvl="1"/>
            <a:endParaRPr lang="en-US" sz="28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3</a:t>
            </a:fld>
            <a:endParaRPr lang="en-US" dirty="0"/>
          </a:p>
        </p:txBody>
      </p:sp>
    </p:spTree>
    <p:extLst>
      <p:ext uri="{BB962C8B-B14F-4D97-AF65-F5344CB8AC3E}">
        <p14:creationId xmlns:p14="http://schemas.microsoft.com/office/powerpoint/2010/main" val="322254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pPr algn="ctr"/>
            <a:r>
              <a:rPr lang="en-US" sz="4800" dirty="0" smtClean="0"/>
              <a:t>Interior Views </a:t>
            </a:r>
            <a:r>
              <a:rPr lang="en-US" sz="2400" dirty="0" smtClean="0"/>
              <a:t>(cont’d)</a:t>
            </a:r>
            <a:endParaRPr lang="en-US" sz="2400" dirty="0"/>
          </a:p>
        </p:txBody>
      </p:sp>
      <p:sp>
        <p:nvSpPr>
          <p:cNvPr id="3" name="Content Placeholder 2"/>
          <p:cNvSpPr>
            <a:spLocks noGrp="1"/>
          </p:cNvSpPr>
          <p:nvPr>
            <p:ph idx="1"/>
          </p:nvPr>
        </p:nvSpPr>
        <p:spPr>
          <a:xfrm>
            <a:off x="228600" y="2240280"/>
            <a:ext cx="8610600" cy="4389120"/>
          </a:xfrm>
        </p:spPr>
        <p:txBody>
          <a:bodyPr>
            <a:normAutofit/>
          </a:bodyPr>
          <a:lstStyle/>
          <a:p>
            <a:pPr lvl="1"/>
            <a:r>
              <a:rPr lang="en-US" sz="2800" dirty="0">
                <a:solidFill>
                  <a:prstClr val="black"/>
                </a:solidFill>
                <a:latin typeface="+mj-lt"/>
              </a:rPr>
              <a:t>Economic development and infrastructure investments are important in revitalizing Native communities. </a:t>
            </a:r>
            <a:endParaRPr lang="en-US" sz="2800" dirty="0" smtClean="0">
              <a:solidFill>
                <a:prstClr val="black"/>
              </a:solidFill>
              <a:latin typeface="+mj-lt"/>
            </a:endParaRPr>
          </a:p>
          <a:p>
            <a:pPr lvl="1"/>
            <a:r>
              <a:rPr lang="en-US" sz="2800" dirty="0" smtClean="0">
                <a:latin typeface="+mj-lt"/>
              </a:rPr>
              <a:t>The Department will need to explore new settlement funding mechanisms.</a:t>
            </a:r>
          </a:p>
          <a:p>
            <a:pPr lvl="1"/>
            <a:r>
              <a:rPr lang="en-US" sz="2800" dirty="0" smtClean="0">
                <a:latin typeface="+mj-lt"/>
              </a:rPr>
              <a:t>Commitment to fund </a:t>
            </a:r>
            <a:r>
              <a:rPr lang="en-US" sz="2800" dirty="0">
                <a:latin typeface="+mj-lt"/>
              </a:rPr>
              <a:t>and implement existing </a:t>
            </a:r>
            <a:r>
              <a:rPr lang="en-US" sz="2800" dirty="0" smtClean="0">
                <a:latin typeface="+mj-lt"/>
              </a:rPr>
              <a:t>settlements.</a:t>
            </a:r>
          </a:p>
          <a:p>
            <a:pPr lvl="1">
              <a:buFont typeface="Wingdings 2" panose="05020102010507070707" pitchFamily="18" charset="2"/>
              <a:buChar char=""/>
            </a:pPr>
            <a:r>
              <a:rPr lang="en-US" sz="2800" dirty="0">
                <a:latin typeface="+mj-lt"/>
              </a:rPr>
              <a:t>Continue working under the Bishop letter </a:t>
            </a:r>
            <a:r>
              <a:rPr lang="en-US" sz="2800" dirty="0" smtClean="0">
                <a:latin typeface="+mj-lt"/>
              </a:rPr>
              <a:t>framework. </a:t>
            </a:r>
            <a:endParaRPr lang="en-US" sz="2800" dirty="0">
              <a:latin typeface="+mj-lt"/>
            </a:endParaRPr>
          </a:p>
          <a:p>
            <a:pPr lvl="1"/>
            <a:endParaRPr lang="en-US" sz="2800" dirty="0" smtClean="0">
              <a:latin typeface="+mj-lt"/>
            </a:endParaRPr>
          </a:p>
          <a:p>
            <a:pPr marL="393192"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4</a:t>
            </a:fld>
            <a:endParaRPr lang="en-US" dirty="0"/>
          </a:p>
        </p:txBody>
      </p:sp>
    </p:spTree>
    <p:extLst>
      <p:ext uri="{BB962C8B-B14F-4D97-AF65-F5344CB8AC3E}">
        <p14:creationId xmlns:p14="http://schemas.microsoft.com/office/powerpoint/2010/main" val="350929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dirty="0" smtClean="0"/>
              <a:t>Southern Arizona Water Rights Settlement Act</a:t>
            </a:r>
            <a:endParaRPr lang="en-US" dirty="0"/>
          </a:p>
        </p:txBody>
      </p:sp>
      <p:sp>
        <p:nvSpPr>
          <p:cNvPr id="7" name="AutoShape 8" descr="Inline image 5"/>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86000"/>
            <a:ext cx="4673598" cy="3505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286000"/>
            <a:ext cx="2628900" cy="3505200"/>
          </a:xfrm>
          <a:prstGeom prst="rect">
            <a:avLst/>
          </a:prstGeom>
        </p:spPr>
      </p:pic>
      <p:sp>
        <p:nvSpPr>
          <p:cNvPr id="10" name="TextBox 9"/>
          <p:cNvSpPr txBox="1"/>
          <p:nvPr/>
        </p:nvSpPr>
        <p:spPr>
          <a:xfrm>
            <a:off x="2895600" y="6045369"/>
            <a:ext cx="3350103" cy="507831"/>
          </a:xfrm>
          <a:prstGeom prst="rect">
            <a:avLst/>
          </a:prstGeom>
          <a:noFill/>
        </p:spPr>
        <p:txBody>
          <a:bodyPr wrap="square" rtlCol="0">
            <a:spAutoFit/>
          </a:bodyPr>
          <a:lstStyle/>
          <a:p>
            <a:pPr algn="ctr"/>
            <a:r>
              <a:rPr lang="en-US" sz="1350" dirty="0"/>
              <a:t>Rehabilitated irrigation under the </a:t>
            </a:r>
            <a:r>
              <a:rPr lang="en-US" sz="1350" dirty="0" smtClean="0"/>
              <a:t>Tohono O’odham </a:t>
            </a:r>
            <a:r>
              <a:rPr lang="en-US" sz="1350" dirty="0"/>
              <a:t>settlement</a:t>
            </a:r>
          </a:p>
        </p:txBody>
      </p:sp>
    </p:spTree>
    <p:extLst>
      <p:ext uri="{BB962C8B-B14F-4D97-AF65-F5344CB8AC3E}">
        <p14:creationId xmlns:p14="http://schemas.microsoft.com/office/powerpoint/2010/main" val="210644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pPr algn="ctr"/>
            <a:r>
              <a:rPr lang="en-US" sz="4500" dirty="0"/>
              <a:t>Chippewa Cree Tribe Water Rights Settlement Act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14600"/>
            <a:ext cx="4267200" cy="3200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514600"/>
            <a:ext cx="4267200" cy="3200400"/>
          </a:xfrm>
          <a:prstGeom prst="rect">
            <a:avLst/>
          </a:prstGeom>
        </p:spPr>
      </p:pic>
      <p:sp>
        <p:nvSpPr>
          <p:cNvPr id="8" name="TextBox 7"/>
          <p:cNvSpPr txBox="1"/>
          <p:nvPr/>
        </p:nvSpPr>
        <p:spPr>
          <a:xfrm>
            <a:off x="2272918" y="6019800"/>
            <a:ext cx="4585082" cy="507831"/>
          </a:xfrm>
          <a:prstGeom prst="rect">
            <a:avLst/>
          </a:prstGeom>
          <a:noFill/>
        </p:spPr>
        <p:txBody>
          <a:bodyPr wrap="square" rtlCol="0">
            <a:spAutoFit/>
          </a:bodyPr>
          <a:lstStyle/>
          <a:p>
            <a:pPr algn="ctr"/>
            <a:r>
              <a:rPr lang="en-US" sz="1350" dirty="0" smtClean="0"/>
              <a:t>Enlargement of the </a:t>
            </a:r>
            <a:r>
              <a:rPr lang="en-US" sz="1350" dirty="0" err="1"/>
              <a:t>Bonneau</a:t>
            </a:r>
            <a:r>
              <a:rPr lang="en-US" sz="1350" dirty="0"/>
              <a:t> </a:t>
            </a:r>
            <a:r>
              <a:rPr lang="en-US" sz="1350" dirty="0" smtClean="0"/>
              <a:t>Dam to maximize the water supply on the Rocky Boys Reservation for irrigation</a:t>
            </a:r>
            <a:endParaRPr lang="en-US" sz="1350" dirty="0"/>
          </a:p>
        </p:txBody>
      </p:sp>
    </p:spTree>
    <p:extLst>
      <p:ext uri="{BB962C8B-B14F-4D97-AF65-F5344CB8AC3E}">
        <p14:creationId xmlns:p14="http://schemas.microsoft.com/office/powerpoint/2010/main" val="222791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38784"/>
            <a:ext cx="6667500" cy="585216"/>
          </a:xfrm>
        </p:spPr>
        <p:txBody>
          <a:bodyPr>
            <a:normAutofit fontScale="90000"/>
          </a:bodyPr>
          <a:lstStyle/>
          <a:p>
            <a:pPr algn="ctr"/>
            <a:r>
              <a:rPr lang="en-US" dirty="0"/>
              <a:t>Snake River Water Rights Act</a:t>
            </a:r>
          </a:p>
        </p:txBody>
      </p:sp>
      <p:sp>
        <p:nvSpPr>
          <p:cNvPr id="4" name="Slide Number Placeholder 3"/>
          <p:cNvSpPr>
            <a:spLocks noGrp="1"/>
          </p:cNvSpPr>
          <p:nvPr>
            <p:ph type="sldNum" sz="quarter" idx="12"/>
          </p:nvPr>
        </p:nvSpPr>
        <p:spPr/>
        <p:txBody>
          <a:bodyPr/>
          <a:lstStyle/>
          <a:p>
            <a:fld id="{CBE93D19-9C4F-4B5F-B3F5-9BBFAC1C7170}" type="slidenum">
              <a:rPr lang="en-US" smtClean="0"/>
              <a:pPr/>
              <a:t>7</a:t>
            </a:fld>
            <a:endParaRPr lang="en-US" dirty="0"/>
          </a:p>
        </p:txBody>
      </p:sp>
      <p:pic>
        <p:nvPicPr>
          <p:cNvPr id="6" name="Picture 6" descr="http://www.nptfisheries.org/Portals/0/Images/DFRM/Production/198335000/shawn%20and%20FCS-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877" y="1844690"/>
            <a:ext cx="5370123" cy="4022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6248400"/>
            <a:ext cx="3810000" cy="369332"/>
          </a:xfrm>
          <a:prstGeom prst="rect">
            <a:avLst/>
          </a:prstGeom>
          <a:noFill/>
        </p:spPr>
        <p:txBody>
          <a:bodyPr wrap="square" rtlCol="0">
            <a:spAutoFit/>
          </a:bodyPr>
          <a:lstStyle/>
          <a:p>
            <a:pPr algn="ctr"/>
            <a:r>
              <a:rPr lang="en-US" dirty="0" smtClean="0"/>
              <a:t>Nez Perce Tribal Fishery</a:t>
            </a:r>
            <a:endParaRPr lang="en-US" dirty="0"/>
          </a:p>
        </p:txBody>
      </p:sp>
    </p:spTree>
    <p:extLst>
      <p:ext uri="{BB962C8B-B14F-4D97-AF65-F5344CB8AC3E}">
        <p14:creationId xmlns:p14="http://schemas.microsoft.com/office/powerpoint/2010/main" val="181151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smtClean="0"/>
              <a:t>Taos </a:t>
            </a:r>
            <a:r>
              <a:rPr lang="en-US" dirty="0"/>
              <a:t>Pueblo Indian Water Rights Settlement </a:t>
            </a:r>
            <a:r>
              <a:rPr lang="en-US" dirty="0" smtClean="0"/>
              <a:t>Act</a:t>
            </a:r>
            <a:endParaRPr lang="en-US" dirty="0"/>
          </a:p>
        </p:txBody>
      </p:sp>
      <p:sp>
        <p:nvSpPr>
          <p:cNvPr id="8" name="TextBox 7"/>
          <p:cNvSpPr txBox="1"/>
          <p:nvPr/>
        </p:nvSpPr>
        <p:spPr>
          <a:xfrm>
            <a:off x="1447800" y="6400800"/>
            <a:ext cx="6263951" cy="300082"/>
          </a:xfrm>
          <a:prstGeom prst="rect">
            <a:avLst/>
          </a:prstGeom>
          <a:noFill/>
        </p:spPr>
        <p:txBody>
          <a:bodyPr wrap="square" rtlCol="0">
            <a:spAutoFit/>
          </a:bodyPr>
          <a:lstStyle/>
          <a:p>
            <a:r>
              <a:rPr lang="en-US" sz="1350" dirty="0"/>
              <a:t>Protecting </a:t>
            </a:r>
            <a:r>
              <a:rPr lang="en-US" sz="1350" dirty="0" smtClean="0"/>
              <a:t>habitat, natural and cultural resources </a:t>
            </a:r>
            <a:r>
              <a:rPr lang="en-US" sz="1350" dirty="0"/>
              <a:t>at </a:t>
            </a:r>
            <a:r>
              <a:rPr lang="en-US" sz="1350" dirty="0" smtClean="0"/>
              <a:t>Buffalo Pasture </a:t>
            </a:r>
            <a:r>
              <a:rPr lang="en-US" sz="1350" dirty="0"/>
              <a:t>at Taos Pueblo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209800"/>
            <a:ext cx="5461675" cy="4096255"/>
          </a:xfrm>
          <a:prstGeom prst="rect">
            <a:avLst/>
          </a:prstGeom>
        </p:spPr>
      </p:pic>
    </p:spTree>
    <p:extLst>
      <p:ext uri="{BB962C8B-B14F-4D97-AF65-F5344CB8AC3E}">
        <p14:creationId xmlns:p14="http://schemas.microsoft.com/office/powerpoint/2010/main" val="185356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450"/>
            <a:ext cx="8229600" cy="762000"/>
          </a:xfrm>
        </p:spPr>
        <p:txBody>
          <a:bodyPr>
            <a:normAutofit/>
          </a:bodyPr>
          <a:lstStyle/>
          <a:p>
            <a:pPr algn="ctr"/>
            <a:r>
              <a:rPr lang="en-US" sz="4400" dirty="0">
                <a:latin typeface="Gill Sans MT"/>
              </a:rPr>
              <a:t>Settlement </a:t>
            </a:r>
            <a:r>
              <a:rPr lang="en-US" sz="4400" dirty="0" smtClean="0">
                <a:latin typeface="Gill Sans MT"/>
              </a:rPr>
              <a:t>Funding</a:t>
            </a:r>
            <a:endParaRPr lang="en-US" sz="4400" dirty="0">
              <a:latin typeface="Gill Sans MT"/>
            </a:endParaRPr>
          </a:p>
        </p:txBody>
      </p:sp>
      <p:sp>
        <p:nvSpPr>
          <p:cNvPr id="3" name="Content Placeholder 2"/>
          <p:cNvSpPr>
            <a:spLocks noGrp="1"/>
          </p:cNvSpPr>
          <p:nvPr>
            <p:ph idx="1"/>
          </p:nvPr>
        </p:nvSpPr>
        <p:spPr>
          <a:xfrm>
            <a:off x="476383" y="990600"/>
            <a:ext cx="8001000" cy="5486400"/>
          </a:xfrm>
        </p:spPr>
        <p:txBody>
          <a:bodyPr>
            <a:normAutofit fontScale="85000" lnSpcReduction="10000"/>
          </a:bodyPr>
          <a:lstStyle/>
          <a:p>
            <a:pPr marL="0" indent="0">
              <a:buNone/>
            </a:pPr>
            <a:endParaRPr lang="en-US" sz="2400" b="1" dirty="0">
              <a:latin typeface="Gill Sans MT"/>
            </a:endParaRPr>
          </a:p>
          <a:p>
            <a:pPr marL="274320" lvl="1" indent="-274320">
              <a:buClr>
                <a:schemeClr val="accent3"/>
              </a:buClr>
              <a:buSzPct val="95000"/>
            </a:pPr>
            <a:endParaRPr lang="en-US" sz="2800" b="1" dirty="0" smtClean="0">
              <a:latin typeface="+mj-lt"/>
            </a:endParaRPr>
          </a:p>
          <a:p>
            <a:pPr marL="274320" lvl="1" indent="-274320">
              <a:buClr>
                <a:schemeClr val="accent3"/>
              </a:buClr>
              <a:buSzPct val="95000"/>
            </a:pPr>
            <a:r>
              <a:rPr lang="en-US" sz="2800" b="1" dirty="0" smtClean="0">
                <a:latin typeface="+mj-lt"/>
              </a:rPr>
              <a:t>Indian Water Settlements in 2016 Water Infrastructure Improvements for the Nation Act (P.L</a:t>
            </a:r>
            <a:r>
              <a:rPr lang="en-US" sz="2800" b="1" dirty="0">
                <a:latin typeface="+mj-lt"/>
              </a:rPr>
              <a:t>. </a:t>
            </a:r>
            <a:r>
              <a:rPr lang="en-US" sz="2800" b="1" dirty="0" smtClean="0">
                <a:latin typeface="+mj-lt"/>
              </a:rPr>
              <a:t>114-322)</a:t>
            </a:r>
          </a:p>
          <a:p>
            <a:pPr lvl="1">
              <a:spcAft>
                <a:spcPts val="400"/>
              </a:spcAft>
            </a:pPr>
            <a:r>
              <a:rPr lang="en-US" sz="2800" dirty="0" smtClean="0">
                <a:latin typeface="+mj-lt"/>
              </a:rPr>
              <a:t>Blackfeet Nation – ended litigation filed in 1979 (Federal cost approx. </a:t>
            </a:r>
            <a:r>
              <a:rPr lang="en-US" sz="2800" dirty="0">
                <a:latin typeface="+mj-lt"/>
              </a:rPr>
              <a:t>422 </a:t>
            </a:r>
            <a:r>
              <a:rPr lang="en-US" sz="2800" dirty="0" smtClean="0">
                <a:latin typeface="+mj-lt"/>
              </a:rPr>
              <a:t>million*)</a:t>
            </a:r>
          </a:p>
          <a:p>
            <a:pPr lvl="1">
              <a:spcAft>
                <a:spcPts val="400"/>
              </a:spcAft>
            </a:pPr>
            <a:r>
              <a:rPr lang="en-US" sz="2800" dirty="0" smtClean="0">
                <a:latin typeface="+mj-lt"/>
              </a:rPr>
              <a:t>Pechanga – ended litigation filed in 1951 (Federal cost approx. $28.5*)</a:t>
            </a:r>
          </a:p>
          <a:p>
            <a:pPr lvl="1">
              <a:spcAft>
                <a:spcPts val="400"/>
              </a:spcAft>
            </a:pPr>
            <a:r>
              <a:rPr lang="en-US" sz="2800" dirty="0" smtClean="0">
                <a:latin typeface="+mj-lt"/>
              </a:rPr>
              <a:t>Chickasaw and Choctaw – Litigation filed in 2011 (no Federal cost)</a:t>
            </a:r>
          </a:p>
          <a:p>
            <a:pPr lvl="1">
              <a:spcAft>
                <a:spcPts val="400"/>
              </a:spcAft>
            </a:pPr>
            <a:r>
              <a:rPr lang="en-US" sz="2800" dirty="0">
                <a:latin typeface="+mj-lt"/>
              </a:rPr>
              <a:t>San Luis </a:t>
            </a:r>
            <a:r>
              <a:rPr lang="en-US" sz="2800" dirty="0" smtClean="0">
                <a:latin typeface="+mj-lt"/>
              </a:rPr>
              <a:t>Rey Amendment </a:t>
            </a:r>
            <a:r>
              <a:rPr lang="en-US" sz="2800" dirty="0">
                <a:latin typeface="+mj-lt"/>
              </a:rPr>
              <a:t>– ended litigation filed almost 50 years ago </a:t>
            </a:r>
            <a:r>
              <a:rPr lang="en-US" sz="2800" dirty="0" smtClean="0">
                <a:latin typeface="+mj-lt"/>
              </a:rPr>
              <a:t>(no new federal funding authorized)</a:t>
            </a:r>
            <a:endParaRPr lang="en-US" sz="2800" dirty="0">
              <a:latin typeface="+mj-lt"/>
            </a:endParaRPr>
          </a:p>
          <a:p>
            <a:pPr lvl="1"/>
            <a:endParaRPr lang="en-US" sz="2800" dirty="0" smtClean="0">
              <a:latin typeface="+mj-lt"/>
            </a:endParaRPr>
          </a:p>
          <a:p>
            <a:pPr marL="393192" lvl="1" indent="0" algn="r">
              <a:buNone/>
            </a:pPr>
            <a:r>
              <a:rPr lang="en-US" dirty="0" smtClean="0"/>
              <a:t>*not </a:t>
            </a:r>
            <a:r>
              <a:rPr lang="en-US" dirty="0"/>
              <a:t>including </a:t>
            </a:r>
            <a:r>
              <a:rPr lang="en-US" dirty="0" smtClean="0"/>
              <a:t>indexing</a:t>
            </a:r>
            <a:endParaRPr lang="en-US" sz="2400" b="1" dirty="0" smtClean="0">
              <a:latin typeface="Gill Sans MT"/>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9</a:t>
            </a:fld>
            <a:endParaRPr lang="en-US" dirty="0"/>
          </a:p>
        </p:txBody>
      </p:sp>
    </p:spTree>
    <p:extLst>
      <p:ext uri="{BB962C8B-B14F-4D97-AF65-F5344CB8AC3E}">
        <p14:creationId xmlns:p14="http://schemas.microsoft.com/office/powerpoint/2010/main" val="30075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11878</TotalTime>
  <Words>633</Words>
  <Application>Microsoft Office PowerPoint</Application>
  <PresentationFormat>On-screen Show (4:3)</PresentationFormat>
  <Paragraphs>88</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Constantia</vt:lpstr>
      <vt:lpstr>Gill Sans MT</vt:lpstr>
      <vt:lpstr>Wingdings 2</vt:lpstr>
      <vt:lpstr>1_Flow</vt:lpstr>
      <vt:lpstr>   THE DEPARTMENT OF THE INTERIOR’S APPROACH TO INDIAN WATER SETTLEMENTS  </vt:lpstr>
      <vt:lpstr>  Secretary Zinke  Support for Indian Water Rights Settlements </vt:lpstr>
      <vt:lpstr>Interior Views  </vt:lpstr>
      <vt:lpstr>Interior Views (cont’d)</vt:lpstr>
      <vt:lpstr>Southern Arizona Water Rights Settlement Act</vt:lpstr>
      <vt:lpstr>Chippewa Cree Tribe Water Rights Settlement Act</vt:lpstr>
      <vt:lpstr>Snake River Water Rights Act</vt:lpstr>
      <vt:lpstr>Taos Pueblo Indian Water Rights Settlement Act</vt:lpstr>
      <vt:lpstr>Settlement Funding</vt:lpstr>
      <vt:lpstr>Settlement Funding (cont’d)</vt:lpstr>
      <vt:lpstr>Settlement Funding (cont’d)</vt:lpstr>
      <vt:lpstr>DOI Funding</vt:lpstr>
      <vt:lpstr>Future Challenges </vt:lpstr>
      <vt:lpstr>Future Challenges (cont’d) </vt:lpstr>
      <vt:lpstr>PowerPoint Presentation</vt:lpstr>
    </vt:vector>
  </TitlesOfParts>
  <Company>National Business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DEPARTMENT OF THE INTERIOR INDIAN WATER RIGHTS PROGRAM</dc:title>
  <dc:creator>Fain Gildea</dc:creator>
  <cp:lastModifiedBy>Martinez, Omero Marcos</cp:lastModifiedBy>
  <cp:revision>608</cp:revision>
  <cp:lastPrinted>2014-10-24T14:21:57Z</cp:lastPrinted>
  <dcterms:created xsi:type="dcterms:W3CDTF">2012-10-19T14:47:51Z</dcterms:created>
  <dcterms:modified xsi:type="dcterms:W3CDTF">2017-08-09T06:38:31Z</dcterms:modified>
</cp:coreProperties>
</file>