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howSpecialPlsOnTitleSld="0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7" r:id="rId7"/>
    <p:sldId id="261" r:id="rId8"/>
    <p:sldId id="262" r:id="rId9"/>
    <p:sldId id="263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5F3FF47-3DA9-494F-8A8F-375B07F8EFA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F439EE7-B318-4A67-8343-7D3D3451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9EE7-B318-4A67-8343-7D3D3451A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5957-CFF3-4133-AE4A-365218932ABE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1-C089-4E01-9FA0-80C815B43A69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5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7D91-C554-454B-AB0D-027395CE7128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0A1-3FB2-4442-A160-52B0463C14BA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389C-BE9D-4CD6-BC74-E80154A18A17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8EEF-28C4-4A21-85FC-5DB9EAE13153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560E-84D2-4F66-AAEC-1186259A2739}" type="datetime1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48CC-0D04-4B39-B708-98AEE46A5C88}" type="datetime1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11A-61DE-462E-AF12-BD9734161A94}" type="datetime1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DAB5-DD1B-48C0-99DF-50B55506C8E7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F011-AFF7-4306-9C2A-CF7D03DD8247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7B87-AECC-4E31-B1E8-424B1B57D7A4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BCB9-C457-4010-856E-7355FB4C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0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69342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NEGOTIATING INDIAN WATER RIGHTS SETTLEMENTS</a:t>
            </a:r>
            <a:r>
              <a:rPr lang="en-US" sz="2800" dirty="0" smtClean="0"/>
              <a:t>	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Identifying Parties and Issues 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br>
              <a:rPr lang="en-US" sz="2000" dirty="0" smtClean="0"/>
            </a:br>
            <a:r>
              <a:rPr lang="en-US" sz="2000" dirty="0" smtClean="0"/>
              <a:t>How Negotiations Bind Larger Groups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096000" cy="19050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NATIVE AMERICAN RIGHTS FUND AND WESTERN STATES WATER COUNCIL</a:t>
            </a:r>
          </a:p>
          <a:p>
            <a:pPr algn="ctr">
              <a:spcBef>
                <a:spcPts val="0"/>
              </a:spcBef>
            </a:pP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Fifteenth Biennial Symposium on the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SETTLEMENT OF INDIAN RESERVED WATER RIGHTS CLAIMS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August 7-10, 2017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Great Falls, Montana</a:t>
            </a:r>
          </a:p>
          <a:p>
            <a:pPr algn="ctr"/>
            <a:endParaRPr lang="en-US" sz="2000" b="1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2971800"/>
            <a:ext cx="7315200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05600" y="5750004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Maria O’Brien</a:t>
            </a:r>
          </a:p>
          <a:p>
            <a:pPr algn="ctr"/>
            <a:r>
              <a:rPr lang="en-US" sz="1600" b="1" i="1" dirty="0" smtClean="0"/>
              <a:t>Modrall Sperling</a:t>
            </a:r>
          </a:p>
          <a:p>
            <a:pPr algn="ctr"/>
            <a:r>
              <a:rPr lang="en-US" sz="1600" b="1" i="1" dirty="0" smtClean="0"/>
              <a:t>Albuquerque</a:t>
            </a:r>
            <a:r>
              <a:rPr lang="en-US" sz="1600" b="1" i="1" smtClean="0"/>
              <a:t>, NM </a:t>
            </a:r>
            <a:endParaRPr lang="en-US" sz="1600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295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IDENTIFYING OF PARTIES AND </a:t>
            </a:r>
            <a:br>
              <a:rPr lang="en-US" sz="3200" b="1" dirty="0" smtClean="0"/>
            </a:br>
            <a:r>
              <a:rPr lang="en-US" sz="3200" b="1" dirty="0" smtClean="0"/>
              <a:t>BINDING LARGER GROUPS: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610600" cy="4419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  <a:buSzPct val="103000"/>
            </a:pPr>
            <a:r>
              <a:rPr lang="en-US" sz="2000" dirty="0" smtClean="0">
                <a:latin typeface="+mj-lt"/>
              </a:rPr>
              <a:t>How do you bind those at and not at the table?</a:t>
            </a:r>
          </a:p>
          <a:p>
            <a:pPr lvl="1" algn="just">
              <a:lnSpc>
                <a:spcPct val="150000"/>
              </a:lnSpc>
              <a:buClrTx/>
              <a:buSzPct val="103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Question is procedural in nature (both legal and political)</a:t>
            </a:r>
          </a:p>
          <a:p>
            <a:pPr lvl="2" algn="just">
              <a:lnSpc>
                <a:spcPct val="150000"/>
              </a:lnSpc>
              <a:buClrTx/>
              <a:buSzPct val="103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Federal legislation/congressional approval</a:t>
            </a:r>
          </a:p>
          <a:p>
            <a:pPr lvl="2" algn="just">
              <a:lnSpc>
                <a:spcPct val="150000"/>
              </a:lnSpc>
              <a:buClrTx/>
              <a:buSzPct val="103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State (or federal) court McCarran amendment judgments and decrees binding larger groups of claimants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8809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IDENTIFYING ISSUES AND PARTIES</a:t>
            </a:r>
            <a:br>
              <a:rPr lang="en-US" sz="32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>WHAT IS NECESSARY FOR A SUCCESSFUL SETTLEMENT?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4419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buClrTx/>
            </a:pPr>
            <a:r>
              <a:rPr lang="en-US" sz="2000" dirty="0" smtClean="0">
                <a:latin typeface="+mj-lt"/>
              </a:rPr>
              <a:t>Each settlement presents unique issues - there is no exact blueprint for how to structure a settlement</a:t>
            </a:r>
          </a:p>
          <a:p>
            <a:pPr algn="just">
              <a:lnSpc>
                <a:spcPct val="170000"/>
              </a:lnSpc>
              <a:buClrTx/>
            </a:pPr>
            <a:r>
              <a:rPr lang="en-US" sz="2000" dirty="0" smtClean="0">
                <a:latin typeface="+mj-lt"/>
              </a:rPr>
              <a:t>Critical to success: </a:t>
            </a:r>
          </a:p>
          <a:p>
            <a:pPr lvl="1" algn="just">
              <a:lnSpc>
                <a:spcPct val="17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Mutual desire for a negotiated resolution</a:t>
            </a:r>
          </a:p>
          <a:p>
            <a:pPr lvl="1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Clarity regarding respective goals</a:t>
            </a:r>
          </a:p>
          <a:p>
            <a:pPr lvl="1" algn="just">
              <a:lnSpc>
                <a:spcPct val="16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Flexibility and willingness to compromise </a:t>
            </a:r>
          </a:p>
          <a:p>
            <a:pPr lvl="1" algn="just">
              <a:lnSpc>
                <a:spcPct val="16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Innovative approaches to supply, jurisdiction and funding </a:t>
            </a:r>
          </a:p>
          <a:p>
            <a:pPr lvl="1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Fortitude </a:t>
            </a:r>
            <a:r>
              <a:rPr lang="en-US" sz="2000" dirty="0">
                <a:latin typeface="+mj-lt"/>
              </a:rPr>
              <a:t>and patience to stay the course</a:t>
            </a:r>
          </a:p>
          <a:p>
            <a:pPr marL="457200" lvl="1" indent="0" algn="just">
              <a:lnSpc>
                <a:spcPct val="160000"/>
              </a:lnSpc>
              <a:buClrTx/>
              <a:buNone/>
            </a:pPr>
            <a:endParaRPr lang="en-US" sz="1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60438"/>
          </a:xfrm>
        </p:spPr>
        <p:txBody>
          <a:bodyPr/>
          <a:lstStyle/>
          <a:p>
            <a:pPr algn="l"/>
            <a:r>
              <a:rPr lang="en-US" sz="3200" b="1" dirty="0" smtClean="0"/>
              <a:t>IDENTIFYING ISSUES: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6781800" cy="3611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000" dirty="0" smtClean="0">
                <a:latin typeface="+mj-lt"/>
              </a:rPr>
              <a:t>The issues behind the issues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000" dirty="0" smtClean="0">
                <a:latin typeface="+mj-lt"/>
              </a:rPr>
              <a:t>Technical (beware the information battle – you will never have enough information)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000" dirty="0" smtClean="0">
                <a:latin typeface="+mj-lt"/>
              </a:rPr>
              <a:t>Legal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2000" dirty="0" smtClean="0">
                <a:latin typeface="+mj-lt"/>
              </a:rPr>
              <a:t>Political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IDENTIFYING ISSUES:</a:t>
            </a:r>
            <a:r>
              <a:rPr lang="en-US" sz="3200" dirty="0"/>
              <a:t>	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3962400"/>
          </a:xfrm>
        </p:spPr>
        <p:txBody>
          <a:bodyPr/>
          <a:lstStyle/>
          <a:p>
            <a:pPr>
              <a:spcAft>
                <a:spcPts val="2400"/>
              </a:spcAft>
              <a:buClrTx/>
            </a:pPr>
            <a:r>
              <a:rPr lang="en-US" sz="2000" dirty="0" smtClean="0">
                <a:latin typeface="+mj-lt"/>
              </a:rPr>
              <a:t>Scope of claims to be resolved:</a:t>
            </a:r>
          </a:p>
          <a:p>
            <a:pPr marL="914400" lvl="1" indent="-503238">
              <a:spcAft>
                <a:spcPts val="24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Geographic</a:t>
            </a:r>
          </a:p>
          <a:p>
            <a:pPr marL="914400" lvl="1" indent="-503238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Nature of the resource (surface; ground; reliability; desired end uses)</a:t>
            </a:r>
          </a:p>
          <a:p>
            <a:pPr marL="914400" lvl="1" indent="-503238">
              <a:spcBef>
                <a:spcPts val="2400"/>
              </a:spcBef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Allottees?</a:t>
            </a:r>
          </a:p>
          <a:p>
            <a:pPr marL="914400" lvl="1" indent="-503238">
              <a:spcBef>
                <a:spcPts val="2400"/>
              </a:spcBef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Other affected parties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1150BCB9-C457-4010-856E-7355FB4CB04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381000"/>
            <a:ext cx="7010400" cy="81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60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8"/>
            <a:ext cx="7467600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IDENTIFYING ISSUES: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943600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ClrTx/>
            </a:pPr>
            <a:r>
              <a:rPr lang="en-US" sz="2000" dirty="0" smtClean="0">
                <a:latin typeface="+mj-lt"/>
              </a:rPr>
              <a:t>What judicial determinations or legal precedent do you have?</a:t>
            </a:r>
          </a:p>
          <a:p>
            <a:pPr lvl="1" algn="just">
              <a:spcAft>
                <a:spcPts val="18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Choctaw/Chickasaw Settlement – </a:t>
            </a:r>
            <a:r>
              <a:rPr lang="en-US" sz="2000" dirty="0">
                <a:latin typeface="+mj-lt"/>
              </a:rPr>
              <a:t>no clear precedent for claims relating to proprietary and regulatory control of </a:t>
            </a:r>
            <a:r>
              <a:rPr lang="en-US" sz="2000" dirty="0" smtClean="0">
                <a:latin typeface="+mj-lt"/>
              </a:rPr>
              <a:t>non-reservation water</a:t>
            </a:r>
          </a:p>
          <a:p>
            <a:pPr lvl="1" algn="just">
              <a:spcAft>
                <a:spcPts val="18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Aamodt </a:t>
            </a:r>
            <a:r>
              <a:rPr lang="en-US" sz="2000" dirty="0" smtClean="0">
                <a:solidFill>
                  <a:prstClr val="black"/>
                </a:solidFill>
                <a:latin typeface="+mj-lt"/>
              </a:rPr>
              <a:t>Settlement </a:t>
            </a:r>
            <a:r>
              <a:rPr lang="en-US" sz="2000" dirty="0">
                <a:latin typeface="+mj-lt"/>
              </a:rPr>
              <a:t>– decades of litigation provided a starting point for characterization and quantification</a:t>
            </a:r>
          </a:p>
          <a:p>
            <a:pPr algn="just">
              <a:spcAft>
                <a:spcPts val="1800"/>
              </a:spcAft>
              <a:buClrTx/>
            </a:pPr>
            <a:r>
              <a:rPr lang="en-US" sz="2000" dirty="0" smtClean="0">
                <a:latin typeface="+mj-lt"/>
              </a:rPr>
              <a:t>What is your legal context for resolution?</a:t>
            </a:r>
          </a:p>
          <a:p>
            <a:pPr lvl="1" algn="just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General stream adjudication</a:t>
            </a:r>
          </a:p>
          <a:p>
            <a:pPr lvl="1" algn="just">
              <a:spcAft>
                <a:spcPts val="18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Litigation (absent a general stream adjudication)</a:t>
            </a:r>
            <a:endParaRPr lang="en-US" sz="2000" dirty="0">
              <a:latin typeface="+mj-lt"/>
            </a:endParaRPr>
          </a:p>
          <a:p>
            <a:pPr lvl="1" algn="just">
              <a:spcAft>
                <a:spcPts val="18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Voluntary negotiations absent litigation</a:t>
            </a:r>
          </a:p>
          <a:p>
            <a:pPr marL="573087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150BCB9-C457-4010-856E-7355FB4CB04D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IDENTIFYING PARTIES AND </a:t>
            </a:r>
            <a:br>
              <a:rPr lang="en-US" sz="3200" b="1" dirty="0" smtClean="0"/>
            </a:br>
            <a:r>
              <a:rPr lang="en-US" sz="3200" b="1" dirty="0" smtClean="0"/>
              <a:t>BINDING LARGER GROUPS: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191000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Who do you need at the table?</a:t>
            </a:r>
          </a:p>
          <a:p>
            <a:pPr lvl="1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How do you bind those at the table and what about those not at the table?</a:t>
            </a:r>
          </a:p>
          <a:p>
            <a:pPr lvl="1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Examples:</a:t>
            </a:r>
          </a:p>
          <a:p>
            <a:pPr marL="1280160" lvl="1" indent="-452438"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Aamodt Settlement – eight governmental entities four Pueblos, State, County, City, United States, representatives for hundreds of non-Indian users.</a:t>
            </a:r>
          </a:p>
          <a:p>
            <a:pPr marL="1280160" lvl="1" indent="-452438"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Choctaw/Chickasaw Settlement –two Nations, State, City of Oklahoma City, United States</a:t>
            </a:r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IDENTIFYING PARTIES AND </a:t>
            </a:r>
            <a:br>
              <a:rPr lang="en-US" sz="3200" b="1" dirty="0" smtClean="0"/>
            </a:br>
            <a:r>
              <a:rPr lang="en-US" sz="3200" b="1" dirty="0" smtClean="0"/>
              <a:t>BINDING LARGER GROUPS: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077200" cy="4876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ClrTx/>
            </a:pPr>
            <a:r>
              <a:rPr lang="en-US" sz="2000" dirty="0" smtClean="0">
                <a:latin typeface="+mj-lt"/>
              </a:rPr>
              <a:t>Who do you need at the table?</a:t>
            </a:r>
          </a:p>
          <a:p>
            <a:pPr marL="914400" lvl="1" indent="-452438" algn="just">
              <a:lnSpc>
                <a:spcPct val="110000"/>
              </a:lnSpc>
              <a:spcAft>
                <a:spcPts val="18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Driven in large part by the issues to be resolved</a:t>
            </a:r>
          </a:p>
          <a:p>
            <a:pPr marL="914400" lvl="1" indent="-452438" algn="just">
              <a:lnSpc>
                <a:spcPct val="110000"/>
              </a:lnSpc>
              <a:spcAft>
                <a:spcPts val="18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Legal and political question</a:t>
            </a:r>
          </a:p>
          <a:p>
            <a:pPr marL="914400" lvl="1" indent="-452438" algn="just">
              <a:lnSpc>
                <a:spcPct val="120000"/>
              </a:lnSpc>
              <a:spcAft>
                <a:spcPts val="1800"/>
              </a:spcAft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Answer will depend in part on your starting point (ongoing adjudication or other litigation; specific circumstances of basin or watershed)</a:t>
            </a:r>
          </a:p>
          <a:p>
            <a:pPr marL="914400" lvl="1" indent="-452438" algn="just">
              <a:lnSpc>
                <a:spcPct val="12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What waivers and releases do you need and from whom to provide certainty in perpetuity?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914400" lvl="1" indent="-452438" algn="just">
              <a:lnSpc>
                <a:spcPct val="16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May change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CB9-C457-4010-856E-7355FB4CB0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412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LinksUpToDate>false</LinksUpToDate>
  <SharedDoc>false</SharedDoc>
  <HyperlinksChanged>false</HyperlinksChanged>
  <AppVersion>14.0000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NEGOTIATING INDIAN WATER RIGHTS SETTLEMENTS</dc:title>
  <dc:creator/>
  <lastModifiedBy>Vanessa Bautista</lastModifiedBy>
  <revision>1</revision>
  <dcterms:created xsi:type="dcterms:W3CDTF">2017-08-07T19:39:19.2936275Z</dcterms:created>
  <dcterms:modified xsi:type="dcterms:W3CDTF">2017-08-07T19:39:19.2936275Z</dcterms:modified>
  <version>0</version>
</coreProperties>
</file>