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3" r:id="rId3"/>
    <p:sldId id="264" r:id="rId4"/>
    <p:sldId id="257" r:id="rId5"/>
    <p:sldId id="258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7"/>
    <p:restoredTop sz="94631"/>
  </p:normalViewPr>
  <p:slideViewPr>
    <p:cSldViewPr snapToGrid="0" snapToObjects="1">
      <p:cViewPr varScale="1">
        <p:scale>
          <a:sx n="97" d="100"/>
          <a:sy n="97" d="100"/>
        </p:scale>
        <p:origin x="6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7571481299213"/>
          <c:y val="0.210539049548533"/>
          <c:w val="0.525482037401575"/>
          <c:h val="0.78822300761423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3"/>
              <c:layout>
                <c:manualLayout>
                  <c:x val="0.104050714818854"/>
                  <c:y val="0.12555990050840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Explicit Use</c:v>
                </c:pt>
                <c:pt idx="1">
                  <c:v>Other Formalistic Term</c:v>
                </c:pt>
                <c:pt idx="2">
                  <c:v>Neutral Term Including GW</c:v>
                </c:pt>
                <c:pt idx="3">
                  <c:v>SW-only Settlement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8.0</c:v>
                </c:pt>
                <c:pt idx="1">
                  <c:v>12.0</c:v>
                </c:pt>
                <c:pt idx="2">
                  <c:v>13.0</c:v>
                </c:pt>
                <c:pt idx="3">
                  <c:v>4.0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1640630660371"/>
          <c:y val="0.092862019918817"/>
          <c:w val="0.294937370523638"/>
          <c:h val="0.18618183521936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2"/>
                <c:pt idx="0">
                  <c:v>Groundwater Included in Water Supply</c:v>
                </c:pt>
                <c:pt idx="1">
                  <c:v>Surface Water Settlement Only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33.0</c:v>
                </c:pt>
                <c:pt idx="1">
                  <c:v>4.0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59746062992126"/>
          <c:y val="0.0943990468504523"/>
          <c:w val="0.321503937007874"/>
          <c:h val="0.1737017609681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3"/>
              <c:layout>
                <c:manualLayout>
                  <c:x val="0.0647083333914339"/>
                  <c:y val="0.17403671419557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On-reservation Use Only</c:v>
                </c:pt>
                <c:pt idx="1">
                  <c:v>Both On- &amp; Off-reservation Use (Lenient)</c:v>
                </c:pt>
                <c:pt idx="2">
                  <c:v>Some Off-reservation Use (Strict)</c:v>
                </c:pt>
                <c:pt idx="3">
                  <c:v>Uncertain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5.0</c:v>
                </c:pt>
                <c:pt idx="1">
                  <c:v>16.0</c:v>
                </c:pt>
                <c:pt idx="2">
                  <c:v>10.0</c:v>
                </c:pt>
                <c:pt idx="3">
                  <c:v>2.0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8152312992126"/>
          <c:y val="0.0216106655013124"/>
          <c:w val="0.332580391508621"/>
          <c:h val="0.34740352193629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4CB7B-ABCF-1047-B5BD-93EDF5E63889}" type="datetimeFigureOut">
              <a:rPr lang="en-US" smtClean="0"/>
              <a:t>8/8/17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BA5C8-CAE0-3648-942B-899B4E42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85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66596-B2CF-6246-A5B7-6781B7701796}" type="datetimeFigureOut">
              <a:rPr lang="en-US" smtClean="0"/>
              <a:t>8/8/17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BD4CF-6DE4-554C-AF1F-9DFE55CA5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7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Groundwater in Indian Water Right Settlements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E. </a:t>
            </a:r>
            <a:r>
              <a:rPr lang="en-US" dirty="0" smtClean="0"/>
              <a:t>Thorson, Ruth Thayer, Stanley Pollack, Faye Bergan</a:t>
            </a:r>
            <a:endParaRPr lang="en-US" dirty="0" smtClean="0"/>
          </a:p>
          <a:p>
            <a:r>
              <a:rPr lang="en-US" dirty="0" smtClean="0"/>
              <a:t>WSWC/NARF Indian Water Rights Symposium (August 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1963—US v. Fallbrook Pub. Util. Dist. (USDC Cal)</a:t>
            </a:r>
          </a:p>
          <a:p>
            <a:r>
              <a:rPr lang="en-US" dirty="0" smtClean="0"/>
              <a:t>1968—Tweedy v. Texas Co. (USDC Mont)</a:t>
            </a:r>
          </a:p>
          <a:p>
            <a:r>
              <a:rPr lang="en-US" dirty="0" smtClean="0"/>
              <a:t>1976—</a:t>
            </a:r>
            <a:r>
              <a:rPr lang="en-US" dirty="0" err="1" smtClean="0"/>
              <a:t>Cappaert</a:t>
            </a:r>
            <a:r>
              <a:rPr lang="en-US" dirty="0" smtClean="0"/>
              <a:t> v. US (USSC </a:t>
            </a:r>
            <a:r>
              <a:rPr lang="en-US" dirty="0" err="1" smtClean="0"/>
              <a:t>Nev</a:t>
            </a:r>
            <a:r>
              <a:rPr lang="en-US" dirty="0" smtClean="0"/>
              <a:t>)</a:t>
            </a:r>
          </a:p>
          <a:p>
            <a:r>
              <a:rPr lang="en-US" dirty="0" smtClean="0"/>
              <a:t>1985—NM v. </a:t>
            </a:r>
            <a:r>
              <a:rPr lang="en-US" dirty="0" err="1" smtClean="0"/>
              <a:t>Aamodt</a:t>
            </a:r>
            <a:r>
              <a:rPr lang="en-US" dirty="0" smtClean="0"/>
              <a:t> (USDC NM)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1988—Big Horn </a:t>
            </a:r>
            <a:r>
              <a:rPr lang="en-US" dirty="0" err="1" smtClean="0">
                <a:solidFill>
                  <a:srgbClr val="FFFF00"/>
                </a:solidFill>
              </a:rPr>
              <a:t>Adj</a:t>
            </a:r>
            <a:r>
              <a:rPr lang="en-US" dirty="0" smtClean="0">
                <a:solidFill>
                  <a:srgbClr val="FFFF00"/>
                </a:solidFill>
              </a:rPr>
              <a:t> (</a:t>
            </a:r>
            <a:r>
              <a:rPr lang="en-US" dirty="0" err="1" smtClean="0">
                <a:solidFill>
                  <a:srgbClr val="FFFF00"/>
                </a:solidFill>
              </a:rPr>
              <a:t>Wyo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dirty="0" smtClean="0"/>
              <a:t>1994—US v. Oregon (9</a:t>
            </a:r>
            <a:r>
              <a:rPr lang="en-US" baseline="30000" dirty="0" smtClean="0"/>
              <a:t>th</a:t>
            </a:r>
            <a:r>
              <a:rPr lang="en-US" dirty="0" smtClean="0"/>
              <a:t> Cir. Ore)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1999—Gila River </a:t>
            </a:r>
            <a:r>
              <a:rPr lang="en-US" dirty="0" err="1"/>
              <a:t>Adj</a:t>
            </a:r>
            <a:r>
              <a:rPr lang="en-US" dirty="0"/>
              <a:t> (</a:t>
            </a:r>
            <a:r>
              <a:rPr lang="en-US" dirty="0" err="1"/>
              <a:t>Ariz</a:t>
            </a:r>
            <a:r>
              <a:rPr lang="en-US" dirty="0"/>
              <a:t>)</a:t>
            </a:r>
          </a:p>
          <a:p>
            <a:r>
              <a:rPr lang="en-US" dirty="0" smtClean="0"/>
              <a:t>2001—In </a:t>
            </a:r>
            <a:r>
              <a:rPr lang="en-US" smtClean="0"/>
              <a:t>re Fort </a:t>
            </a:r>
            <a:r>
              <a:rPr lang="en-US" dirty="0" smtClean="0"/>
              <a:t>Peck Compact (Mont Water Court)</a:t>
            </a:r>
          </a:p>
          <a:p>
            <a:r>
              <a:rPr lang="en-US" dirty="0" smtClean="0"/>
              <a:t>2002--Confederated Salish &amp; Kootenai Tribes (Mont)</a:t>
            </a:r>
          </a:p>
          <a:p>
            <a:r>
              <a:rPr lang="en-US" dirty="0" smtClean="0"/>
              <a:t>2005—US v. Washington </a:t>
            </a:r>
            <a:r>
              <a:rPr lang="en-US" dirty="0" err="1" smtClean="0"/>
              <a:t>Dept</a:t>
            </a:r>
            <a:r>
              <a:rPr lang="en-US" dirty="0" smtClean="0"/>
              <a:t> of Ecology (USDC Wash)</a:t>
            </a:r>
          </a:p>
          <a:p>
            <a:r>
              <a:rPr lang="en-US" dirty="0" smtClean="0"/>
              <a:t>2010—Orr Ditch Decree (9</a:t>
            </a:r>
            <a:r>
              <a:rPr lang="en-US" baseline="30000" dirty="0" smtClean="0"/>
              <a:t>th</a:t>
            </a:r>
            <a:r>
              <a:rPr lang="en-US" dirty="0" smtClean="0"/>
              <a:t> Cir </a:t>
            </a:r>
            <a:r>
              <a:rPr lang="en-US" dirty="0" err="1" smtClean="0"/>
              <a:t>Nev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08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663" y="277586"/>
            <a:ext cx="6795951" cy="619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0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8222170"/>
              </p:ext>
            </p:extLst>
          </p:nvPr>
        </p:nvGraphicFramePr>
        <p:xfrm>
          <a:off x="237613" y="137786"/>
          <a:ext cx="7591154" cy="6146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79703" y="1361908"/>
            <a:ext cx="3444659" cy="4922729"/>
          </a:xfrm>
        </p:spPr>
        <p:txBody>
          <a:bodyPr/>
          <a:lstStyle/>
          <a:p>
            <a:r>
              <a:rPr lang="en-US" dirty="0" smtClean="0"/>
              <a:t>Terminology with reference to groundwater:</a:t>
            </a:r>
          </a:p>
          <a:p>
            <a:pPr lvl="1"/>
            <a:r>
              <a:rPr lang="en-US" dirty="0" smtClean="0"/>
              <a:t>Explicit use of “reserved right” or equivalent term</a:t>
            </a:r>
          </a:p>
          <a:p>
            <a:pPr lvl="1"/>
            <a:r>
              <a:rPr lang="en-US" dirty="0" smtClean="0"/>
              <a:t>Use of alternative formalistic term (e.g., “Tribal Water Right”)</a:t>
            </a:r>
          </a:p>
          <a:p>
            <a:pPr lvl="1"/>
            <a:r>
              <a:rPr lang="en-US" dirty="0" smtClean="0"/>
              <a:t>Neutral term but groundwater included in water supply</a:t>
            </a:r>
          </a:p>
          <a:p>
            <a:pPr lvl="1"/>
            <a:r>
              <a:rPr lang="en-US" dirty="0" smtClean="0"/>
              <a:t>Surface water-only settlement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93005" y="6284637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34262794"/>
              </p:ext>
            </p:extLst>
          </p:nvPr>
        </p:nvGraphicFramePr>
        <p:xfrm>
          <a:off x="328460" y="544302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8643980" y="1288831"/>
            <a:ext cx="2867439" cy="41954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Water supply budget for settlement:</a:t>
            </a:r>
          </a:p>
          <a:p>
            <a:pPr lvl="1"/>
            <a:r>
              <a:rPr lang="en-US" dirty="0" smtClean="0"/>
              <a:t>Groundwater included</a:t>
            </a:r>
          </a:p>
          <a:p>
            <a:pPr lvl="1"/>
            <a:r>
              <a:rPr lang="en-US" dirty="0" smtClean="0"/>
              <a:t>Surface-water settlement only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27223" y="5962969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8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661486205"/>
              </p:ext>
            </p:extLst>
          </p:nvPr>
        </p:nvGraphicFramePr>
        <p:xfrm>
          <a:off x="867080" y="832400"/>
          <a:ext cx="788861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2"/>
          <p:cNvSpPr txBox="1">
            <a:spLocks/>
          </p:cNvSpPr>
          <p:nvPr/>
        </p:nvSpPr>
        <p:spPr>
          <a:xfrm>
            <a:off x="8755693" y="1564403"/>
            <a:ext cx="3387269" cy="41954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Place of use of groundwater:</a:t>
            </a:r>
          </a:p>
          <a:p>
            <a:pPr lvl="1"/>
            <a:r>
              <a:rPr lang="en-US" dirty="0" smtClean="0"/>
              <a:t>On-reservation use only</a:t>
            </a:r>
          </a:p>
          <a:p>
            <a:pPr lvl="1"/>
            <a:r>
              <a:rPr lang="en-US" dirty="0" smtClean="0"/>
              <a:t>Both on- &amp; off-reservation use (lenient limits)</a:t>
            </a:r>
          </a:p>
          <a:p>
            <a:pPr lvl="1"/>
            <a:r>
              <a:rPr lang="en-US" dirty="0" smtClean="0"/>
              <a:t>Apparent legal ability to use some groundwater off-reservation (strict limits)</a:t>
            </a:r>
          </a:p>
          <a:p>
            <a:pPr lvl="1"/>
            <a:r>
              <a:rPr lang="en-US" dirty="0" smtClean="0"/>
              <a:t>Uncertain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71201" y="6251067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x-none" sz="3600" smtClean="0"/>
              <a:t>Salt River Pima-Maricopa Indian Community (1988)</a:t>
            </a:r>
            <a:endParaRPr lang="en-US" altLang="x-none" sz="36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257800" y="2971800"/>
            <a:ext cx="990600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dirty="0"/>
              <a:t>SRPMIC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438400" y="1524000"/>
            <a:ext cx="838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/>
              <a:t>WMID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505200" y="3048000"/>
            <a:ext cx="838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4800" y="1524000"/>
            <a:ext cx="838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/>
              <a:t>CAP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581400" y="4572000"/>
            <a:ext cx="838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562600" y="4495800"/>
            <a:ext cx="838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7467600" y="3048000"/>
            <a:ext cx="838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/>
              <a:t>GW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6324600" y="1524000"/>
            <a:ext cx="838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/>
              <a:t>RWCD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8305800" y="1447800"/>
            <a:ext cx="838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/>
              <a:t>Barlett</a:t>
            </a: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4953000" y="1905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3276600" y="1905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>
            <a:off x="5638800" y="1905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>
            <a:off x="4191000" y="2286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>
            <a:off x="3886200" y="3810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>
            <a:off x="2895600" y="3429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2895600" y="57912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2895600" y="3429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4419600" y="4953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 flipV="1">
            <a:off x="5867400" y="3810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>
            <a:off x="5943600" y="5257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>
            <a:off x="4343400" y="3200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9"/>
          <p:cNvSpPr>
            <a:spLocks noChangeShapeType="1"/>
          </p:cNvSpPr>
          <p:nvPr/>
        </p:nvSpPr>
        <p:spPr bwMode="auto">
          <a:xfrm flipH="1">
            <a:off x="4343400" y="3581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 flipH="1">
            <a:off x="6248400" y="3429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31"/>
          <p:cNvSpPr>
            <a:spLocks noChangeShapeType="1"/>
          </p:cNvSpPr>
          <p:nvPr/>
        </p:nvSpPr>
        <p:spPr bwMode="auto">
          <a:xfrm>
            <a:off x="6553200" y="2286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 flipH="1">
            <a:off x="5943600" y="2514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5943600" y="2514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35"/>
          <p:cNvSpPr>
            <a:spLocks noChangeShapeType="1"/>
          </p:cNvSpPr>
          <p:nvPr/>
        </p:nvSpPr>
        <p:spPr bwMode="auto">
          <a:xfrm>
            <a:off x="8686800" y="2209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 flipH="1">
            <a:off x="6096000" y="27432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37"/>
          <p:cNvSpPr>
            <a:spLocks noChangeShapeType="1"/>
          </p:cNvSpPr>
          <p:nvPr/>
        </p:nvSpPr>
        <p:spPr bwMode="auto">
          <a:xfrm>
            <a:off x="6096000" y="2743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>
            <a:off x="5638801" y="4724401"/>
            <a:ext cx="817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/>
              <a:t>SRP</a:t>
            </a:r>
          </a:p>
        </p:txBody>
      </p:sp>
      <p:sp>
        <p:nvSpPr>
          <p:cNvPr id="33" name="Text Box 46"/>
          <p:cNvSpPr txBox="1">
            <a:spLocks noChangeArrowheads="1"/>
          </p:cNvSpPr>
          <p:nvPr/>
        </p:nvSpPr>
        <p:spPr bwMode="auto">
          <a:xfrm>
            <a:off x="3581400" y="3200401"/>
            <a:ext cx="7077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600"/>
              <a:t>Metro</a:t>
            </a:r>
            <a:br>
              <a:rPr lang="en-US" altLang="x-none" sz="1600"/>
            </a:br>
            <a:r>
              <a:rPr lang="en-US" altLang="x-none" sz="1600"/>
              <a:t>Cities</a:t>
            </a:r>
            <a:endParaRPr lang="en-US" altLang="x-none"/>
          </a:p>
        </p:txBody>
      </p:sp>
      <p:sp>
        <p:nvSpPr>
          <p:cNvPr id="34" name="Text Box 47"/>
          <p:cNvSpPr txBox="1">
            <a:spLocks noChangeArrowheads="1"/>
          </p:cNvSpPr>
          <p:nvPr/>
        </p:nvSpPr>
        <p:spPr bwMode="auto">
          <a:xfrm>
            <a:off x="3657601" y="4800601"/>
            <a:ext cx="665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/>
              <a:t>RID</a:t>
            </a:r>
          </a:p>
        </p:txBody>
      </p:sp>
      <p:sp>
        <p:nvSpPr>
          <p:cNvPr id="35" name="Text Box 48"/>
          <p:cNvSpPr txBox="1">
            <a:spLocks noChangeArrowheads="1"/>
          </p:cNvSpPr>
          <p:nvPr/>
        </p:nvSpPr>
        <p:spPr bwMode="auto">
          <a:xfrm>
            <a:off x="3414713" y="1598613"/>
            <a:ext cx="4058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600"/>
              <a:t>CR</a:t>
            </a:r>
            <a:endParaRPr lang="en-US" altLang="x-none"/>
          </a:p>
        </p:txBody>
      </p:sp>
      <p:sp>
        <p:nvSpPr>
          <p:cNvPr id="36" name="Text Box 49"/>
          <p:cNvSpPr txBox="1">
            <a:spLocks noChangeArrowheads="1"/>
          </p:cNvSpPr>
          <p:nvPr/>
        </p:nvSpPr>
        <p:spPr bwMode="auto">
          <a:xfrm>
            <a:off x="5105400" y="15240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1600"/>
              <a:t>CAP</a:t>
            </a:r>
            <a:endParaRPr lang="en-US" altLang="x-none"/>
          </a:p>
        </p:txBody>
      </p:sp>
      <p:sp>
        <p:nvSpPr>
          <p:cNvPr id="37" name="Text Box 50"/>
          <p:cNvSpPr txBox="1">
            <a:spLocks noChangeArrowheads="1"/>
          </p:cNvSpPr>
          <p:nvPr/>
        </p:nvSpPr>
        <p:spPr bwMode="auto">
          <a:xfrm>
            <a:off x="6019800" y="2286000"/>
            <a:ext cx="4605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600" dirty="0" smtClean="0"/>
              <a:t>S</a:t>
            </a:r>
            <a:r>
              <a:rPr lang="en-US" altLang="x-none" sz="1600" dirty="0"/>
              <a:t>W</a:t>
            </a:r>
            <a:endParaRPr lang="en-US" altLang="x-none" dirty="0"/>
          </a:p>
        </p:txBody>
      </p:sp>
      <p:sp>
        <p:nvSpPr>
          <p:cNvPr id="38" name="Text Box 51"/>
          <p:cNvSpPr txBox="1">
            <a:spLocks noChangeArrowheads="1"/>
          </p:cNvSpPr>
          <p:nvPr/>
        </p:nvSpPr>
        <p:spPr bwMode="auto">
          <a:xfrm>
            <a:off x="7924800" y="2438400"/>
            <a:ext cx="4605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600" dirty="0" smtClean="0"/>
              <a:t>SW</a:t>
            </a:r>
            <a:endParaRPr lang="en-US" altLang="x-none" sz="1600" dirty="0"/>
          </a:p>
        </p:txBody>
      </p:sp>
      <p:sp>
        <p:nvSpPr>
          <p:cNvPr id="39" name="Text Box 52"/>
          <p:cNvSpPr txBox="1">
            <a:spLocks noChangeArrowheads="1"/>
          </p:cNvSpPr>
          <p:nvPr/>
        </p:nvSpPr>
        <p:spPr bwMode="auto">
          <a:xfrm>
            <a:off x="3505201" y="4038600"/>
            <a:ext cx="474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1600"/>
              <a:t>E</a:t>
            </a:r>
          </a:p>
        </p:txBody>
      </p:sp>
      <p:sp>
        <p:nvSpPr>
          <p:cNvPr id="40" name="Text Box 53"/>
          <p:cNvSpPr txBox="1">
            <a:spLocks noChangeArrowheads="1"/>
          </p:cNvSpPr>
          <p:nvPr/>
        </p:nvSpPr>
        <p:spPr bwMode="auto">
          <a:xfrm>
            <a:off x="4572000" y="4648200"/>
            <a:ext cx="4964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600"/>
              <a:t>GW</a:t>
            </a:r>
            <a:endParaRPr lang="en-US" altLang="x-none"/>
          </a:p>
        </p:txBody>
      </p:sp>
      <p:sp>
        <p:nvSpPr>
          <p:cNvPr id="41" name="Text Box 54"/>
          <p:cNvSpPr txBox="1">
            <a:spLocks noChangeArrowheads="1"/>
          </p:cNvSpPr>
          <p:nvPr/>
        </p:nvSpPr>
        <p:spPr bwMode="auto">
          <a:xfrm>
            <a:off x="5943600" y="4038600"/>
            <a:ext cx="701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600"/>
              <a:t>SW&amp;E</a:t>
            </a:r>
            <a:endParaRPr lang="en-US" altLang="x-none"/>
          </a:p>
        </p:txBody>
      </p:sp>
      <p:sp>
        <p:nvSpPr>
          <p:cNvPr id="42" name="Text Box 55"/>
          <p:cNvSpPr txBox="1">
            <a:spLocks noChangeArrowheads="1"/>
          </p:cNvSpPr>
          <p:nvPr/>
        </p:nvSpPr>
        <p:spPr bwMode="auto">
          <a:xfrm>
            <a:off x="4419600" y="2895600"/>
            <a:ext cx="6725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600"/>
              <a:t>CAP/L</a:t>
            </a:r>
            <a:endParaRPr lang="en-US" altLang="x-none"/>
          </a:p>
        </p:txBody>
      </p:sp>
      <p:sp>
        <p:nvSpPr>
          <p:cNvPr id="43" name="Text Box 56"/>
          <p:cNvSpPr txBox="1">
            <a:spLocks noChangeArrowheads="1"/>
          </p:cNvSpPr>
          <p:nvPr/>
        </p:nvSpPr>
        <p:spPr bwMode="auto">
          <a:xfrm>
            <a:off x="4495800" y="3657600"/>
            <a:ext cx="4605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600" dirty="0" smtClean="0"/>
              <a:t>S</a:t>
            </a:r>
            <a:r>
              <a:rPr lang="en-US" altLang="x-none" sz="1600" dirty="0"/>
              <a:t>W</a:t>
            </a:r>
            <a:endParaRPr lang="en-US" altLang="x-none" dirty="0"/>
          </a:p>
        </p:txBody>
      </p:sp>
      <p:sp>
        <p:nvSpPr>
          <p:cNvPr id="44" name="Text Box 57"/>
          <p:cNvSpPr txBox="1">
            <a:spLocks noChangeArrowheads="1"/>
          </p:cNvSpPr>
          <p:nvPr/>
        </p:nvSpPr>
        <p:spPr bwMode="auto">
          <a:xfrm>
            <a:off x="4267200" y="5410200"/>
            <a:ext cx="701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600"/>
              <a:t>SW&amp;E</a:t>
            </a:r>
            <a:endParaRPr lang="en-US" altLang="x-none"/>
          </a:p>
        </p:txBody>
      </p:sp>
      <p:sp>
        <p:nvSpPr>
          <p:cNvPr id="45" name="Text Box 58"/>
          <p:cNvSpPr txBox="1">
            <a:spLocks noChangeArrowheads="1"/>
          </p:cNvSpPr>
          <p:nvPr/>
        </p:nvSpPr>
        <p:spPr bwMode="auto">
          <a:xfrm>
            <a:off x="3657600" y="2514600"/>
            <a:ext cx="4058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600"/>
              <a:t>CR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9178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1150</TotalTime>
  <Words>255</Words>
  <Application>Microsoft Macintosh PowerPoint</Application>
  <PresentationFormat>Widescreen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Century Gothic</vt:lpstr>
      <vt:lpstr>Wingdings 3</vt:lpstr>
      <vt:lpstr>Arial</vt:lpstr>
      <vt:lpstr>Ion</vt:lpstr>
      <vt:lpstr>Groundwater in Indian Water Right Settlements</vt:lpstr>
      <vt:lpstr>Cases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Thorson</dc:creator>
  <cp:lastModifiedBy>John Thorson</cp:lastModifiedBy>
  <cp:revision>17</cp:revision>
  <cp:lastPrinted>2017-08-07T18:38:22Z</cp:lastPrinted>
  <dcterms:created xsi:type="dcterms:W3CDTF">2017-08-01T20:00:01Z</dcterms:created>
  <dcterms:modified xsi:type="dcterms:W3CDTF">2017-08-08T21:09:23Z</dcterms:modified>
</cp:coreProperties>
</file>