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792" r:id="rId1"/>
  </p:sldMasterIdLst>
  <p:notesMasterIdLst>
    <p:notesMasterId r:id="rId43"/>
  </p:notesMasterIdLst>
  <p:handoutMasterIdLst>
    <p:handoutMasterId r:id="rId44"/>
  </p:handoutMasterIdLst>
  <p:sldIdLst>
    <p:sldId id="555" r:id="rId2"/>
    <p:sldId id="556" r:id="rId3"/>
    <p:sldId id="557" r:id="rId4"/>
    <p:sldId id="558" r:id="rId5"/>
    <p:sldId id="559" r:id="rId6"/>
    <p:sldId id="560" r:id="rId7"/>
    <p:sldId id="561" r:id="rId8"/>
    <p:sldId id="562" r:id="rId9"/>
    <p:sldId id="563" r:id="rId10"/>
    <p:sldId id="564" r:id="rId11"/>
    <p:sldId id="565" r:id="rId12"/>
    <p:sldId id="566" r:id="rId13"/>
    <p:sldId id="567" r:id="rId14"/>
    <p:sldId id="569" r:id="rId15"/>
    <p:sldId id="570" r:id="rId16"/>
    <p:sldId id="571" r:id="rId17"/>
    <p:sldId id="572" r:id="rId18"/>
    <p:sldId id="573" r:id="rId19"/>
    <p:sldId id="574" r:id="rId20"/>
    <p:sldId id="575" r:id="rId21"/>
    <p:sldId id="577" r:id="rId22"/>
    <p:sldId id="582" r:id="rId23"/>
    <p:sldId id="583" r:id="rId24"/>
    <p:sldId id="539" r:id="rId25"/>
    <p:sldId id="586" r:id="rId26"/>
    <p:sldId id="541" r:id="rId27"/>
    <p:sldId id="542" r:id="rId28"/>
    <p:sldId id="589" r:id="rId29"/>
    <p:sldId id="590" r:id="rId30"/>
    <p:sldId id="591" r:id="rId31"/>
    <p:sldId id="592" r:id="rId32"/>
    <p:sldId id="587" r:id="rId33"/>
    <p:sldId id="593" r:id="rId34"/>
    <p:sldId id="544" r:id="rId35"/>
    <p:sldId id="584" r:id="rId36"/>
    <p:sldId id="581" r:id="rId37"/>
    <p:sldId id="545" r:id="rId38"/>
    <p:sldId id="594" r:id="rId39"/>
    <p:sldId id="548" r:id="rId40"/>
    <p:sldId id="549" r:id="rId41"/>
    <p:sldId id="54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zell, Troy L" initials="ETL" lastIdx="3" clrIdx="0"/>
  <p:cmAuthor id="1" name="Indian Affairs Us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autoAdjust="0"/>
    <p:restoredTop sz="87730" autoAdjust="0"/>
  </p:normalViewPr>
  <p:slideViewPr>
    <p:cSldViewPr>
      <p:cViewPr varScale="1">
        <p:scale>
          <a:sx n="70" d="100"/>
          <a:sy n="70" d="100"/>
        </p:scale>
        <p:origin x="1408" y="60"/>
      </p:cViewPr>
      <p:guideLst>
        <p:guide orient="horz" pos="2160"/>
        <p:guide pos="2880"/>
      </p:guideLst>
    </p:cSldViewPr>
  </p:slideViewPr>
  <p:outlineViewPr>
    <p:cViewPr>
      <p:scale>
        <a:sx n="33" d="100"/>
        <a:sy n="33" d="100"/>
      </p:scale>
      <p:origin x="0" y="3778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584"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cat>
            <c:strRef>
              <c:f>Sheet1!$A$2:$A$11</c:f>
              <c:strCache>
                <c:ptCount val="10"/>
                <c:pt idx="0">
                  <c:v>FL</c:v>
                </c:pt>
                <c:pt idx="1">
                  <c:v>OK</c:v>
                </c:pt>
                <c:pt idx="2">
                  <c:v>CO</c:v>
                </c:pt>
                <c:pt idx="3">
                  <c:v>ID</c:v>
                </c:pt>
                <c:pt idx="4">
                  <c:v>UT</c:v>
                </c:pt>
                <c:pt idx="5">
                  <c:v>CA</c:v>
                </c:pt>
                <c:pt idx="6">
                  <c:v>MT</c:v>
                </c:pt>
                <c:pt idx="7">
                  <c:v>NV</c:v>
                </c:pt>
                <c:pt idx="8">
                  <c:v>NM</c:v>
                </c:pt>
                <c:pt idx="9">
                  <c:v>AZ</c:v>
                </c:pt>
              </c:strCache>
            </c:strRef>
          </c:cat>
          <c:val>
            <c:numRef>
              <c:f>Sheet1!$B$2:$B$11</c:f>
              <c:numCache>
                <c:formatCode>General</c:formatCode>
                <c:ptCount val="10"/>
                <c:pt idx="0">
                  <c:v>1</c:v>
                </c:pt>
                <c:pt idx="1">
                  <c:v>1</c:v>
                </c:pt>
                <c:pt idx="2">
                  <c:v>1</c:v>
                </c:pt>
                <c:pt idx="3">
                  <c:v>2</c:v>
                </c:pt>
                <c:pt idx="4">
                  <c:v>2</c:v>
                </c:pt>
                <c:pt idx="5">
                  <c:v>3</c:v>
                </c:pt>
                <c:pt idx="6">
                  <c:v>4</c:v>
                </c:pt>
                <c:pt idx="7">
                  <c:v>4</c:v>
                </c:pt>
                <c:pt idx="8">
                  <c:v>4</c:v>
                </c:pt>
                <c:pt idx="9">
                  <c:v>10</c:v>
                </c:pt>
              </c:numCache>
            </c:numRef>
          </c:val>
          <c:extLst>
            <c:ext xmlns:c16="http://schemas.microsoft.com/office/drawing/2014/chart" uri="{C3380CC4-5D6E-409C-BE32-E72D297353CC}">
              <c16:uniqueId val="{00000000-643E-EC46-8F14-5196F24F26FF}"/>
            </c:ext>
          </c:extLst>
        </c:ser>
        <c:dLbls>
          <c:showLegendKey val="0"/>
          <c:showVal val="0"/>
          <c:showCatName val="0"/>
          <c:showSerName val="0"/>
          <c:showPercent val="0"/>
          <c:showBubbleSize val="0"/>
        </c:dLbls>
        <c:gapWidth val="150"/>
        <c:axId val="404523560"/>
        <c:axId val="404523952"/>
      </c:barChart>
      <c:catAx>
        <c:axId val="404523560"/>
        <c:scaling>
          <c:orientation val="minMax"/>
        </c:scaling>
        <c:delete val="0"/>
        <c:axPos val="l"/>
        <c:numFmt formatCode="General" sourceLinked="0"/>
        <c:majorTickMark val="out"/>
        <c:minorTickMark val="none"/>
        <c:tickLblPos val="nextTo"/>
        <c:txPr>
          <a:bodyPr/>
          <a:lstStyle/>
          <a:p>
            <a:pPr>
              <a:defRPr baseline="0">
                <a:latin typeface="Calibri" panose="020F0502020204030204" pitchFamily="34" charset="0"/>
              </a:defRPr>
            </a:pPr>
            <a:endParaRPr lang="en-US"/>
          </a:p>
        </c:txPr>
        <c:crossAx val="404523952"/>
        <c:crosses val="autoZero"/>
        <c:auto val="1"/>
        <c:lblAlgn val="ctr"/>
        <c:lblOffset val="100"/>
        <c:noMultiLvlLbl val="0"/>
      </c:catAx>
      <c:valAx>
        <c:axId val="404523952"/>
        <c:scaling>
          <c:orientation val="minMax"/>
          <c:max val="10"/>
        </c:scaling>
        <c:delete val="0"/>
        <c:axPos val="b"/>
        <c:majorGridlines/>
        <c:numFmt formatCode="#,##0" sourceLinked="0"/>
        <c:majorTickMark val="out"/>
        <c:minorTickMark val="none"/>
        <c:tickLblPos val="nextTo"/>
        <c:txPr>
          <a:bodyPr/>
          <a:lstStyle/>
          <a:p>
            <a:pPr>
              <a:defRPr baseline="0">
                <a:latin typeface="Calibri" panose="020F0502020204030204" pitchFamily="34" charset="0"/>
              </a:defRPr>
            </a:pPr>
            <a:endParaRPr lang="en-US"/>
          </a:p>
        </c:txPr>
        <c:crossAx val="40452356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C0000"/>
            </a:solidFill>
            <a:ln>
              <a:noFill/>
            </a:ln>
            <a:effectLst/>
          </c:spPr>
          <c:invertIfNegative val="0"/>
          <c:cat>
            <c:numRef>
              <c:f>Sheet1!$A$2:$A$17</c:f>
              <c:numCache>
                <c:formatCode>General</c:formatCode>
                <c:ptCount val="16"/>
                <c:pt idx="0">
                  <c:v>1978</c:v>
                </c:pt>
                <c:pt idx="1">
                  <c:v>1982</c:v>
                </c:pt>
                <c:pt idx="2">
                  <c:v>1987</c:v>
                </c:pt>
                <c:pt idx="3">
                  <c:v>1988</c:v>
                </c:pt>
                <c:pt idx="4">
                  <c:v>1990</c:v>
                </c:pt>
                <c:pt idx="5">
                  <c:v>1992</c:v>
                </c:pt>
                <c:pt idx="6">
                  <c:v>1994</c:v>
                </c:pt>
                <c:pt idx="7">
                  <c:v>1999</c:v>
                </c:pt>
                <c:pt idx="8">
                  <c:v>2000</c:v>
                </c:pt>
                <c:pt idx="9">
                  <c:v>2003</c:v>
                </c:pt>
                <c:pt idx="10">
                  <c:v>2004</c:v>
                </c:pt>
                <c:pt idx="11">
                  <c:v>2008</c:v>
                </c:pt>
                <c:pt idx="12">
                  <c:v>2009</c:v>
                </c:pt>
                <c:pt idx="13">
                  <c:v>2010</c:v>
                </c:pt>
                <c:pt idx="14">
                  <c:v>2014</c:v>
                </c:pt>
                <c:pt idx="15">
                  <c:v>2016</c:v>
                </c:pt>
              </c:numCache>
            </c:numRef>
          </c:cat>
          <c:val>
            <c:numRef>
              <c:f>Sheet1!$B$2:$B$17</c:f>
              <c:numCache>
                <c:formatCode>General</c:formatCode>
                <c:ptCount val="16"/>
                <c:pt idx="0">
                  <c:v>1</c:v>
                </c:pt>
                <c:pt idx="1">
                  <c:v>1</c:v>
                </c:pt>
                <c:pt idx="2">
                  <c:v>1</c:v>
                </c:pt>
                <c:pt idx="3">
                  <c:v>3</c:v>
                </c:pt>
                <c:pt idx="4">
                  <c:v>4</c:v>
                </c:pt>
                <c:pt idx="5">
                  <c:v>4</c:v>
                </c:pt>
                <c:pt idx="6">
                  <c:v>1</c:v>
                </c:pt>
                <c:pt idx="7">
                  <c:v>1</c:v>
                </c:pt>
                <c:pt idx="8">
                  <c:v>1</c:v>
                </c:pt>
                <c:pt idx="9">
                  <c:v>1</c:v>
                </c:pt>
                <c:pt idx="10">
                  <c:v>2</c:v>
                </c:pt>
                <c:pt idx="11">
                  <c:v>1</c:v>
                </c:pt>
                <c:pt idx="12">
                  <c:v>2</c:v>
                </c:pt>
                <c:pt idx="13">
                  <c:v>4</c:v>
                </c:pt>
                <c:pt idx="14">
                  <c:v>2</c:v>
                </c:pt>
                <c:pt idx="15">
                  <c:v>3</c:v>
                </c:pt>
              </c:numCache>
            </c:numRef>
          </c:val>
          <c:extLst>
            <c:ext xmlns:c16="http://schemas.microsoft.com/office/drawing/2014/chart" uri="{C3380CC4-5D6E-409C-BE32-E72D297353CC}">
              <c16:uniqueId val="{00000000-1BF4-6444-9265-DE2DD7E15D4E}"/>
            </c:ext>
          </c:extLst>
        </c:ser>
        <c:dLbls>
          <c:showLegendKey val="0"/>
          <c:showVal val="0"/>
          <c:showCatName val="0"/>
          <c:showSerName val="0"/>
          <c:showPercent val="0"/>
          <c:showBubbleSize val="0"/>
        </c:dLbls>
        <c:gapWidth val="150"/>
        <c:axId val="404524736"/>
        <c:axId val="507108064"/>
      </c:barChart>
      <c:catAx>
        <c:axId val="404524736"/>
        <c:scaling>
          <c:orientation val="minMax"/>
        </c:scaling>
        <c:delete val="0"/>
        <c:axPos val="b"/>
        <c:numFmt formatCode="General" sourceLinked="1"/>
        <c:majorTickMark val="out"/>
        <c:minorTickMark val="none"/>
        <c:tickLblPos val="nextTo"/>
        <c:spPr>
          <a:noFill/>
          <a:ln w="9525" cap="flat" cmpd="sng" algn="ctr">
            <a:solidFill>
              <a:schemeClr val="tx1">
                <a:tint val="75000"/>
                <a:shade val="50000"/>
                <a:satMod val="103000"/>
              </a:schemeClr>
            </a:solidFill>
            <a:prstDash val="solid"/>
            <a:round/>
          </a:ln>
          <a:effectLst/>
        </c:spPr>
        <c:txPr>
          <a:bodyPr rot="-5400000" spcFirstLastPara="1" vertOverflow="ellipsis"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crossAx val="507108064"/>
        <c:crosses val="autoZero"/>
        <c:auto val="1"/>
        <c:lblAlgn val="ctr"/>
        <c:lblOffset val="100"/>
        <c:noMultiLvlLbl val="0"/>
      </c:catAx>
      <c:valAx>
        <c:axId val="507108064"/>
        <c:scaling>
          <c:orientation val="minMax"/>
          <c:max val="4"/>
        </c:scaling>
        <c:delete val="0"/>
        <c:axPos val="l"/>
        <c:majorGridlines>
          <c:spPr>
            <a:ln w="9525" cap="flat" cmpd="sng" algn="ctr">
              <a:solidFill>
                <a:schemeClr val="tx1">
                  <a:tint val="75000"/>
                  <a:shade val="50000"/>
                  <a:satMod val="103000"/>
                </a:schemeClr>
              </a:solidFill>
              <a:prstDash val="solid"/>
              <a:round/>
            </a:ln>
            <a:effectLst/>
          </c:spPr>
        </c:majorGridlines>
        <c:numFmt formatCode="General" sourceLinked="0"/>
        <c:majorTickMark val="out"/>
        <c:minorTickMark val="none"/>
        <c:tickLblPos val="nextTo"/>
        <c:spPr>
          <a:noFill/>
          <a:ln w="9525" cap="flat" cmpd="sng" algn="ctr">
            <a:solidFill>
              <a:schemeClr val="tx1">
                <a:tint val="75000"/>
                <a:shade val="50000"/>
                <a:satMod val="103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crossAx val="404524736"/>
        <c:crosses val="autoZero"/>
        <c:crossBetween val="between"/>
        <c:minorUnit val="1"/>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99363274035193E-2"/>
          <c:y val="3.3672391930733854E-2"/>
          <c:w val="0.89145717896374066"/>
          <c:h val="0.85716829766394464"/>
        </c:manualLayout>
      </c:layout>
      <c:barChart>
        <c:barDir val="bar"/>
        <c:grouping val="clustered"/>
        <c:varyColors val="0"/>
        <c:ser>
          <c:idx val="0"/>
          <c:order val="0"/>
          <c:tx>
            <c:strRef>
              <c:f>Sheet1!$B$1</c:f>
              <c:strCache>
                <c:ptCount val="1"/>
                <c:pt idx="0">
                  <c:v>Column1</c:v>
                </c:pt>
              </c:strCache>
            </c:strRef>
          </c:tx>
          <c:invertIfNegative val="0"/>
          <c:cat>
            <c:strRef>
              <c:f>Sheet1!$A$2:$A$11</c:f>
              <c:strCache>
                <c:ptCount val="10"/>
                <c:pt idx="0">
                  <c:v>OR</c:v>
                </c:pt>
                <c:pt idx="1">
                  <c:v>WA</c:v>
                </c:pt>
                <c:pt idx="2">
                  <c:v>ID</c:v>
                </c:pt>
                <c:pt idx="3">
                  <c:v>UT</c:v>
                </c:pt>
                <c:pt idx="4">
                  <c:v>KS</c:v>
                </c:pt>
                <c:pt idx="5">
                  <c:v>NV</c:v>
                </c:pt>
                <c:pt idx="6">
                  <c:v>MT</c:v>
                </c:pt>
                <c:pt idx="7">
                  <c:v>CA</c:v>
                </c:pt>
                <c:pt idx="8">
                  <c:v>NM</c:v>
                </c:pt>
                <c:pt idx="9">
                  <c:v>AZ</c:v>
                </c:pt>
              </c:strCache>
            </c:strRef>
          </c:cat>
          <c:val>
            <c:numRef>
              <c:f>Sheet1!$B$2:$B$11</c:f>
              <c:numCache>
                <c:formatCode>General</c:formatCode>
                <c:ptCount val="10"/>
                <c:pt idx="0">
                  <c:v>1</c:v>
                </c:pt>
                <c:pt idx="1">
                  <c:v>1</c:v>
                </c:pt>
                <c:pt idx="2">
                  <c:v>1</c:v>
                </c:pt>
                <c:pt idx="3">
                  <c:v>1</c:v>
                </c:pt>
                <c:pt idx="4">
                  <c:v>1</c:v>
                </c:pt>
                <c:pt idx="5">
                  <c:v>1</c:v>
                </c:pt>
                <c:pt idx="6">
                  <c:v>2</c:v>
                </c:pt>
                <c:pt idx="7">
                  <c:v>3</c:v>
                </c:pt>
                <c:pt idx="8">
                  <c:v>3</c:v>
                </c:pt>
                <c:pt idx="9">
                  <c:v>7</c:v>
                </c:pt>
              </c:numCache>
            </c:numRef>
          </c:val>
          <c:extLst>
            <c:ext xmlns:c16="http://schemas.microsoft.com/office/drawing/2014/chart" uri="{C3380CC4-5D6E-409C-BE32-E72D297353CC}">
              <c16:uniqueId val="{00000000-08F6-814C-9C3A-6E874CE7C7A1}"/>
            </c:ext>
          </c:extLst>
        </c:ser>
        <c:dLbls>
          <c:showLegendKey val="0"/>
          <c:showVal val="0"/>
          <c:showCatName val="0"/>
          <c:showSerName val="0"/>
          <c:showPercent val="0"/>
          <c:showBubbleSize val="0"/>
        </c:dLbls>
        <c:gapWidth val="150"/>
        <c:axId val="507108848"/>
        <c:axId val="507109240"/>
      </c:barChart>
      <c:catAx>
        <c:axId val="507108848"/>
        <c:scaling>
          <c:orientation val="minMax"/>
        </c:scaling>
        <c:delete val="0"/>
        <c:axPos val="l"/>
        <c:numFmt formatCode="General" sourceLinked="0"/>
        <c:majorTickMark val="out"/>
        <c:minorTickMark val="none"/>
        <c:tickLblPos val="nextTo"/>
        <c:crossAx val="507109240"/>
        <c:crosses val="autoZero"/>
        <c:auto val="1"/>
        <c:lblAlgn val="ctr"/>
        <c:lblOffset val="100"/>
        <c:noMultiLvlLbl val="0"/>
      </c:catAx>
      <c:valAx>
        <c:axId val="507109240"/>
        <c:scaling>
          <c:orientation val="minMax"/>
          <c:max val="10"/>
        </c:scaling>
        <c:delete val="0"/>
        <c:axPos val="b"/>
        <c:majorGridlines/>
        <c:numFmt formatCode="#,##0" sourceLinked="0"/>
        <c:majorTickMark val="out"/>
        <c:minorTickMark val="none"/>
        <c:tickLblPos val="nextTo"/>
        <c:crossAx val="507108848"/>
        <c:crosses val="autoZero"/>
        <c:crossBetween val="between"/>
        <c:majorUnit val="1"/>
      </c:valAx>
    </c:plotArea>
    <c:plotVisOnly val="1"/>
    <c:dispBlanksAs val="gap"/>
    <c:showDLblsOverMax val="0"/>
  </c:chart>
  <c:txPr>
    <a:bodyPr/>
    <a:lstStyle/>
    <a:p>
      <a:pPr>
        <a:defRPr sz="1800" baseline="0">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5138"/>
          </a:xfrm>
          <a:prstGeom prst="rect">
            <a:avLst/>
          </a:prstGeom>
        </p:spPr>
        <p:txBody>
          <a:bodyPr vert="horz" lIns="91419" tIns="45708" rIns="91419" bIns="45708"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5" cy="465138"/>
          </a:xfrm>
          <a:prstGeom prst="rect">
            <a:avLst/>
          </a:prstGeom>
        </p:spPr>
        <p:txBody>
          <a:bodyPr vert="horz" lIns="91419" tIns="45708" rIns="91419" bIns="45708" rtlCol="0"/>
          <a:lstStyle>
            <a:lvl1pPr algn="r">
              <a:defRPr sz="1200"/>
            </a:lvl1pPr>
          </a:lstStyle>
          <a:p>
            <a:fld id="{636F7C77-CE2D-4003-8864-A60EEED779B2}" type="datetimeFigureOut">
              <a:rPr lang="en-US" smtClean="0"/>
              <a:pPr/>
              <a:t>8/13/2019</a:t>
            </a:fld>
            <a:endParaRPr lang="en-US" dirty="0"/>
          </a:p>
        </p:txBody>
      </p:sp>
      <p:sp>
        <p:nvSpPr>
          <p:cNvPr id="4" name="Footer Placeholder 3"/>
          <p:cNvSpPr>
            <a:spLocks noGrp="1"/>
          </p:cNvSpPr>
          <p:nvPr>
            <p:ph type="ftr" sz="quarter" idx="2"/>
          </p:nvPr>
        </p:nvSpPr>
        <p:spPr>
          <a:xfrm>
            <a:off x="3" y="8829676"/>
            <a:ext cx="3038475" cy="465138"/>
          </a:xfrm>
          <a:prstGeom prst="rect">
            <a:avLst/>
          </a:prstGeom>
        </p:spPr>
        <p:txBody>
          <a:bodyPr vert="horz" lIns="91419" tIns="45708" rIns="91419"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19" tIns="45708" rIns="91419" bIns="45708" rtlCol="0" anchor="b"/>
          <a:lstStyle>
            <a:lvl1pPr algn="r">
              <a:defRPr sz="1200"/>
            </a:lvl1pPr>
          </a:lstStyle>
          <a:p>
            <a:fld id="{FDBF8B8D-1C63-4052-B832-3F29A8FC2EF9}" type="slidenum">
              <a:rPr lang="en-US" smtClean="0"/>
              <a:pPr/>
              <a:t>‹#›</a:t>
            </a:fld>
            <a:endParaRPr lang="en-US" dirty="0"/>
          </a:p>
        </p:txBody>
      </p:sp>
    </p:spTree>
    <p:extLst>
      <p:ext uri="{BB962C8B-B14F-4D97-AF65-F5344CB8AC3E}">
        <p14:creationId xmlns:p14="http://schemas.microsoft.com/office/powerpoint/2010/main" val="295740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5" rIns="93149" bIns="4657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49" tIns="46575" rIns="93149" bIns="46575" rtlCol="0"/>
          <a:lstStyle>
            <a:lvl1pPr algn="r">
              <a:defRPr sz="1200"/>
            </a:lvl1pPr>
          </a:lstStyle>
          <a:p>
            <a:fld id="{541933C4-AD5D-4ED4-B45A-0D636CF8F757}" type="datetimeFigureOut">
              <a:rPr lang="en-US" smtClean="0"/>
              <a:pPr/>
              <a:t>8/13/2019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49" tIns="46575" rIns="93149" bIns="4657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9" tIns="46575" rIns="93149" bIns="465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9" tIns="46575" rIns="93149" bIns="465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9" tIns="46575" rIns="93149" bIns="46575" rtlCol="0" anchor="b"/>
          <a:lstStyle>
            <a:lvl1pPr algn="r">
              <a:defRPr sz="1200"/>
            </a:lvl1pPr>
          </a:lstStyle>
          <a:p>
            <a:fld id="{9071AF7D-4BF5-4AE1-8B65-1E90DE8DDA18}" type="slidenum">
              <a:rPr lang="en-US" smtClean="0"/>
              <a:pPr/>
              <a:t>‹#›</a:t>
            </a:fld>
            <a:endParaRPr lang="en-US" dirty="0"/>
          </a:p>
        </p:txBody>
      </p:sp>
    </p:spTree>
    <p:extLst>
      <p:ext uri="{BB962C8B-B14F-4D97-AF65-F5344CB8AC3E}">
        <p14:creationId xmlns:p14="http://schemas.microsoft.com/office/powerpoint/2010/main" val="176360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1</a:t>
            </a:fld>
            <a:endParaRPr lang="en-US" dirty="0"/>
          </a:p>
        </p:txBody>
      </p:sp>
    </p:spTree>
    <p:extLst>
      <p:ext uri="{BB962C8B-B14F-4D97-AF65-F5344CB8AC3E}">
        <p14:creationId xmlns:p14="http://schemas.microsoft.com/office/powerpoint/2010/main" val="64238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23556" name="Slide Number Placeholder 3"/>
          <p:cNvSpPr>
            <a:spLocks noGrp="1"/>
          </p:cNvSpPr>
          <p:nvPr>
            <p:ph type="sldNum" sz="quarter" idx="5"/>
          </p:nvPr>
        </p:nvSpPr>
        <p:spPr>
          <a:noFill/>
        </p:spPr>
        <p:txBody>
          <a:bodyPr/>
          <a:lstStyle/>
          <a:p>
            <a:fld id="{DA82EFF6-0713-4B3F-9E79-0F42C4248812}" type="slidenum">
              <a:rPr lang="en-US" smtClean="0"/>
              <a:pPr/>
              <a:t>17</a:t>
            </a:fld>
            <a:endParaRPr lang="en-US" dirty="0"/>
          </a:p>
        </p:txBody>
      </p:sp>
    </p:spTree>
    <p:extLst>
      <p:ext uri="{BB962C8B-B14F-4D97-AF65-F5344CB8AC3E}">
        <p14:creationId xmlns:p14="http://schemas.microsoft.com/office/powerpoint/2010/main" val="19488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Phase</a:t>
            </a:r>
            <a:r>
              <a:rPr lang="en-US" baseline="0" dirty="0"/>
              <a:t> IV changed it from “Negotiation” to “Negotiation Towards Settlement”</a:t>
            </a:r>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18</a:t>
            </a:fld>
            <a:endParaRPr lang="en-US" dirty="0"/>
          </a:p>
        </p:txBody>
      </p:sp>
    </p:spTree>
    <p:extLst>
      <p:ext uri="{BB962C8B-B14F-4D97-AF65-F5344CB8AC3E}">
        <p14:creationId xmlns:p14="http://schemas.microsoft.com/office/powerpoint/2010/main" val="281314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 Phase</a:t>
            </a:r>
            <a:r>
              <a:rPr lang="en-US" baseline="0" dirty="0"/>
              <a:t> IV changed it from “Negotiation” to “Negotiation Towards Settlement”</a:t>
            </a:r>
            <a:endParaRPr lang="en-US" dirty="0"/>
          </a:p>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20</a:t>
            </a:fld>
            <a:endParaRPr lang="en-US" dirty="0"/>
          </a:p>
        </p:txBody>
      </p:sp>
    </p:spTree>
    <p:extLst>
      <p:ext uri="{BB962C8B-B14F-4D97-AF65-F5344CB8AC3E}">
        <p14:creationId xmlns:p14="http://schemas.microsoft.com/office/powerpoint/2010/main" val="3723015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21</a:t>
            </a:fld>
            <a:endParaRPr lang="en-US" dirty="0"/>
          </a:p>
        </p:txBody>
      </p:sp>
    </p:spTree>
    <p:extLst>
      <p:ext uri="{BB962C8B-B14F-4D97-AF65-F5344CB8AC3E}">
        <p14:creationId xmlns:p14="http://schemas.microsoft.com/office/powerpoint/2010/main" val="141458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24</a:t>
            </a:fld>
            <a:endParaRPr lang="en-US" dirty="0"/>
          </a:p>
        </p:txBody>
      </p:sp>
    </p:spTree>
    <p:extLst>
      <p:ext uri="{BB962C8B-B14F-4D97-AF65-F5344CB8AC3E}">
        <p14:creationId xmlns:p14="http://schemas.microsoft.com/office/powerpoint/2010/main" val="332147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32</a:t>
            </a:fld>
            <a:endParaRPr lang="en-US" dirty="0"/>
          </a:p>
        </p:txBody>
      </p:sp>
    </p:spTree>
    <p:extLst>
      <p:ext uri="{BB962C8B-B14F-4D97-AF65-F5344CB8AC3E}">
        <p14:creationId xmlns:p14="http://schemas.microsoft.com/office/powerpoint/2010/main" val="933460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1AF7D-4BF5-4AE1-8B65-1E90DE8DDA18}" type="slidenum">
              <a:rPr lang="en-US" smtClean="0"/>
              <a:pPr/>
              <a:t>36</a:t>
            </a:fld>
            <a:endParaRPr lang="en-US" dirty="0"/>
          </a:p>
        </p:txBody>
      </p:sp>
    </p:spTree>
    <p:extLst>
      <p:ext uri="{BB962C8B-B14F-4D97-AF65-F5344CB8AC3E}">
        <p14:creationId xmlns:p14="http://schemas.microsoft.com/office/powerpoint/2010/main" val="119790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E414A-8CA3-47E7-B019-4AE345612191}" type="slidenum">
              <a:rPr lang="en-US" smtClean="0"/>
              <a:t>40</a:t>
            </a:fld>
            <a:endParaRPr lang="en-US"/>
          </a:p>
        </p:txBody>
      </p:sp>
    </p:spTree>
    <p:extLst>
      <p:ext uri="{BB962C8B-B14F-4D97-AF65-F5344CB8AC3E}">
        <p14:creationId xmlns:p14="http://schemas.microsoft.com/office/powerpoint/2010/main" val="360966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3</a:t>
            </a:fld>
            <a:endParaRPr lang="en-US" dirty="0"/>
          </a:p>
        </p:txBody>
      </p:sp>
    </p:spTree>
    <p:extLst>
      <p:ext uri="{BB962C8B-B14F-4D97-AF65-F5344CB8AC3E}">
        <p14:creationId xmlns:p14="http://schemas.microsoft.com/office/powerpoint/2010/main" val="148634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4</a:t>
            </a:fld>
            <a:endParaRPr lang="en-US" dirty="0"/>
          </a:p>
        </p:txBody>
      </p:sp>
    </p:spTree>
    <p:extLst>
      <p:ext uri="{BB962C8B-B14F-4D97-AF65-F5344CB8AC3E}">
        <p14:creationId xmlns:p14="http://schemas.microsoft.com/office/powerpoint/2010/main" val="191238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956175" cy="3717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5</a:t>
            </a:fld>
            <a:endParaRPr lang="en-US" dirty="0"/>
          </a:p>
        </p:txBody>
      </p:sp>
    </p:spTree>
    <p:extLst>
      <p:ext uri="{BB962C8B-B14F-4D97-AF65-F5344CB8AC3E}">
        <p14:creationId xmlns:p14="http://schemas.microsoft.com/office/powerpoint/2010/main" val="269105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6</a:t>
            </a:fld>
            <a:endParaRPr lang="en-US" dirty="0"/>
          </a:p>
        </p:txBody>
      </p:sp>
    </p:spTree>
    <p:extLst>
      <p:ext uri="{BB962C8B-B14F-4D97-AF65-F5344CB8AC3E}">
        <p14:creationId xmlns:p14="http://schemas.microsoft.com/office/powerpoint/2010/main" val="116591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58FBB-0ACC-43E1-A2E2-96E6FA4651BB}" type="slidenum">
              <a:rPr lang="en-US" smtClean="0"/>
              <a:t>8</a:t>
            </a:fld>
            <a:endParaRPr lang="en-US"/>
          </a:p>
        </p:txBody>
      </p:sp>
    </p:spTree>
    <p:extLst>
      <p:ext uri="{BB962C8B-B14F-4D97-AF65-F5344CB8AC3E}">
        <p14:creationId xmlns:p14="http://schemas.microsoft.com/office/powerpoint/2010/main" val="306880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58FBB-0ACC-43E1-A2E2-96E6FA4651BB}" type="slidenum">
              <a:rPr lang="en-US" smtClean="0"/>
              <a:t>9</a:t>
            </a:fld>
            <a:endParaRPr lang="en-US"/>
          </a:p>
        </p:txBody>
      </p:sp>
    </p:spTree>
    <p:extLst>
      <p:ext uri="{BB962C8B-B14F-4D97-AF65-F5344CB8AC3E}">
        <p14:creationId xmlns:p14="http://schemas.microsoft.com/office/powerpoint/2010/main" val="406958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58FBB-0ACC-43E1-A2E2-96E6FA4651BB}" type="slidenum">
              <a:rPr lang="en-US" smtClean="0"/>
              <a:t>10</a:t>
            </a:fld>
            <a:endParaRPr lang="en-US"/>
          </a:p>
        </p:txBody>
      </p:sp>
    </p:spTree>
    <p:extLst>
      <p:ext uri="{BB962C8B-B14F-4D97-AF65-F5344CB8AC3E}">
        <p14:creationId xmlns:p14="http://schemas.microsoft.com/office/powerpoint/2010/main" val="126834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1AF7D-4BF5-4AE1-8B65-1E90DE8DDA18}" type="slidenum">
              <a:rPr lang="en-US" smtClean="0"/>
              <a:pPr/>
              <a:t>12</a:t>
            </a:fld>
            <a:endParaRPr lang="en-US" dirty="0"/>
          </a:p>
        </p:txBody>
      </p:sp>
    </p:spTree>
    <p:extLst>
      <p:ext uri="{BB962C8B-B14F-4D97-AF65-F5344CB8AC3E}">
        <p14:creationId xmlns:p14="http://schemas.microsoft.com/office/powerpoint/2010/main" val="318503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917689-5DC9-4EC5-9273-5AEFBD3B9F9E}" type="datetime1">
              <a:rPr lang="en-US" smtClean="0">
                <a:solidFill>
                  <a:srgbClr val="DBF5F9">
                    <a:shade val="90000"/>
                  </a:srgbClr>
                </a:solidFill>
              </a:rPr>
              <a:pPr/>
              <a:t>8/13/2019</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CBE93D19-9C4F-4B5F-B3F5-9BBFAC1C717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593186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B4EACA-A6FE-4911-BE9F-EF4F1832CF12}" type="datetime1">
              <a:rPr lang="en-US" smtClean="0">
                <a:solidFill>
                  <a:srgbClr val="04617B">
                    <a:shade val="90000"/>
                  </a:srgbClr>
                </a:solidFill>
              </a:rPr>
              <a:pPr/>
              <a:t>8/13/2019</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537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95A9C8-B0FE-43D6-9628-6F886BF6D0D4}" type="datetime1">
              <a:rPr lang="en-US" smtClean="0">
                <a:solidFill>
                  <a:srgbClr val="04617B">
                    <a:shade val="90000"/>
                  </a:srgbClr>
                </a:solidFill>
              </a:rPr>
              <a:pPr/>
              <a:t>8/13/2019</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45261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261601-7B56-480A-852C-F9FD1A06635F}" type="datetime1">
              <a:rPr lang="en-US" smtClean="0">
                <a:solidFill>
                  <a:srgbClr val="04617B">
                    <a:shade val="90000"/>
                  </a:srgbClr>
                </a:solidFill>
              </a:rPr>
              <a:pPr/>
              <a:t>8/13/2019</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3367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3BE6D50-FB25-4FD5-B7DA-19BBA2684AA4}" type="datetime1">
              <a:rPr lang="en-US" smtClean="0">
                <a:solidFill>
                  <a:srgbClr val="DBF5F9">
                    <a:shade val="90000"/>
                  </a:srgbClr>
                </a:solidFill>
              </a:rPr>
              <a:pPr/>
              <a:t>8/13/2019</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BE93D19-9C4F-4B5F-B3F5-9BBFAC1C717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2408519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23323F5-1912-450C-A171-90992A9E0A23}" type="datetime1">
              <a:rPr lang="en-US" smtClean="0">
                <a:solidFill>
                  <a:srgbClr val="04617B">
                    <a:shade val="90000"/>
                  </a:srgbClr>
                </a:solidFill>
              </a:rPr>
              <a:pPr/>
              <a:t>8/13/2019</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085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DD8FC80-445E-4F34-BCEF-50E6FC62E1FD}" type="datetime1">
              <a:rPr lang="en-US" smtClean="0">
                <a:solidFill>
                  <a:srgbClr val="04617B">
                    <a:shade val="90000"/>
                  </a:srgbClr>
                </a:solidFill>
              </a:rPr>
              <a:pPr/>
              <a:t>8/13/2019</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0259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D37054F-DBC5-4309-BAE6-C962DCFECCB0}" type="datetime1">
              <a:rPr lang="en-US" smtClean="0">
                <a:solidFill>
                  <a:srgbClr val="04617B">
                    <a:shade val="90000"/>
                  </a:srgbClr>
                </a:solidFill>
              </a:rPr>
              <a:pPr/>
              <a:t>8/13/2019</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602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EADC8-C4C1-4B46-8D87-DA604AE520AD}" type="datetime1">
              <a:rPr lang="en-US" smtClean="0">
                <a:solidFill>
                  <a:srgbClr val="04617B">
                    <a:shade val="90000"/>
                  </a:srgbClr>
                </a:solidFill>
              </a:rPr>
              <a:pPr/>
              <a:t>8/13/2019</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1060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592DD4D-9B7E-4898-8F31-5EAEAE1B85D4}" type="datetime1">
              <a:rPr lang="en-US" smtClean="0">
                <a:solidFill>
                  <a:srgbClr val="04617B">
                    <a:shade val="90000"/>
                  </a:srgbClr>
                </a:solidFill>
              </a:rPr>
              <a:pPr/>
              <a:t>8/13/2019</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5809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1536985-2CD7-414A-BE75-869C55D85774}" type="datetime1">
              <a:rPr lang="en-US" smtClean="0">
                <a:solidFill>
                  <a:srgbClr val="04617B">
                    <a:shade val="90000"/>
                  </a:srgbClr>
                </a:solidFill>
              </a:rPr>
              <a:pPr/>
              <a:t>8/13/2019</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44253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FA4C06-3771-46A2-A990-94CF066C18B7}" type="datetime1">
              <a:rPr lang="en-US" smtClean="0">
                <a:solidFill>
                  <a:srgbClr val="04617B">
                    <a:shade val="90000"/>
                  </a:srgbClr>
                </a:solidFill>
              </a:rPr>
              <a:pPr/>
              <a:t>8/13/2019</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E93D19-9C4F-4B5F-B3F5-9BBFAC1C7170}"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2835260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68625"/>
            <a:ext cx="7315200" cy="1679575"/>
          </a:xfrm>
        </p:spPr>
        <p:txBody>
          <a:bodyPr>
            <a:noAutofit/>
          </a:bodyPr>
          <a:lstStyle/>
          <a:p>
            <a:pPr algn="ctr"/>
            <a:r>
              <a:rPr lang="en-US" sz="2800" dirty="0">
                <a:solidFill>
                  <a:schemeClr val="accent1">
                    <a:lumMod val="75000"/>
                  </a:schemeClr>
                </a:solidFill>
              </a:rPr>
              <a:t/>
            </a:r>
            <a:br>
              <a:rPr lang="en-US" sz="2800" dirty="0">
                <a:solidFill>
                  <a:schemeClr val="accent1">
                    <a:lumMod val="75000"/>
                  </a:schemeClr>
                </a:solidFill>
              </a:rPr>
            </a:br>
            <a:r>
              <a:rPr lang="en-US" sz="2800" dirty="0">
                <a:solidFill>
                  <a:schemeClr val="accent1">
                    <a:lumMod val="75000"/>
                  </a:schemeClr>
                </a:solidFill>
              </a:rPr>
              <a:t/>
            </a:r>
            <a:br>
              <a:rPr lang="en-US" sz="2800" dirty="0">
                <a:solidFill>
                  <a:schemeClr val="accent1">
                    <a:lumMod val="75000"/>
                  </a:schemeClr>
                </a:solidFill>
              </a:rPr>
            </a:br>
            <a:r>
              <a:rPr lang="en-US" sz="2800" dirty="0">
                <a:solidFill>
                  <a:schemeClr val="accent1">
                    <a:lumMod val="75000"/>
                  </a:schemeClr>
                </a:solidFill>
              </a:rPr>
              <a:t/>
            </a:r>
            <a:br>
              <a:rPr lang="en-US" sz="2800" dirty="0">
                <a:solidFill>
                  <a:schemeClr val="accent1">
                    <a:lumMod val="75000"/>
                  </a:schemeClr>
                </a:solidFill>
              </a:rPr>
            </a:br>
            <a:r>
              <a:rPr lang="en-US" sz="3600" b="1" dirty="0">
                <a:effectLst>
                  <a:outerShdw blurRad="38100" dist="38100" dir="2700000" algn="tl">
                    <a:srgbClr val="000000">
                      <a:alpha val="43137"/>
                    </a:srgbClr>
                  </a:outerShdw>
                </a:effectLst>
                <a:latin typeface="Gill Sans MT"/>
              </a:rPr>
              <a:t>INDIAN WATER RIGHTS SETTLEMENTS</a:t>
            </a:r>
            <a:r>
              <a:rPr lang="en-US" sz="2400" b="1" dirty="0">
                <a:solidFill>
                  <a:schemeClr val="accent1">
                    <a:lumMod val="75000"/>
                  </a:schemeClr>
                </a:solidFill>
                <a:effectLst>
                  <a:outerShdw blurRad="38100" dist="38100" dir="2700000" algn="tl">
                    <a:srgbClr val="000000">
                      <a:alpha val="43137"/>
                    </a:srgbClr>
                  </a:outerShdw>
                </a:effectLst>
              </a:rPr>
              <a:t/>
            </a:r>
            <a:br>
              <a:rPr lang="en-US" sz="2400" b="1" dirty="0">
                <a:solidFill>
                  <a:schemeClr val="accent1">
                    <a:lumMod val="75000"/>
                  </a:schemeClr>
                </a:solidFill>
                <a:effectLst>
                  <a:outerShdw blurRad="38100" dist="38100" dir="2700000" algn="tl">
                    <a:srgbClr val="000000">
                      <a:alpha val="43137"/>
                    </a:srgbClr>
                  </a:outerShdw>
                </a:effectLst>
              </a:rPr>
            </a:br>
            <a:r>
              <a:rPr lang="en-US" sz="1800" dirty="0">
                <a:solidFill>
                  <a:schemeClr val="accent1">
                    <a:lumMod val="75000"/>
                  </a:schemeClr>
                </a:solidFill>
              </a:rPr>
              <a:t> </a:t>
            </a:r>
            <a:endParaRPr lang="en-US" sz="2400" dirty="0">
              <a:solidFill>
                <a:schemeClr val="accent1">
                  <a:lumMod val="75000"/>
                </a:schemeClr>
              </a:solidFill>
            </a:endParaRPr>
          </a:p>
        </p:txBody>
      </p:sp>
      <p:sp>
        <p:nvSpPr>
          <p:cNvPr id="4" name="Subtitle 3"/>
          <p:cNvSpPr>
            <a:spLocks noGrp="1"/>
          </p:cNvSpPr>
          <p:nvPr>
            <p:ph type="subTitle" idx="1"/>
          </p:nvPr>
        </p:nvSpPr>
        <p:spPr>
          <a:xfrm>
            <a:off x="762000" y="4651375"/>
            <a:ext cx="7696200" cy="1825625"/>
          </a:xfrm>
        </p:spPr>
        <p:txBody>
          <a:bodyPr>
            <a:noAutofit/>
          </a:bodyPr>
          <a:lstStyle/>
          <a:p>
            <a:pPr algn="ctr"/>
            <a:r>
              <a:rPr lang="en-US" sz="1600" b="1" dirty="0">
                <a:solidFill>
                  <a:schemeClr val="tx1"/>
                </a:solidFill>
                <a:latin typeface="Gill Sans MT"/>
              </a:rPr>
              <a:t>WSWC/NARF Symposium</a:t>
            </a:r>
          </a:p>
          <a:p>
            <a:pPr algn="ctr"/>
            <a:r>
              <a:rPr lang="en-US" sz="1600" b="1" dirty="0">
                <a:solidFill>
                  <a:schemeClr val="tx1"/>
                </a:solidFill>
                <a:latin typeface="Gill Sans MT"/>
              </a:rPr>
              <a:t>August </a:t>
            </a:r>
            <a:r>
              <a:rPr lang="en-US" sz="1600" b="1" dirty="0">
                <a:latin typeface="Gill Sans MT"/>
              </a:rPr>
              <a:t>14, 2019</a:t>
            </a:r>
            <a:endParaRPr lang="en-US" sz="1600" b="1" dirty="0">
              <a:solidFill>
                <a:schemeClr val="tx1"/>
              </a:solidFill>
              <a:latin typeface="Gill Sans MT"/>
            </a:endParaRPr>
          </a:p>
          <a:p>
            <a:pPr algn="ctr"/>
            <a:endParaRPr lang="en-US" sz="1600" b="1" dirty="0">
              <a:solidFill>
                <a:schemeClr val="tx1"/>
              </a:solidFill>
              <a:latin typeface="Gill Sans MT"/>
            </a:endParaRPr>
          </a:p>
          <a:p>
            <a:pPr algn="ctr"/>
            <a:r>
              <a:rPr lang="en-US" sz="1600" b="1" dirty="0">
                <a:solidFill>
                  <a:schemeClr val="tx1"/>
                </a:solidFill>
                <a:latin typeface="Gill Sans MT"/>
              </a:rPr>
              <a:t>Pamela Williams, Director</a:t>
            </a:r>
          </a:p>
          <a:p>
            <a:pPr algn="ctr"/>
            <a:r>
              <a:rPr lang="en-US" sz="1600" b="1" dirty="0">
                <a:solidFill>
                  <a:schemeClr val="tx1"/>
                </a:solidFill>
                <a:latin typeface="Gill Sans MT"/>
              </a:rPr>
              <a:t>Secretary’s Indian Water Rights Office</a:t>
            </a:r>
          </a:p>
          <a:p>
            <a:pPr algn="ctr"/>
            <a:endParaRPr lang="en-US" sz="1600" b="1" dirty="0">
              <a:latin typeface="Gill Sans MT"/>
            </a:endParaRPr>
          </a:p>
          <a:p>
            <a:pPr algn="ctr"/>
            <a:endParaRPr lang="en-US" sz="1600" b="1" dirty="0">
              <a:solidFill>
                <a:schemeClr val="tx1"/>
              </a:solidFill>
              <a:latin typeface="Gill Sans MT"/>
            </a:endParaRPr>
          </a:p>
        </p:txBody>
      </p:sp>
      <p:pic>
        <p:nvPicPr>
          <p:cNvPr id="6" name="Picture 5" descr="600px-US-DeptOfTheInterior-Seal_svg.png"/>
          <p:cNvPicPr>
            <a:picLocks noChangeAspect="1"/>
          </p:cNvPicPr>
          <p:nvPr/>
        </p:nvPicPr>
        <p:blipFill>
          <a:blip r:embed="rId3" cstate="print"/>
          <a:stretch>
            <a:fillRect/>
          </a:stretch>
        </p:blipFill>
        <p:spPr>
          <a:xfrm>
            <a:off x="3505200" y="914400"/>
            <a:ext cx="1905000" cy="1905000"/>
          </a:xfrm>
          <a:prstGeom prst="rect">
            <a:avLst/>
          </a:prstGeom>
        </p:spPr>
      </p:pic>
    </p:spTree>
    <p:extLst>
      <p:ext uri="{BB962C8B-B14F-4D97-AF65-F5344CB8AC3E}">
        <p14:creationId xmlns:p14="http://schemas.microsoft.com/office/powerpoint/2010/main" val="246112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600" dirty="0">
                <a:latin typeface="Gill Sans MT"/>
              </a:rPr>
              <a:t>Active Indian Water Rights </a:t>
            </a:r>
            <a:br>
              <a:rPr lang="en-US" sz="3600" dirty="0">
                <a:latin typeface="Gill Sans MT"/>
              </a:rPr>
            </a:br>
            <a:r>
              <a:rPr lang="en-US" sz="3600" dirty="0">
                <a:latin typeface="Gill Sans MT"/>
              </a:rPr>
              <a:t>Settlement Negotiations by State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90690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405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503238"/>
            <a:ext cx="8229600" cy="868362"/>
          </a:xfrm>
        </p:spPr>
        <p:txBody>
          <a:bodyPr>
            <a:noAutofit/>
          </a:bodyPr>
          <a:lstStyle/>
          <a:p>
            <a:pPr algn="ctr"/>
            <a:r>
              <a:rPr lang="en-US" sz="4200" dirty="0">
                <a:latin typeface="Gill Sans MT"/>
              </a:rPr>
              <a:t>Settlement Negotiations</a:t>
            </a:r>
          </a:p>
        </p:txBody>
      </p:sp>
      <p:sp>
        <p:nvSpPr>
          <p:cNvPr id="8" name="Content Placeholder 7"/>
          <p:cNvSpPr>
            <a:spLocks noGrp="1"/>
          </p:cNvSpPr>
          <p:nvPr>
            <p:ph idx="1"/>
          </p:nvPr>
        </p:nvSpPr>
        <p:spPr>
          <a:xfrm>
            <a:off x="533400" y="1600200"/>
            <a:ext cx="7696200" cy="4724400"/>
          </a:xfrm>
        </p:spPr>
        <p:txBody>
          <a:bodyPr>
            <a:normAutofit fontScale="92500" lnSpcReduction="20000"/>
          </a:bodyPr>
          <a:lstStyle/>
          <a:p>
            <a:r>
              <a:rPr lang="en-US" sz="2800" dirty="0">
                <a:solidFill>
                  <a:srgbClr val="376092"/>
                </a:solidFill>
                <a:latin typeface="Gill Sans MT" charset="0"/>
                <a:ea typeface="ＭＳ Ｐゴシック" pitchFamily="34" charset="-128"/>
              </a:rPr>
              <a:t>Settlement negotiations frequently evolve from litigation but can also occur without litigation</a:t>
            </a:r>
          </a:p>
          <a:p>
            <a:endParaRPr lang="en-US" sz="2800" dirty="0">
              <a:solidFill>
                <a:srgbClr val="376092"/>
              </a:solidFill>
              <a:latin typeface="Gill Sans MT" charset="0"/>
              <a:ea typeface="ＭＳ Ｐゴシック" pitchFamily="34" charset="-128"/>
            </a:endParaRPr>
          </a:p>
          <a:p>
            <a:r>
              <a:rPr lang="en-US" sz="2800" dirty="0">
                <a:solidFill>
                  <a:srgbClr val="376092"/>
                </a:solidFill>
                <a:latin typeface="Gill Sans MT" charset="0"/>
                <a:ea typeface="ＭＳ Ｐゴシック" pitchFamily="34" charset="-128"/>
              </a:rPr>
              <a:t>DOI provides technical and other assistance to the tribes</a:t>
            </a:r>
          </a:p>
          <a:p>
            <a:endParaRPr lang="en-US" sz="2800" dirty="0">
              <a:solidFill>
                <a:srgbClr val="376092"/>
              </a:solidFill>
              <a:latin typeface="Gill Sans MT" charset="0"/>
              <a:ea typeface="ＭＳ Ｐゴシック" pitchFamily="34" charset="-128"/>
            </a:endParaRPr>
          </a:p>
          <a:p>
            <a:r>
              <a:rPr lang="en-US" sz="2800" dirty="0">
                <a:solidFill>
                  <a:srgbClr val="376092"/>
                </a:solidFill>
                <a:latin typeface="Gill Sans MT" charset="0"/>
                <a:ea typeface="ＭＳ Ｐゴシック" pitchFamily="34" charset="-128"/>
              </a:rPr>
              <a:t>Settlement agreements vary from multi-party agreements to compacts among the state, tribe, and Federal Government</a:t>
            </a:r>
          </a:p>
          <a:p>
            <a:endParaRPr lang="en-US" sz="2800" dirty="0">
              <a:solidFill>
                <a:srgbClr val="376092"/>
              </a:solidFill>
              <a:latin typeface="Gill Sans MT" charset="0"/>
              <a:ea typeface="ＭＳ Ｐゴシック" pitchFamily="34" charset="-128"/>
            </a:endParaRPr>
          </a:p>
          <a:p>
            <a:r>
              <a:rPr lang="en-US" sz="2800" dirty="0">
                <a:solidFill>
                  <a:srgbClr val="376092"/>
                </a:solidFill>
                <a:latin typeface="Gill Sans MT" charset="0"/>
                <a:ea typeface="ＭＳ Ｐゴシック" pitchFamily="34" charset="-128"/>
              </a:rPr>
              <a:t>When agreement is reached, parties typically seek Federal approval in the form of Federal legislation</a:t>
            </a:r>
          </a:p>
          <a:p>
            <a:endParaRPr lang="en-US" dirty="0">
              <a:solidFill>
                <a:schemeClr val="accent1">
                  <a:lumMod val="75000"/>
                </a:schemeClr>
              </a:solidFill>
              <a:latin typeface="Gill Sans MT"/>
            </a:endParaRPr>
          </a:p>
          <a:p>
            <a:endParaRPr lang="en-US" dirty="0">
              <a:solidFill>
                <a:schemeClr val="accent1">
                  <a:lumMod val="75000"/>
                </a:schemeClr>
              </a:solidFill>
              <a:latin typeface="Gill Sans MT"/>
            </a:endParaRPr>
          </a:p>
          <a:p>
            <a:endParaRPr lang="en-US" dirty="0">
              <a:latin typeface="+mj-lt"/>
            </a:endParaRPr>
          </a:p>
        </p:txBody>
      </p:sp>
      <p:sp>
        <p:nvSpPr>
          <p:cNvPr id="2" name="Slide Number Placeholder 1"/>
          <p:cNvSpPr>
            <a:spLocks noGrp="1"/>
          </p:cNvSpPr>
          <p:nvPr>
            <p:ph type="sldNum" sz="quarter" idx="12"/>
          </p:nvPr>
        </p:nvSpPr>
        <p:spPr/>
        <p:txBody>
          <a:bodyPr/>
          <a:lstStyle/>
          <a:p>
            <a:fld id="{CBE93D19-9C4F-4B5F-B3F5-9BBFAC1C7170}" type="slidenum">
              <a:rPr lang="en-US" smtClean="0"/>
              <a:pPr/>
              <a:t>11</a:t>
            </a:fld>
            <a:endParaRPr lang="en-US" dirty="0"/>
          </a:p>
        </p:txBody>
      </p:sp>
    </p:spTree>
    <p:extLst>
      <p:ext uri="{BB962C8B-B14F-4D97-AF65-F5344CB8AC3E}">
        <p14:creationId xmlns:p14="http://schemas.microsoft.com/office/powerpoint/2010/main" val="139020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600" cy="838200"/>
          </a:xfrm>
        </p:spPr>
        <p:txBody>
          <a:bodyPr anchor="ctr">
            <a:normAutofit/>
          </a:bodyPr>
          <a:lstStyle/>
          <a:p>
            <a:pPr algn="ctr" eaLnBrk="1" hangingPunct="1">
              <a:defRPr/>
            </a:pPr>
            <a:r>
              <a:rPr lang="en-US" altLang="zh-CN" sz="4200" dirty="0">
                <a:latin typeface="Gill Sans MT"/>
                <a:ea typeface="宋体" charset="-122"/>
              </a:rPr>
              <a:t>Benefits of Settlements</a:t>
            </a:r>
            <a:endParaRPr lang="en-US" sz="4200" dirty="0">
              <a:latin typeface="Gill Sans MT"/>
            </a:endParaRPr>
          </a:p>
        </p:txBody>
      </p:sp>
      <p:sp>
        <p:nvSpPr>
          <p:cNvPr id="13315" name="Rectangle 3"/>
          <p:cNvSpPr>
            <a:spLocks noGrp="1" noChangeArrowheads="1"/>
          </p:cNvSpPr>
          <p:nvPr>
            <p:ph idx="1"/>
          </p:nvPr>
        </p:nvSpPr>
        <p:spPr>
          <a:xfrm>
            <a:off x="457200" y="1371600"/>
            <a:ext cx="7772400" cy="5257800"/>
          </a:xfrm>
        </p:spPr>
        <p:txBody>
          <a:bodyPr>
            <a:noAutofit/>
          </a:bodyPr>
          <a:lstStyle/>
          <a:p>
            <a:pPr marL="0">
              <a:lnSpc>
                <a:spcPct val="120000"/>
              </a:lnSpc>
              <a:spcBef>
                <a:spcPts val="0"/>
              </a:spcBef>
            </a:pPr>
            <a:r>
              <a:rPr lang="en-US" altLang="zh-CN" dirty="0">
                <a:solidFill>
                  <a:srgbClr val="376092"/>
                </a:solidFill>
                <a:latin typeface="Gill Sans MT" charset="0"/>
                <a:ea typeface="ＭＳ Ｐゴシック" pitchFamily="34" charset="-128"/>
              </a:rPr>
              <a:t>Wet Water </a:t>
            </a:r>
          </a:p>
          <a:p>
            <a:pPr marL="457200" lvl="1" indent="0">
              <a:lnSpc>
                <a:spcPct val="120000"/>
              </a:lnSpc>
              <a:spcBef>
                <a:spcPts val="0"/>
              </a:spcBef>
              <a:buNone/>
            </a:pPr>
            <a:r>
              <a:rPr lang="en-US" altLang="zh-CN" sz="2600" dirty="0">
                <a:solidFill>
                  <a:srgbClr val="376092"/>
                </a:solidFill>
                <a:latin typeface="Gill Sans MT" charset="0"/>
                <a:ea typeface="ＭＳ Ｐゴシック" pitchFamily="34" charset="-128"/>
              </a:rPr>
              <a:t>Provide “wet water” to tribes;  litigation provides “paper water”</a:t>
            </a:r>
          </a:p>
          <a:p>
            <a:pPr marL="457200" lvl="1" indent="0">
              <a:lnSpc>
                <a:spcPct val="50000"/>
              </a:lnSpc>
              <a:spcBef>
                <a:spcPts val="0"/>
              </a:spcBef>
              <a:buNone/>
            </a:pPr>
            <a:endParaRPr lang="en-US" altLang="zh-CN" sz="2600" dirty="0">
              <a:solidFill>
                <a:srgbClr val="376092"/>
              </a:solidFill>
              <a:latin typeface="Gill Sans MT" charset="0"/>
              <a:ea typeface="ＭＳ Ｐゴシック" pitchFamily="34" charset="-128"/>
            </a:endParaRPr>
          </a:p>
          <a:p>
            <a:pPr marL="0" lvl="0">
              <a:lnSpc>
                <a:spcPct val="120000"/>
              </a:lnSpc>
              <a:spcBef>
                <a:spcPts val="0"/>
              </a:spcBef>
            </a:pPr>
            <a:r>
              <a:rPr lang="en-US" altLang="zh-CN" dirty="0">
                <a:solidFill>
                  <a:srgbClr val="376092"/>
                </a:solidFill>
                <a:latin typeface="Gill Sans MT" charset="0"/>
                <a:ea typeface="ＭＳ Ｐゴシック" pitchFamily="34" charset="-128"/>
              </a:rPr>
              <a:t>Win-Win</a:t>
            </a:r>
          </a:p>
          <a:p>
            <a:pPr marL="457200" lvl="1" indent="0">
              <a:lnSpc>
                <a:spcPct val="120000"/>
              </a:lnSpc>
              <a:spcBef>
                <a:spcPts val="0"/>
              </a:spcBef>
              <a:buNone/>
            </a:pPr>
            <a:r>
              <a:rPr lang="en-US" altLang="zh-CN" sz="2600" dirty="0">
                <a:solidFill>
                  <a:srgbClr val="376092"/>
                </a:solidFill>
                <a:latin typeface="Gill Sans MT" charset="0"/>
                <a:ea typeface="ＭＳ Ｐゴシック" pitchFamily="34" charset="-128"/>
              </a:rPr>
              <a:t>Provide water to tribes while protecting existing non-Indian water users</a:t>
            </a:r>
          </a:p>
          <a:p>
            <a:pPr marL="457200" lvl="1" indent="0">
              <a:lnSpc>
                <a:spcPct val="50000"/>
              </a:lnSpc>
              <a:spcBef>
                <a:spcPts val="0"/>
              </a:spcBef>
              <a:buNone/>
            </a:pPr>
            <a:endParaRPr lang="en-US" altLang="zh-CN" sz="2600" dirty="0">
              <a:solidFill>
                <a:srgbClr val="376092"/>
              </a:solidFill>
              <a:latin typeface="Gill Sans MT" charset="0"/>
              <a:ea typeface="ＭＳ Ｐゴシック" pitchFamily="34" charset="-128"/>
            </a:endParaRPr>
          </a:p>
          <a:p>
            <a:pPr>
              <a:lnSpc>
                <a:spcPct val="120000"/>
              </a:lnSpc>
              <a:spcBef>
                <a:spcPts val="0"/>
              </a:spcBef>
            </a:pPr>
            <a:r>
              <a:rPr lang="en-US" altLang="zh-CN" dirty="0">
                <a:solidFill>
                  <a:srgbClr val="376092"/>
                </a:solidFill>
                <a:latin typeface="Gill Sans MT" charset="0"/>
                <a:ea typeface="ＭＳ Ｐゴシック" pitchFamily="34" charset="-128"/>
              </a:rPr>
              <a:t>Local Solutions</a:t>
            </a:r>
          </a:p>
          <a:p>
            <a:pPr marL="457200" lvl="1" indent="0">
              <a:lnSpc>
                <a:spcPct val="120000"/>
              </a:lnSpc>
              <a:spcBef>
                <a:spcPts val="0"/>
              </a:spcBef>
              <a:buNone/>
            </a:pPr>
            <a:r>
              <a:rPr lang="en-US" altLang="zh-CN" sz="2600" dirty="0">
                <a:solidFill>
                  <a:srgbClr val="376092"/>
                </a:solidFill>
                <a:latin typeface="Gill Sans MT" charset="0"/>
                <a:ea typeface="ＭＳ Ｐゴシック" pitchFamily="34" charset="-128"/>
              </a:rPr>
              <a:t>Allow parties to develop and implement creative solutions to water use problems based on local knowledge and values</a:t>
            </a:r>
          </a:p>
          <a:p>
            <a:pPr>
              <a:lnSpc>
                <a:spcPct val="120000"/>
              </a:lnSpc>
              <a:spcBef>
                <a:spcPts val="0"/>
              </a:spcBef>
            </a:pPr>
            <a:endParaRPr lang="en-US" sz="2400" b="1" dirty="0">
              <a:latin typeface="Gill Sans MT"/>
            </a:endParaRPr>
          </a:p>
        </p:txBody>
      </p:sp>
      <p:sp>
        <p:nvSpPr>
          <p:cNvPr id="2" name="Slide Number Placeholder 1"/>
          <p:cNvSpPr>
            <a:spLocks noGrp="1"/>
          </p:cNvSpPr>
          <p:nvPr>
            <p:ph type="sldNum" sz="quarter" idx="12"/>
          </p:nvPr>
        </p:nvSpPr>
        <p:spPr/>
        <p:txBody>
          <a:bodyPr/>
          <a:lstStyle/>
          <a:p>
            <a:fld id="{CBE93D19-9C4F-4B5F-B3F5-9BBFAC1C7170}" type="slidenum">
              <a:rPr lang="en-US" smtClean="0"/>
              <a:pPr/>
              <a:t>12</a:t>
            </a:fld>
            <a:endParaRPr lang="en-US" dirty="0"/>
          </a:p>
        </p:txBody>
      </p:sp>
    </p:spTree>
    <p:extLst>
      <p:ext uri="{BB962C8B-B14F-4D97-AF65-F5344CB8AC3E}">
        <p14:creationId xmlns:p14="http://schemas.microsoft.com/office/powerpoint/2010/main" val="9539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ctr"/>
            <a:r>
              <a:rPr lang="en-US" sz="4200" dirty="0">
                <a:latin typeface="Gill Sans MT"/>
              </a:rPr>
              <a:t>Benefits of Settlements </a:t>
            </a:r>
            <a:r>
              <a:rPr lang="en-US" sz="2400" dirty="0">
                <a:latin typeface="Gill Sans MT"/>
                <a:ea typeface="ＭＳ Ｐゴシック" pitchFamily="34" charset="-128"/>
              </a:rPr>
              <a:t>(cont’d)</a:t>
            </a:r>
          </a:p>
        </p:txBody>
      </p:sp>
      <p:sp>
        <p:nvSpPr>
          <p:cNvPr id="3" name="Content Placeholder 2"/>
          <p:cNvSpPr>
            <a:spLocks noGrp="1"/>
          </p:cNvSpPr>
          <p:nvPr>
            <p:ph idx="1"/>
          </p:nvPr>
        </p:nvSpPr>
        <p:spPr>
          <a:xfrm>
            <a:off x="401216" y="1600200"/>
            <a:ext cx="8229600" cy="4389120"/>
          </a:xfrm>
        </p:spPr>
        <p:txBody>
          <a:bodyPr>
            <a:noAutofit/>
          </a:bodyPr>
          <a:lstStyle/>
          <a:p>
            <a:pPr>
              <a:lnSpc>
                <a:spcPct val="120000"/>
              </a:lnSpc>
              <a:spcBef>
                <a:spcPts val="0"/>
              </a:spcBef>
            </a:pPr>
            <a:r>
              <a:rPr lang="en-US" dirty="0">
                <a:solidFill>
                  <a:srgbClr val="376092"/>
                </a:solidFill>
                <a:latin typeface="Gill Sans MT" charset="0"/>
                <a:ea typeface="ＭＳ Ｐゴシック" pitchFamily="34" charset="-128"/>
              </a:rPr>
              <a:t>Certainty and Economic Development</a:t>
            </a:r>
          </a:p>
          <a:p>
            <a:pPr lvl="2">
              <a:lnSpc>
                <a:spcPct val="120000"/>
              </a:lnSpc>
              <a:buFont typeface="Gill Sans MT" pitchFamily="34" charset="0"/>
              <a:buChar char="–"/>
            </a:pPr>
            <a:r>
              <a:rPr lang="en-US" sz="2600" dirty="0">
                <a:solidFill>
                  <a:srgbClr val="376092"/>
                </a:solidFill>
                <a:latin typeface="Gill Sans MT" charset="0"/>
                <a:ea typeface="ＭＳ Ｐゴシック" pitchFamily="34" charset="-128"/>
              </a:rPr>
              <a:t> Provide certainty to tribes and neighboring communities, support economic development for tribes, and replace historic tension with cooperation</a:t>
            </a:r>
          </a:p>
          <a:p>
            <a:pPr>
              <a:lnSpc>
                <a:spcPct val="50000"/>
              </a:lnSpc>
              <a:spcBef>
                <a:spcPts val="0"/>
              </a:spcBef>
            </a:pPr>
            <a:endParaRPr lang="en-US" dirty="0">
              <a:solidFill>
                <a:srgbClr val="376092"/>
              </a:solidFill>
              <a:latin typeface="Gill Sans MT" charset="0"/>
              <a:ea typeface="ＭＳ Ｐゴシック" pitchFamily="34" charset="-128"/>
            </a:endParaRPr>
          </a:p>
          <a:p>
            <a:pPr>
              <a:lnSpc>
                <a:spcPct val="120000"/>
              </a:lnSpc>
              <a:spcBef>
                <a:spcPts val="0"/>
              </a:spcBef>
            </a:pPr>
            <a:r>
              <a:rPr lang="en-US" dirty="0">
                <a:solidFill>
                  <a:srgbClr val="376092"/>
                </a:solidFill>
                <a:latin typeface="Gill Sans MT" charset="0"/>
                <a:ea typeface="ＭＳ Ｐゴシック" pitchFamily="34" charset="-128"/>
              </a:rPr>
              <a:t>Trust Responsibility</a:t>
            </a:r>
          </a:p>
          <a:p>
            <a:pPr lvl="2">
              <a:lnSpc>
                <a:spcPct val="120000"/>
              </a:lnSpc>
              <a:buFont typeface="Gill Sans MT" pitchFamily="34" charset="0"/>
              <a:buChar char="–"/>
            </a:pPr>
            <a:r>
              <a:rPr lang="en-US" sz="2600" dirty="0">
                <a:solidFill>
                  <a:srgbClr val="376092"/>
                </a:solidFill>
                <a:latin typeface="Gill Sans MT" charset="0"/>
                <a:ea typeface="ＭＳ Ｐゴシック" pitchFamily="34" charset="-128"/>
              </a:rPr>
              <a:t> Consistent with the Federal trust responsibility and Federal policy of promoting Indian self-determination and economic self-sufficiency</a:t>
            </a:r>
          </a:p>
          <a:p>
            <a:endParaRPr lang="en-US" sz="2400"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13</a:t>
            </a:fld>
            <a:endParaRPr lang="en-US" dirty="0"/>
          </a:p>
        </p:txBody>
      </p:sp>
    </p:spTree>
    <p:extLst>
      <p:ext uri="{BB962C8B-B14F-4D97-AF65-F5344CB8AC3E}">
        <p14:creationId xmlns:p14="http://schemas.microsoft.com/office/powerpoint/2010/main" val="352787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990600"/>
          </a:xfrm>
        </p:spPr>
        <p:txBody>
          <a:bodyPr>
            <a:normAutofit fontScale="90000"/>
          </a:bodyPr>
          <a:lstStyle/>
          <a:p>
            <a:pPr algn="ct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4700" dirty="0">
                <a:latin typeface="Gill Sans MT"/>
              </a:rPr>
              <a:t>Federal Settlement Process </a:t>
            </a:r>
          </a:p>
        </p:txBody>
      </p:sp>
      <p:sp>
        <p:nvSpPr>
          <p:cNvPr id="3" name="Content Placeholder 2"/>
          <p:cNvSpPr>
            <a:spLocks noGrp="1"/>
          </p:cNvSpPr>
          <p:nvPr>
            <p:ph idx="1"/>
          </p:nvPr>
        </p:nvSpPr>
        <p:spPr>
          <a:xfrm>
            <a:off x="685800" y="1295400"/>
            <a:ext cx="7848600" cy="5334000"/>
          </a:xfrm>
        </p:spPr>
        <p:txBody>
          <a:bodyPr>
            <a:normAutofit/>
          </a:bodyPr>
          <a:lstStyle/>
          <a:p>
            <a:pPr marL="463550" lvl="1" indent="-182563">
              <a:buFont typeface="Arial" pitchFamily="34" charset="0"/>
              <a:buChar char="•"/>
            </a:pPr>
            <a:endParaRPr lang="en-US" sz="2400" b="1" dirty="0">
              <a:latin typeface="Gill Sans MT"/>
            </a:endParaRPr>
          </a:p>
          <a:p>
            <a:pPr marL="274320" lvl="1" indent="-274320">
              <a:lnSpc>
                <a:spcPct val="90000"/>
              </a:lnSpc>
              <a:buClr>
                <a:schemeClr val="accent3"/>
              </a:buClr>
              <a:buSzPct val="95000"/>
            </a:pPr>
            <a:r>
              <a:rPr lang="en-US" sz="2600" dirty="0">
                <a:solidFill>
                  <a:srgbClr val="376092"/>
                </a:solidFill>
                <a:latin typeface="Gill Sans MT" charset="0"/>
                <a:ea typeface="ＭＳ Ｐゴシック" pitchFamily="34" charset="-128"/>
              </a:rPr>
              <a:t>The Working Group on Indian Water Settlements</a:t>
            </a:r>
          </a:p>
          <a:p>
            <a:pPr marL="274320" lvl="1" indent="-274320">
              <a:lnSpc>
                <a:spcPct val="90000"/>
              </a:lnSpc>
              <a:buClr>
                <a:schemeClr val="accent3"/>
              </a:buClr>
              <a:buSzPct val="95000"/>
            </a:pPr>
            <a:endParaRPr lang="en-US" sz="2600" dirty="0">
              <a:solidFill>
                <a:srgbClr val="376092"/>
              </a:solidFill>
              <a:latin typeface="Gill Sans MT" charset="0"/>
              <a:ea typeface="ＭＳ Ｐゴシック" pitchFamily="34" charset="-128"/>
            </a:endParaRPr>
          </a:p>
          <a:p>
            <a:pPr marL="274320" lvl="1" indent="-274320">
              <a:lnSpc>
                <a:spcPct val="90000"/>
              </a:lnSpc>
              <a:buClr>
                <a:schemeClr val="accent3"/>
              </a:buClr>
              <a:buSzPct val="95000"/>
            </a:pPr>
            <a:r>
              <a:rPr lang="en-US" sz="2600" dirty="0">
                <a:solidFill>
                  <a:srgbClr val="376092"/>
                </a:solidFill>
                <a:latin typeface="Gill Sans MT" charset="0"/>
                <a:ea typeface="ＭＳ Ｐゴシック" pitchFamily="34" charset="-128"/>
              </a:rPr>
              <a:t>Established by the Department of the Interior in 1989</a:t>
            </a:r>
          </a:p>
          <a:p>
            <a:pPr marL="274320" lvl="1" indent="-274320">
              <a:lnSpc>
                <a:spcPct val="90000"/>
              </a:lnSpc>
              <a:buClr>
                <a:schemeClr val="accent3"/>
              </a:buClr>
              <a:buSzPct val="95000"/>
            </a:pPr>
            <a:endParaRPr lang="en-US" sz="2600" dirty="0">
              <a:solidFill>
                <a:srgbClr val="376092"/>
              </a:solidFill>
              <a:latin typeface="Gill Sans MT" charset="0"/>
              <a:ea typeface="ＭＳ Ｐゴシック" pitchFamily="34" charset="-128"/>
            </a:endParaRPr>
          </a:p>
          <a:p>
            <a:pPr marL="274320" lvl="1" indent="-274320">
              <a:lnSpc>
                <a:spcPct val="90000"/>
              </a:lnSpc>
              <a:buClr>
                <a:schemeClr val="accent3"/>
              </a:buClr>
              <a:buSzPct val="95000"/>
            </a:pPr>
            <a:r>
              <a:rPr lang="en-US" sz="2600" dirty="0">
                <a:solidFill>
                  <a:srgbClr val="376092"/>
                </a:solidFill>
                <a:latin typeface="Gill Sans MT" charset="0"/>
                <a:ea typeface="ＭＳ Ｐゴシック" pitchFamily="34" charset="-128"/>
              </a:rPr>
              <a:t>Comprised of all Assistant Secretaries and the Solicitor</a:t>
            </a:r>
          </a:p>
          <a:p>
            <a:pPr marL="274320" lvl="1" indent="-274320">
              <a:lnSpc>
                <a:spcPct val="90000"/>
              </a:lnSpc>
              <a:buClr>
                <a:schemeClr val="accent3"/>
              </a:buClr>
              <a:buSzPct val="95000"/>
            </a:pPr>
            <a:endParaRPr lang="en-US" sz="2600" dirty="0">
              <a:solidFill>
                <a:srgbClr val="376092"/>
              </a:solidFill>
              <a:latin typeface="Gill Sans MT" charset="0"/>
              <a:ea typeface="ＭＳ Ｐゴシック" pitchFamily="34" charset="-128"/>
            </a:endParaRPr>
          </a:p>
          <a:p>
            <a:pPr marL="274320" lvl="1" indent="-274320">
              <a:lnSpc>
                <a:spcPct val="90000"/>
              </a:lnSpc>
              <a:buClr>
                <a:schemeClr val="accent3"/>
              </a:buClr>
              <a:buSzPct val="95000"/>
            </a:pPr>
            <a:r>
              <a:rPr lang="en-US" sz="2600" dirty="0">
                <a:solidFill>
                  <a:srgbClr val="376092"/>
                </a:solidFill>
                <a:latin typeface="Gill Sans MT" charset="0"/>
                <a:ea typeface="ＭＳ Ｐゴシック" pitchFamily="34" charset="-128"/>
              </a:rPr>
              <a:t>Responsible for making recommendations to the Secretary of the Interior regarding water settlements and settlement policies</a:t>
            </a:r>
          </a:p>
          <a:p>
            <a:pPr marL="463550" lvl="1" indent="-182563">
              <a:buFont typeface="Arial" pitchFamily="34" charset="0"/>
              <a:buChar char="•"/>
            </a:pPr>
            <a:endParaRPr lang="en-US" sz="1800" b="1" dirty="0">
              <a:latin typeface="Gill Sans MT"/>
            </a:endParaRPr>
          </a:p>
          <a:p>
            <a:pPr marL="280987" lvl="1" indent="0">
              <a:buNone/>
            </a:pPr>
            <a:endParaRPr lang="en-US" sz="1800" b="1"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14</a:t>
            </a:fld>
            <a:endParaRPr lang="en-US" dirty="0"/>
          </a:p>
        </p:txBody>
      </p:sp>
    </p:spTree>
    <p:extLst>
      <p:ext uri="{BB962C8B-B14F-4D97-AF65-F5344CB8AC3E}">
        <p14:creationId xmlns:p14="http://schemas.microsoft.com/office/powerpoint/2010/main" val="367802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15962"/>
          </a:xfrm>
        </p:spPr>
        <p:txBody>
          <a:bodyPr>
            <a:noAutofit/>
          </a:bodyPr>
          <a:lstStyle/>
          <a:p>
            <a:pPr algn="ctr"/>
            <a:r>
              <a:rPr lang="en-US" sz="4000" dirty="0">
                <a:latin typeface="Gill Sans MT"/>
              </a:rPr>
              <a:t>Federal  Settlement Process </a:t>
            </a:r>
            <a:r>
              <a:rPr lang="en-US" sz="2400" dirty="0">
                <a:latin typeface="Gill Sans MT"/>
                <a:ea typeface="ＭＳ Ｐゴシック" pitchFamily="34" charset="-128"/>
              </a:rPr>
              <a:t>(cont’d)</a:t>
            </a:r>
          </a:p>
        </p:txBody>
      </p:sp>
      <p:sp>
        <p:nvSpPr>
          <p:cNvPr id="3" name="Content Placeholder 2"/>
          <p:cNvSpPr>
            <a:spLocks noGrp="1"/>
          </p:cNvSpPr>
          <p:nvPr>
            <p:ph idx="1"/>
          </p:nvPr>
        </p:nvSpPr>
        <p:spPr>
          <a:xfrm>
            <a:off x="457200" y="1798637"/>
            <a:ext cx="8229600" cy="4754563"/>
          </a:xfrm>
        </p:spPr>
        <p:txBody>
          <a:bodyPr>
            <a:normAutofit fontScale="85000" lnSpcReduction="20000"/>
          </a:bodyPr>
          <a:lstStyle/>
          <a:p>
            <a:pPr marL="274320" lvl="1" indent="-274320">
              <a:lnSpc>
                <a:spcPct val="110000"/>
              </a:lnSpc>
              <a:buClr>
                <a:schemeClr val="accent3"/>
              </a:buClr>
              <a:buSzPct val="95000"/>
            </a:pPr>
            <a:r>
              <a:rPr lang="en-US" sz="2800" dirty="0">
                <a:solidFill>
                  <a:srgbClr val="376092"/>
                </a:solidFill>
                <a:latin typeface="Gill Sans MT" charset="0"/>
                <a:ea typeface="ＭＳ Ｐゴシック" pitchFamily="34" charset="-128"/>
              </a:rPr>
              <a:t>Presided over by a Chairman who is selected by the Secretary.  Currently the Chair is Alan Mikkelsen, Senior Advisor to the Secretary on Water and Western Resource Issues </a:t>
            </a:r>
          </a:p>
          <a:p>
            <a:pPr marL="274320" lvl="1" indent="-274320">
              <a:lnSpc>
                <a:spcPct val="110000"/>
              </a:lnSpc>
              <a:buClr>
                <a:schemeClr val="accent3"/>
              </a:buClr>
              <a:buSzPct val="95000"/>
            </a:pPr>
            <a:endParaRPr lang="en-US" sz="2800" dirty="0">
              <a:solidFill>
                <a:srgbClr val="376092"/>
              </a:solidFill>
              <a:latin typeface="Gill Sans MT" charset="0"/>
              <a:ea typeface="ＭＳ Ｐゴシック" pitchFamily="34" charset="-128"/>
            </a:endParaRPr>
          </a:p>
          <a:p>
            <a:pPr marL="274320" lvl="1" indent="-274320">
              <a:lnSpc>
                <a:spcPct val="110000"/>
              </a:lnSpc>
              <a:buClr>
                <a:schemeClr val="accent3"/>
              </a:buClr>
              <a:buSzPct val="95000"/>
            </a:pPr>
            <a:r>
              <a:rPr lang="en-US" sz="2800" dirty="0">
                <a:solidFill>
                  <a:srgbClr val="376092"/>
                </a:solidFill>
                <a:latin typeface="Gill Sans MT" charset="0"/>
                <a:ea typeface="ＭＳ Ｐゴシック" pitchFamily="34" charset="-128"/>
              </a:rPr>
              <a:t>Secretary’s Indian Water Rights Office (SIWRO), under the direction of the Chairman of the Working Group, coordinates and assists with Indian water rights settlements and interfaces with settlement teams in the field</a:t>
            </a:r>
          </a:p>
          <a:p>
            <a:pPr marL="274320" lvl="1" indent="-274320">
              <a:lnSpc>
                <a:spcPct val="110000"/>
              </a:lnSpc>
              <a:buClr>
                <a:schemeClr val="accent3"/>
              </a:buClr>
              <a:buSzPct val="95000"/>
            </a:pPr>
            <a:endParaRPr lang="en-US" sz="2800" dirty="0">
              <a:solidFill>
                <a:srgbClr val="376092"/>
              </a:solidFill>
              <a:latin typeface="Gill Sans MT" charset="0"/>
              <a:ea typeface="ＭＳ Ｐゴシック" pitchFamily="34" charset="-128"/>
            </a:endParaRPr>
          </a:p>
          <a:p>
            <a:pPr marL="274320" lvl="1" indent="-274320">
              <a:lnSpc>
                <a:spcPct val="110000"/>
              </a:lnSpc>
              <a:buClr>
                <a:schemeClr val="accent3"/>
              </a:buClr>
              <a:buSzPct val="95000"/>
            </a:pPr>
            <a:r>
              <a:rPr lang="en-US" sz="2800" dirty="0">
                <a:solidFill>
                  <a:srgbClr val="376092"/>
                </a:solidFill>
                <a:latin typeface="Gill Sans MT" charset="0"/>
                <a:ea typeface="ＭＳ Ｐゴシック" pitchFamily="34" charset="-128"/>
              </a:rPr>
              <a:t>Upon direction from the Working Group, SIWRO establishes Federal teams to lead settlement negotiations and implementation</a:t>
            </a:r>
          </a:p>
          <a:p>
            <a:endParaRPr lang="en-US" sz="2400"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15</a:t>
            </a:fld>
            <a:endParaRPr lang="en-US" dirty="0"/>
          </a:p>
        </p:txBody>
      </p:sp>
    </p:spTree>
    <p:extLst>
      <p:ext uri="{BB962C8B-B14F-4D97-AF65-F5344CB8AC3E}">
        <p14:creationId xmlns:p14="http://schemas.microsoft.com/office/powerpoint/2010/main" val="349601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15962"/>
          </a:xfrm>
        </p:spPr>
        <p:txBody>
          <a:bodyPr>
            <a:noAutofit/>
          </a:bodyPr>
          <a:lstStyle/>
          <a:p>
            <a:pPr lvl="0" algn="ctr">
              <a:spcBef>
                <a:spcPts val="0"/>
              </a:spcBef>
            </a:pPr>
            <a:r>
              <a:rPr lang="en-US" sz="4000" dirty="0">
                <a:latin typeface="Gill Sans MT"/>
                <a:ea typeface="+mn-ea"/>
                <a:cs typeface="+mn-cs"/>
              </a:rPr>
              <a:t>Federal  Settlement Process</a:t>
            </a:r>
            <a:r>
              <a:rPr lang="en-US" sz="4000" dirty="0">
                <a:latin typeface="Gill Sans MT"/>
              </a:rPr>
              <a:t> </a:t>
            </a:r>
            <a:r>
              <a:rPr lang="en-US" altLang="en-US" sz="2400" dirty="0">
                <a:latin typeface="Gill Sans MT"/>
                <a:ea typeface="ＭＳ Ｐゴシック" pitchFamily="34" charset="-128"/>
              </a:rPr>
              <a:t>(cont’d)</a:t>
            </a:r>
            <a:endParaRPr lang="en-US" sz="2400" dirty="0">
              <a:latin typeface="Gill Sans MT"/>
              <a:ea typeface="ＭＳ Ｐゴシック" pitchFamily="34" charset="-128"/>
            </a:endParaRPr>
          </a:p>
        </p:txBody>
      </p:sp>
      <p:sp>
        <p:nvSpPr>
          <p:cNvPr id="3" name="Content Placeholder 2"/>
          <p:cNvSpPr>
            <a:spLocks noGrp="1"/>
          </p:cNvSpPr>
          <p:nvPr>
            <p:ph idx="1"/>
          </p:nvPr>
        </p:nvSpPr>
        <p:spPr>
          <a:xfrm>
            <a:off x="457200" y="1524000"/>
            <a:ext cx="8229600" cy="5181600"/>
          </a:xfrm>
        </p:spPr>
        <p:txBody>
          <a:bodyPr>
            <a:normAutofit/>
          </a:bodyPr>
          <a:lstStyle/>
          <a:p>
            <a:r>
              <a:rPr lang="en-US" sz="2400" dirty="0">
                <a:solidFill>
                  <a:srgbClr val="376092"/>
                </a:solidFill>
                <a:latin typeface="Gill Sans MT" charset="0"/>
                <a:ea typeface="ＭＳ Ｐゴシック" pitchFamily="34" charset="-128"/>
              </a:rPr>
              <a:t>  Teams are comprised of representatives from:</a:t>
            </a:r>
          </a:p>
          <a:p>
            <a:pPr lvl="2">
              <a:buFont typeface="Gill Sans MT" pitchFamily="34" charset="0"/>
              <a:buChar char="–"/>
            </a:pPr>
            <a:r>
              <a:rPr lang="en-US" sz="2400" dirty="0">
                <a:solidFill>
                  <a:srgbClr val="376092"/>
                </a:solidFill>
                <a:latin typeface="Gill Sans MT" charset="0"/>
                <a:ea typeface="ＭＳ Ｐゴシック" pitchFamily="34" charset="-128"/>
              </a:rPr>
              <a:t>Bureau of Indian Affairs</a:t>
            </a:r>
          </a:p>
          <a:p>
            <a:pPr lvl="2">
              <a:buFont typeface="Gill Sans MT" pitchFamily="34" charset="0"/>
              <a:buChar char="–"/>
            </a:pPr>
            <a:r>
              <a:rPr lang="en-US" sz="2400" dirty="0">
                <a:solidFill>
                  <a:srgbClr val="376092"/>
                </a:solidFill>
                <a:latin typeface="Gill Sans MT" charset="0"/>
                <a:ea typeface="ＭＳ Ｐゴシック" pitchFamily="34" charset="-128"/>
              </a:rPr>
              <a:t>Bureau of Reclamation</a:t>
            </a:r>
          </a:p>
          <a:p>
            <a:pPr lvl="2">
              <a:buFont typeface="Gill Sans MT" pitchFamily="34" charset="0"/>
              <a:buChar char="–"/>
            </a:pPr>
            <a:r>
              <a:rPr lang="en-US" sz="2400" dirty="0">
                <a:solidFill>
                  <a:srgbClr val="376092"/>
                </a:solidFill>
                <a:latin typeface="Gill Sans MT" charset="0"/>
                <a:ea typeface="ＭＳ Ｐゴシック" pitchFamily="34" charset="-128"/>
              </a:rPr>
              <a:t>Solicitor’s Office</a:t>
            </a:r>
          </a:p>
          <a:p>
            <a:pPr lvl="2">
              <a:buFont typeface="Gill Sans MT" pitchFamily="34" charset="0"/>
              <a:buChar char="–"/>
            </a:pPr>
            <a:r>
              <a:rPr lang="en-US" sz="2400" dirty="0">
                <a:solidFill>
                  <a:srgbClr val="376092"/>
                </a:solidFill>
                <a:latin typeface="Gill Sans MT" charset="0"/>
                <a:ea typeface="ＭＳ Ｐゴシック" pitchFamily="34" charset="-128"/>
              </a:rPr>
              <a:t>Fish and Wildlife Service</a:t>
            </a:r>
          </a:p>
          <a:p>
            <a:pPr lvl="2">
              <a:buFont typeface="Gill Sans MT" pitchFamily="34" charset="0"/>
              <a:buChar char="–"/>
            </a:pPr>
            <a:r>
              <a:rPr lang="en-US" sz="2400" dirty="0">
                <a:solidFill>
                  <a:srgbClr val="376092"/>
                </a:solidFill>
                <a:latin typeface="Gill Sans MT" charset="0"/>
                <a:ea typeface="ＭＳ Ｐゴシック" pitchFamily="34" charset="-128"/>
              </a:rPr>
              <a:t>Department of Justice </a:t>
            </a:r>
          </a:p>
          <a:p>
            <a:pPr lvl="2">
              <a:buFont typeface="Gill Sans MT" pitchFamily="34" charset="0"/>
              <a:buChar char="–"/>
            </a:pPr>
            <a:r>
              <a:rPr lang="en-US" sz="2400" dirty="0">
                <a:solidFill>
                  <a:srgbClr val="376092"/>
                </a:solidFill>
                <a:latin typeface="Gill Sans MT" charset="0"/>
                <a:ea typeface="ＭＳ Ｐゴシック" pitchFamily="34" charset="-128"/>
              </a:rPr>
              <a:t>Other Federal agencies (within or outside the DOI) with significant interests in the settlement</a:t>
            </a:r>
          </a:p>
          <a:p>
            <a:pPr marL="0" lvl="1" indent="0">
              <a:lnSpc>
                <a:spcPct val="90000"/>
              </a:lnSpc>
              <a:buClr>
                <a:schemeClr val="accent1">
                  <a:lumMod val="75000"/>
                </a:schemeClr>
              </a:buClr>
              <a:buSzPct val="95000"/>
              <a:buNone/>
              <a:defRPr/>
            </a:pPr>
            <a:endParaRPr lang="en-US" dirty="0">
              <a:solidFill>
                <a:srgbClr val="376092"/>
              </a:solidFill>
              <a:latin typeface="Gill Sans MT" charset="0"/>
              <a:ea typeface="ＭＳ Ｐゴシック" pitchFamily="34" charset="-128"/>
            </a:endParaRPr>
          </a:p>
          <a:p>
            <a:pPr marL="274320" lvl="1" indent="-274320">
              <a:lnSpc>
                <a:spcPct val="90000"/>
              </a:lnSpc>
              <a:buClr>
                <a:schemeClr val="accent3"/>
              </a:buClr>
              <a:buSzPct val="95000"/>
              <a:defRPr/>
            </a:pPr>
            <a:r>
              <a:rPr lang="en-US" dirty="0">
                <a:solidFill>
                  <a:srgbClr val="376092"/>
                </a:solidFill>
                <a:latin typeface="Gill Sans MT" charset="0"/>
                <a:ea typeface="ＭＳ Ｐゴシック" pitchFamily="34" charset="-128"/>
              </a:rPr>
              <a:t>Currently the DOI has 46 teams in the field:</a:t>
            </a:r>
          </a:p>
          <a:p>
            <a:pPr lvl="2">
              <a:lnSpc>
                <a:spcPct val="90000"/>
              </a:lnSpc>
              <a:buFont typeface="Gill Sans MT" pitchFamily="34" charset="0"/>
              <a:buChar char="–"/>
              <a:defRPr/>
            </a:pPr>
            <a:r>
              <a:rPr lang="en-US" sz="2400" dirty="0">
                <a:solidFill>
                  <a:srgbClr val="376092"/>
                </a:solidFill>
                <a:latin typeface="Gill Sans MT" charset="0"/>
                <a:ea typeface="ＭＳ Ｐゴシック" pitchFamily="34" charset="-128"/>
              </a:rPr>
              <a:t>21 Negotiation Teams , 23 Implementation Teams, and 2 Assessment Teams</a:t>
            </a:r>
          </a:p>
          <a:p>
            <a:pPr>
              <a:lnSpc>
                <a:spcPct val="90000"/>
              </a:lnSpc>
              <a:buClr>
                <a:schemeClr val="accent1">
                  <a:lumMod val="75000"/>
                </a:schemeClr>
              </a:buClr>
              <a:buSzPct val="95000"/>
              <a:defRPr/>
            </a:pPr>
            <a:endParaRPr lang="en-US" sz="2100" b="1"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16</a:t>
            </a:fld>
            <a:endParaRPr lang="en-US" dirty="0"/>
          </a:p>
        </p:txBody>
      </p:sp>
    </p:spTree>
    <p:extLst>
      <p:ext uri="{BB962C8B-B14F-4D97-AF65-F5344CB8AC3E}">
        <p14:creationId xmlns:p14="http://schemas.microsoft.com/office/powerpoint/2010/main" val="188372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85800"/>
            <a:ext cx="8229600" cy="762000"/>
          </a:xfrm>
        </p:spPr>
        <p:txBody>
          <a:bodyPr>
            <a:normAutofit/>
          </a:bodyPr>
          <a:lstStyle/>
          <a:p>
            <a:pPr algn="ctr">
              <a:defRPr/>
            </a:pPr>
            <a:r>
              <a:rPr lang="en-US" sz="4200" dirty="0">
                <a:latin typeface="Gill Sans MT"/>
              </a:rPr>
              <a:t>Criteria and Procedures</a:t>
            </a:r>
          </a:p>
        </p:txBody>
      </p:sp>
      <p:sp>
        <p:nvSpPr>
          <p:cNvPr id="24579" name="Rectangle 3"/>
          <p:cNvSpPr>
            <a:spLocks noGrp="1" noChangeArrowheads="1"/>
          </p:cNvSpPr>
          <p:nvPr>
            <p:ph idx="1"/>
          </p:nvPr>
        </p:nvSpPr>
        <p:spPr>
          <a:xfrm>
            <a:off x="457200" y="1600200"/>
            <a:ext cx="8153400" cy="5334000"/>
          </a:xfrm>
        </p:spPr>
        <p:txBody>
          <a:bodyPr>
            <a:normAutofit/>
          </a:bodyPr>
          <a:lstStyle/>
          <a:p>
            <a:pPr>
              <a:lnSpc>
                <a:spcPct val="120000"/>
              </a:lnSpc>
              <a:buNone/>
            </a:pPr>
            <a:r>
              <a:rPr lang="en-US" sz="2400" dirty="0">
                <a:solidFill>
                  <a:srgbClr val="376092"/>
                </a:solidFill>
                <a:latin typeface="Gill Sans MT" charset="0"/>
                <a:ea typeface="ＭＳ Ｐゴシック" pitchFamily="34" charset="-128"/>
              </a:rPr>
              <a:t>	The Criteria &amp; Procedures for Participation of Federal Government in Negotiations for the Settlement of Indian Water Rights Claims, 55 Fed. Reg. 9223-9225,  </a:t>
            </a:r>
            <a:br>
              <a:rPr lang="en-US" sz="2400" dirty="0">
                <a:solidFill>
                  <a:srgbClr val="376092"/>
                </a:solidFill>
                <a:latin typeface="Gill Sans MT" charset="0"/>
                <a:ea typeface="ＭＳ Ｐゴシック" pitchFamily="34" charset="-128"/>
              </a:rPr>
            </a:br>
            <a:r>
              <a:rPr lang="en-US" sz="2400" dirty="0">
                <a:solidFill>
                  <a:srgbClr val="376092"/>
                </a:solidFill>
                <a:latin typeface="Gill Sans MT" charset="0"/>
                <a:ea typeface="ＭＳ Ｐゴシック" pitchFamily="34" charset="-128"/>
              </a:rPr>
              <a:t>Mar. 12, 1990</a:t>
            </a:r>
          </a:p>
          <a:p>
            <a:pPr lvl="1">
              <a:lnSpc>
                <a:spcPct val="70000"/>
              </a:lnSpc>
              <a:buFont typeface="Arial" pitchFamily="34" charset="0"/>
              <a:buChar char="•"/>
            </a:pPr>
            <a:endParaRPr lang="en-US"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sz="2400" dirty="0">
                <a:solidFill>
                  <a:srgbClr val="376092"/>
                </a:solidFill>
                <a:latin typeface="Gill Sans MT" charset="0"/>
                <a:ea typeface="ＭＳ Ｐゴシック" pitchFamily="34" charset="-128"/>
              </a:rPr>
              <a:t>Provide guidelines for Administration’s participation in settlements</a:t>
            </a:r>
          </a:p>
          <a:p>
            <a:pPr lvl="2">
              <a:lnSpc>
                <a:spcPct val="80000"/>
              </a:lnSpc>
              <a:buFont typeface="Gill Sans MT" pitchFamily="34" charset="0"/>
              <a:buChar char="–"/>
            </a:pPr>
            <a:endParaRPr lang="en-US" sz="2400"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sz="2400" dirty="0">
                <a:solidFill>
                  <a:srgbClr val="376092"/>
                </a:solidFill>
                <a:latin typeface="Gill Sans MT" charset="0"/>
                <a:ea typeface="ＭＳ Ｐゴシック" pitchFamily="34" charset="-128"/>
              </a:rPr>
              <a:t>Include factors to be considered in deciding Federal contribution to settlement cost share</a:t>
            </a:r>
          </a:p>
          <a:p>
            <a:pPr lvl="2">
              <a:lnSpc>
                <a:spcPct val="80000"/>
              </a:lnSpc>
              <a:buFont typeface="Gill Sans MT" pitchFamily="34" charset="0"/>
              <a:buChar char="–"/>
            </a:pPr>
            <a:endParaRPr lang="en-US" sz="2400"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sz="2400" dirty="0">
                <a:solidFill>
                  <a:srgbClr val="376092"/>
                </a:solidFill>
                <a:latin typeface="Gill Sans MT" charset="0"/>
                <a:ea typeface="ＭＳ Ｐゴシック" pitchFamily="34" charset="-128"/>
              </a:rPr>
              <a:t>Require non-Federal cost sharing</a:t>
            </a:r>
          </a:p>
          <a:p>
            <a:pPr lvl="1">
              <a:lnSpc>
                <a:spcPct val="70000"/>
              </a:lnSpc>
              <a:buFont typeface="Arial" pitchFamily="34" charset="0"/>
              <a:buChar char="•"/>
            </a:pPr>
            <a:endParaRPr lang="en-US" sz="2400" b="1" dirty="0">
              <a:latin typeface="Gill Sans MT"/>
            </a:endParaRPr>
          </a:p>
          <a:p>
            <a:pPr lvl="1"/>
            <a:endParaRPr lang="en-US" sz="2200" dirty="0">
              <a:solidFill>
                <a:schemeClr val="accent1">
                  <a:lumMod val="75000"/>
                </a:schemeClr>
              </a:solidFill>
            </a:endParaRPr>
          </a:p>
          <a:p>
            <a:pPr lvl="1"/>
            <a:endParaRPr lang="en-US" sz="2000"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CBE93D19-9C4F-4B5F-B3F5-9BBFAC1C7170}" type="slidenum">
              <a:rPr lang="en-US" smtClean="0"/>
              <a:pPr/>
              <a:t>17</a:t>
            </a:fld>
            <a:endParaRPr lang="en-US" dirty="0"/>
          </a:p>
        </p:txBody>
      </p:sp>
    </p:spTree>
    <p:extLst>
      <p:ext uri="{BB962C8B-B14F-4D97-AF65-F5344CB8AC3E}">
        <p14:creationId xmlns:p14="http://schemas.microsoft.com/office/powerpoint/2010/main" val="148241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15962"/>
          </a:xfrm>
        </p:spPr>
        <p:txBody>
          <a:bodyPr>
            <a:noAutofit/>
          </a:bodyPr>
          <a:lstStyle/>
          <a:p>
            <a:pPr algn="ctr"/>
            <a:r>
              <a:rPr lang="en-US" altLang="en-US" sz="4200" dirty="0">
                <a:latin typeface="Gill Sans MT"/>
                <a:ea typeface="ＭＳ Ｐゴシック" pitchFamily="34" charset="-128"/>
              </a:rPr>
              <a:t/>
            </a:r>
            <a:br>
              <a:rPr lang="en-US" altLang="en-US" sz="4200" dirty="0">
                <a:latin typeface="Gill Sans MT"/>
                <a:ea typeface="ＭＳ Ｐゴシック" pitchFamily="34" charset="-128"/>
              </a:rPr>
            </a:br>
            <a:r>
              <a:rPr lang="en-US" altLang="en-US" sz="4200" dirty="0">
                <a:latin typeface="Gill Sans MT"/>
                <a:ea typeface="ＭＳ Ｐゴシック" pitchFamily="34" charset="-128"/>
              </a:rPr>
              <a:t>Criteria and Procedures </a:t>
            </a:r>
            <a:r>
              <a:rPr lang="en-US" altLang="en-US" sz="2400" dirty="0">
                <a:latin typeface="Gill Sans MT"/>
                <a:ea typeface="ＭＳ Ｐゴシック" pitchFamily="34" charset="-128"/>
              </a:rPr>
              <a:t>(cont’d)</a:t>
            </a:r>
          </a:p>
        </p:txBody>
      </p:sp>
      <p:sp>
        <p:nvSpPr>
          <p:cNvPr id="3" name="Content Placeholder 2"/>
          <p:cNvSpPr>
            <a:spLocks noGrp="1"/>
          </p:cNvSpPr>
          <p:nvPr>
            <p:ph idx="1"/>
          </p:nvPr>
        </p:nvSpPr>
        <p:spPr>
          <a:xfrm>
            <a:off x="609600" y="1828800"/>
            <a:ext cx="7924800" cy="3810000"/>
          </a:xfrm>
        </p:spPr>
        <p:txBody>
          <a:bodyPr>
            <a:noAutofit/>
          </a:bodyPr>
          <a:lstStyle/>
          <a:p>
            <a:pPr marL="346075" indent="0">
              <a:buFontTx/>
              <a:buNone/>
            </a:pPr>
            <a:r>
              <a:rPr lang="en-US" altLang="en-US" sz="2400" dirty="0">
                <a:solidFill>
                  <a:srgbClr val="376092"/>
                </a:solidFill>
                <a:latin typeface="Gill Sans MT" charset="0"/>
                <a:ea typeface="ＭＳ Ｐゴシック" pitchFamily="34" charset="-128"/>
              </a:rPr>
              <a:t>Four-Phase Settlement Procedure</a:t>
            </a:r>
          </a:p>
          <a:p>
            <a:pPr marL="457200" lvl="1" indent="0">
              <a:buNone/>
            </a:pPr>
            <a:endParaRPr lang="en-US" altLang="en-US"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altLang="en-US" sz="2400" dirty="0">
                <a:solidFill>
                  <a:srgbClr val="376092"/>
                </a:solidFill>
                <a:latin typeface="Gill Sans MT" charset="0"/>
                <a:ea typeface="ＭＳ Ｐゴシック" pitchFamily="34" charset="-128"/>
              </a:rPr>
              <a:t>Phase I –  Fact Finding </a:t>
            </a:r>
          </a:p>
          <a:p>
            <a:pPr lvl="2">
              <a:lnSpc>
                <a:spcPct val="80000"/>
              </a:lnSpc>
              <a:buFont typeface="Gill Sans MT" pitchFamily="34" charset="0"/>
              <a:buChar char="–"/>
            </a:pPr>
            <a:endParaRPr lang="en-US" altLang="en-US" sz="2400"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altLang="en-US" sz="2400" dirty="0">
                <a:solidFill>
                  <a:srgbClr val="376092"/>
                </a:solidFill>
                <a:latin typeface="Gill Sans MT" charset="0"/>
                <a:ea typeface="ＭＳ Ｐゴシック" pitchFamily="34" charset="-128"/>
              </a:rPr>
              <a:t>Phase II –  Assessments and Recommendations</a:t>
            </a:r>
          </a:p>
          <a:p>
            <a:pPr lvl="2">
              <a:lnSpc>
                <a:spcPct val="80000"/>
              </a:lnSpc>
              <a:buFont typeface="Gill Sans MT" pitchFamily="34" charset="0"/>
              <a:buChar char="–"/>
            </a:pPr>
            <a:endParaRPr lang="en-US" altLang="en-US" sz="2400"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altLang="en-US" sz="2400" dirty="0">
                <a:solidFill>
                  <a:srgbClr val="376092"/>
                </a:solidFill>
                <a:latin typeface="Gill Sans MT" charset="0"/>
                <a:ea typeface="ＭＳ Ｐゴシック" pitchFamily="34" charset="-128"/>
              </a:rPr>
              <a:t>Phase III – Briefings and Negotiating Position</a:t>
            </a:r>
          </a:p>
          <a:p>
            <a:pPr lvl="2">
              <a:lnSpc>
                <a:spcPct val="80000"/>
              </a:lnSpc>
              <a:buFont typeface="Gill Sans MT" pitchFamily="34" charset="0"/>
              <a:buChar char="–"/>
            </a:pPr>
            <a:endParaRPr lang="en-US" altLang="en-US" sz="2400"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altLang="en-US" sz="2400" dirty="0">
                <a:solidFill>
                  <a:srgbClr val="376092"/>
                </a:solidFill>
                <a:latin typeface="Gill Sans MT" charset="0"/>
                <a:ea typeface="ＭＳ Ｐゴシック" pitchFamily="34" charset="-128"/>
              </a:rPr>
              <a:t>Phase IV – Negotiations Towards Settlement</a:t>
            </a:r>
          </a:p>
          <a:p>
            <a:pPr lvl="1">
              <a:buFontTx/>
              <a:buNone/>
            </a:pPr>
            <a:r>
              <a:rPr lang="en-US" altLang="en-US" sz="2000" b="1" dirty="0">
                <a:latin typeface="Gill Sans MT"/>
                <a:ea typeface="ＭＳ Ｐゴシック" pitchFamily="34" charset="-128"/>
              </a:rPr>
              <a:t>  </a:t>
            </a:r>
          </a:p>
          <a:p>
            <a:pPr lvl="1">
              <a:buFontTx/>
              <a:buNone/>
            </a:pPr>
            <a:r>
              <a:rPr lang="en-US" altLang="en-US" sz="1600" b="1" dirty="0">
                <a:latin typeface="Gill Sans MT"/>
                <a:ea typeface="ＭＳ Ｐゴシック" pitchFamily="34" charset="-128"/>
              </a:rPr>
              <a:t>	</a:t>
            </a:r>
            <a:endParaRPr lang="en-US" altLang="en-US" sz="1600" dirty="0">
              <a:ea typeface="ＭＳ Ｐゴシック" pitchFamily="34" charset="-128"/>
            </a:endParaRPr>
          </a:p>
        </p:txBody>
      </p:sp>
      <p:sp>
        <p:nvSpPr>
          <p:cNvPr id="11268" name="Slide Number Placeholder 5"/>
          <p:cNvSpPr>
            <a:spLocks noGrp="1"/>
          </p:cNvSpPr>
          <p:nvPr>
            <p:ph type="sldNum" sz="quarter" idx="12"/>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000" dirty="0">
              <a:solidFill>
                <a:srgbClr val="376093"/>
              </a:solidFill>
              <a:latin typeface="Gill Sans MT" pitchFamily="34" charset="0"/>
            </a:endParaRPr>
          </a:p>
          <a:p>
            <a:pPr eaLnBrk="1" hangingPunct="1"/>
            <a:endParaRPr lang="en-US" altLang="en-US" sz="1000" dirty="0">
              <a:solidFill>
                <a:srgbClr val="376093"/>
              </a:solidFill>
              <a:latin typeface="Gill Sans MT" pitchFamily="34" charset="0"/>
            </a:endParaRPr>
          </a:p>
        </p:txBody>
      </p:sp>
    </p:spTree>
    <p:extLst>
      <p:ext uri="{BB962C8B-B14F-4D97-AF65-F5344CB8AC3E}">
        <p14:creationId xmlns:p14="http://schemas.microsoft.com/office/powerpoint/2010/main" val="313685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15962"/>
          </a:xfrm>
        </p:spPr>
        <p:txBody>
          <a:bodyPr>
            <a:noAutofit/>
          </a:bodyPr>
          <a:lstStyle/>
          <a:p>
            <a:pPr algn="ctr"/>
            <a:r>
              <a:rPr lang="en-US" altLang="en-US" sz="4200" dirty="0">
                <a:latin typeface="Gill Sans MT"/>
                <a:ea typeface="ＭＳ Ｐゴシック" pitchFamily="34" charset="-128"/>
              </a:rPr>
              <a:t/>
            </a:r>
            <a:br>
              <a:rPr lang="en-US" altLang="en-US" sz="4200" dirty="0">
                <a:latin typeface="Gill Sans MT"/>
                <a:ea typeface="ＭＳ Ｐゴシック" pitchFamily="34" charset="-128"/>
              </a:rPr>
            </a:br>
            <a:r>
              <a:rPr lang="en-US" altLang="en-US" sz="4200" dirty="0">
                <a:latin typeface="Gill Sans MT"/>
                <a:ea typeface="ＭＳ Ｐゴシック" pitchFamily="34" charset="-128"/>
              </a:rPr>
              <a:t>Criteria and Procedures </a:t>
            </a:r>
            <a:r>
              <a:rPr lang="en-US" altLang="en-US" sz="2400" dirty="0">
                <a:latin typeface="Gill Sans MT"/>
                <a:ea typeface="ＭＳ Ｐゴシック" pitchFamily="34" charset="-128"/>
              </a:rPr>
              <a:t>(cont’d)</a:t>
            </a:r>
          </a:p>
        </p:txBody>
      </p:sp>
      <p:sp>
        <p:nvSpPr>
          <p:cNvPr id="3" name="Content Placeholder 2"/>
          <p:cNvSpPr>
            <a:spLocks noGrp="1"/>
          </p:cNvSpPr>
          <p:nvPr>
            <p:ph idx="1"/>
          </p:nvPr>
        </p:nvSpPr>
        <p:spPr>
          <a:xfrm>
            <a:off x="457200" y="1219200"/>
            <a:ext cx="8229600" cy="5638800"/>
          </a:xfrm>
        </p:spPr>
        <p:txBody>
          <a:bodyPr>
            <a:normAutofit/>
          </a:bodyPr>
          <a:lstStyle/>
          <a:p>
            <a:pPr marL="457200" lvl="1" indent="0">
              <a:buNone/>
            </a:pPr>
            <a:endParaRPr lang="en-US" altLang="en-US" sz="2000" b="1" dirty="0">
              <a:latin typeface="Gill Sans MT"/>
              <a:ea typeface="ＭＳ Ｐゴシック" pitchFamily="34" charset="-128"/>
            </a:endParaRPr>
          </a:p>
          <a:p>
            <a:pPr marL="274320" lvl="1" indent="-274320">
              <a:lnSpc>
                <a:spcPct val="90000"/>
              </a:lnSpc>
              <a:buClr>
                <a:schemeClr val="accent3"/>
              </a:buClr>
              <a:buSzPct val="95000"/>
            </a:pPr>
            <a:r>
              <a:rPr lang="en-US" altLang="en-US" dirty="0">
                <a:solidFill>
                  <a:srgbClr val="376092"/>
                </a:solidFill>
                <a:latin typeface="Gill Sans MT" charset="0"/>
                <a:ea typeface="ＭＳ Ｐゴシック" pitchFamily="34" charset="-128"/>
              </a:rPr>
              <a:t>Phase I –  Fact Finding </a:t>
            </a:r>
          </a:p>
          <a:p>
            <a:pPr lvl="2">
              <a:lnSpc>
                <a:spcPct val="90000"/>
              </a:lnSpc>
              <a:buFont typeface="Gill Sans MT" pitchFamily="34" charset="0"/>
              <a:buChar char="–"/>
            </a:pPr>
            <a:r>
              <a:rPr lang="en-US" altLang="en-US" sz="2400" dirty="0">
                <a:solidFill>
                  <a:srgbClr val="376092"/>
                </a:solidFill>
                <a:latin typeface="Gill Sans MT" charset="0"/>
                <a:ea typeface="ＭＳ Ｐゴシック" pitchFamily="34" charset="-128"/>
              </a:rPr>
              <a:t>Develop information necessary to support settlement; identify parties and their positions; evaluate claims; describe geography of the reservation and drainage basin; and analyze contracts, statutes, regulations, legal precedent, and history of reservation water use </a:t>
            </a:r>
          </a:p>
          <a:p>
            <a:pPr marL="274320" lvl="1" indent="-274320">
              <a:lnSpc>
                <a:spcPct val="90000"/>
              </a:lnSpc>
              <a:buClr>
                <a:schemeClr val="accent3"/>
              </a:buClr>
              <a:buSzPct val="95000"/>
            </a:pPr>
            <a:endParaRPr lang="en-US" altLang="en-US" dirty="0">
              <a:solidFill>
                <a:srgbClr val="376092"/>
              </a:solidFill>
              <a:latin typeface="Gill Sans MT" charset="0"/>
              <a:ea typeface="ＭＳ Ｐゴシック" pitchFamily="34" charset="-128"/>
            </a:endParaRPr>
          </a:p>
          <a:p>
            <a:pPr marL="274320" lvl="1" indent="-274320">
              <a:lnSpc>
                <a:spcPct val="90000"/>
              </a:lnSpc>
              <a:buClr>
                <a:schemeClr val="accent3"/>
              </a:buClr>
              <a:buSzPct val="95000"/>
            </a:pPr>
            <a:r>
              <a:rPr lang="en-US" altLang="en-US" dirty="0">
                <a:solidFill>
                  <a:srgbClr val="376092"/>
                </a:solidFill>
                <a:latin typeface="Gill Sans MT" charset="0"/>
                <a:ea typeface="ＭＳ Ｐゴシック" pitchFamily="34" charset="-128"/>
              </a:rPr>
              <a:t>Phase II –  Assessments and Recommendations</a:t>
            </a:r>
          </a:p>
          <a:p>
            <a:pPr lvl="2">
              <a:lnSpc>
                <a:spcPct val="90000"/>
              </a:lnSpc>
              <a:buFont typeface="Gill Sans MT" pitchFamily="34" charset="0"/>
              <a:buChar char="–"/>
            </a:pPr>
            <a:r>
              <a:rPr lang="en-US" altLang="en-US" sz="2400" dirty="0">
                <a:solidFill>
                  <a:srgbClr val="376092"/>
                </a:solidFill>
                <a:latin typeface="Gill Sans MT" charset="0"/>
                <a:ea typeface="ＭＳ Ｐゴシック" pitchFamily="34" charset="-128"/>
              </a:rPr>
              <a:t>Assess costs presuming settlement and cost of settlement to all the parties; analyze value of tribal water claim; and recommend a negotiating position</a:t>
            </a:r>
          </a:p>
          <a:p>
            <a:pPr lvl="1">
              <a:buFontTx/>
              <a:buNone/>
            </a:pPr>
            <a:r>
              <a:rPr lang="en-US" altLang="en-US" sz="2000" dirty="0">
                <a:latin typeface="Gill Sans MT"/>
                <a:ea typeface="ＭＳ Ｐゴシック" pitchFamily="34" charset="-128"/>
              </a:rPr>
              <a:t> </a:t>
            </a:r>
          </a:p>
          <a:p>
            <a:pPr marL="346075" indent="0"/>
            <a:endParaRPr lang="en-US" altLang="en-US" sz="2000" dirty="0">
              <a:ea typeface="ＭＳ Ｐゴシック" pitchFamily="34" charset="-128"/>
            </a:endParaRPr>
          </a:p>
        </p:txBody>
      </p:sp>
      <p:sp>
        <p:nvSpPr>
          <p:cNvPr id="11268" name="Slide Number Placeholder 5"/>
          <p:cNvSpPr>
            <a:spLocks noGrp="1"/>
          </p:cNvSpPr>
          <p:nvPr>
            <p:ph type="sldNum" sz="quarter" idx="12"/>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000" dirty="0">
              <a:solidFill>
                <a:srgbClr val="376093"/>
              </a:solidFill>
              <a:latin typeface="Gill Sans MT" pitchFamily="34" charset="0"/>
            </a:endParaRPr>
          </a:p>
          <a:p>
            <a:pPr eaLnBrk="1" hangingPunct="1"/>
            <a:endParaRPr lang="en-US" altLang="en-US" sz="1000" dirty="0">
              <a:solidFill>
                <a:srgbClr val="376093"/>
              </a:solidFill>
              <a:latin typeface="Gill Sans MT" pitchFamily="34" charset="0"/>
            </a:endParaRPr>
          </a:p>
        </p:txBody>
      </p:sp>
    </p:spTree>
    <p:extLst>
      <p:ext uri="{BB962C8B-B14F-4D97-AF65-F5344CB8AC3E}">
        <p14:creationId xmlns:p14="http://schemas.microsoft.com/office/powerpoint/2010/main" val="162466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Autofit/>
          </a:bodyPr>
          <a:lstStyle/>
          <a:p>
            <a:pPr algn="ctr"/>
            <a:r>
              <a:rPr lang="en-US" sz="4200" dirty="0">
                <a:latin typeface="Gill Sans MT"/>
              </a:rPr>
              <a:t>Indian Water Settlements</a:t>
            </a:r>
          </a:p>
        </p:txBody>
      </p:sp>
      <p:sp>
        <p:nvSpPr>
          <p:cNvPr id="3" name="Content Placeholder 2"/>
          <p:cNvSpPr>
            <a:spLocks noGrp="1"/>
          </p:cNvSpPr>
          <p:nvPr>
            <p:ph idx="1"/>
          </p:nvPr>
        </p:nvSpPr>
        <p:spPr>
          <a:xfrm>
            <a:off x="914400" y="1676400"/>
            <a:ext cx="8229600" cy="4389120"/>
          </a:xfrm>
        </p:spPr>
        <p:txBody>
          <a:bodyPr>
            <a:normAutofit/>
          </a:bodyPr>
          <a:lstStyle/>
          <a:p>
            <a:r>
              <a:rPr lang="en-US" dirty="0">
                <a:solidFill>
                  <a:srgbClr val="376092"/>
                </a:solidFill>
                <a:latin typeface="Gill Sans MT" charset="0"/>
                <a:ea typeface="ＭＳ Ｐゴシック" pitchFamily="34" charset="-128"/>
              </a:rPr>
              <a:t>History and legal underpinnings</a:t>
            </a:r>
          </a:p>
          <a:p>
            <a:endParaRPr lang="en-US" dirty="0">
              <a:solidFill>
                <a:srgbClr val="376092"/>
              </a:solidFill>
              <a:latin typeface="Gill Sans MT" charset="0"/>
              <a:ea typeface="ＭＳ Ｐゴシック" pitchFamily="34" charset="-128"/>
            </a:endParaRPr>
          </a:p>
          <a:p>
            <a:r>
              <a:rPr lang="en-US" dirty="0">
                <a:solidFill>
                  <a:srgbClr val="376092"/>
                </a:solidFill>
                <a:latin typeface="Gill Sans MT" charset="0"/>
                <a:ea typeface="ＭＳ Ｐゴシック" pitchFamily="34" charset="-128"/>
              </a:rPr>
              <a:t>Existing Indian water settlements</a:t>
            </a:r>
          </a:p>
          <a:p>
            <a:endParaRPr lang="en-US" dirty="0">
              <a:solidFill>
                <a:srgbClr val="376092"/>
              </a:solidFill>
              <a:latin typeface="Gill Sans MT" charset="0"/>
              <a:ea typeface="ＭＳ Ｐゴシック" pitchFamily="34" charset="-128"/>
            </a:endParaRPr>
          </a:p>
          <a:p>
            <a:r>
              <a:rPr lang="en-US" dirty="0">
                <a:solidFill>
                  <a:srgbClr val="376092"/>
                </a:solidFill>
                <a:latin typeface="Gill Sans MT" charset="0"/>
                <a:ea typeface="ＭＳ Ｐゴシック" pitchFamily="34" charset="-128"/>
              </a:rPr>
              <a:t>Settlement elements and benefits</a:t>
            </a:r>
          </a:p>
          <a:p>
            <a:endParaRPr lang="en-US" dirty="0">
              <a:solidFill>
                <a:srgbClr val="376092"/>
              </a:solidFill>
              <a:latin typeface="Gill Sans MT" charset="0"/>
              <a:ea typeface="ＭＳ Ｐゴシック" pitchFamily="34" charset="-128"/>
            </a:endParaRPr>
          </a:p>
          <a:p>
            <a:r>
              <a:rPr lang="en-US" dirty="0">
                <a:solidFill>
                  <a:srgbClr val="376092"/>
                </a:solidFill>
                <a:latin typeface="Gill Sans MT" charset="0"/>
                <a:ea typeface="ＭＳ Ｐゴシック" pitchFamily="34" charset="-128"/>
              </a:rPr>
              <a:t>The Federal settlement process</a:t>
            </a:r>
          </a:p>
          <a:p>
            <a:endParaRPr lang="en-US" dirty="0">
              <a:solidFill>
                <a:srgbClr val="376092"/>
              </a:solidFill>
              <a:latin typeface="Gill Sans MT" charset="0"/>
              <a:ea typeface="ＭＳ Ｐゴシック" pitchFamily="34" charset="-128"/>
            </a:endParaRPr>
          </a:p>
          <a:p>
            <a:r>
              <a:rPr lang="en-US" dirty="0">
                <a:solidFill>
                  <a:srgbClr val="376092"/>
                </a:solidFill>
                <a:latin typeface="Gill Sans MT" charset="0"/>
                <a:ea typeface="ＭＳ Ｐゴシック" pitchFamily="34" charset="-128"/>
              </a:rPr>
              <a:t>Federal legislation </a:t>
            </a:r>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2</a:t>
            </a:fld>
            <a:endParaRPr lang="en-US" dirty="0">
              <a:solidFill>
                <a:srgbClr val="04617B">
                  <a:shade val="90000"/>
                </a:srgbClr>
              </a:solidFill>
            </a:endParaRPr>
          </a:p>
        </p:txBody>
      </p:sp>
    </p:spTree>
    <p:extLst>
      <p:ext uri="{BB962C8B-B14F-4D97-AF65-F5344CB8AC3E}">
        <p14:creationId xmlns:p14="http://schemas.microsoft.com/office/powerpoint/2010/main" val="361467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762000"/>
          </a:xfrm>
        </p:spPr>
        <p:txBody>
          <a:bodyPr>
            <a:noAutofit/>
          </a:bodyPr>
          <a:lstStyle/>
          <a:p>
            <a:pPr algn="ctr"/>
            <a:r>
              <a:rPr lang="en-US" altLang="en-US" sz="4200" dirty="0">
                <a:latin typeface="Gill Sans MT" pitchFamily="34" charset="0"/>
                <a:ea typeface="ＭＳ Ｐゴシック" pitchFamily="34" charset="-128"/>
              </a:rPr>
              <a:t/>
            </a:r>
            <a:br>
              <a:rPr lang="en-US" altLang="en-US" sz="4200" dirty="0">
                <a:latin typeface="Gill Sans MT" pitchFamily="34" charset="0"/>
                <a:ea typeface="ＭＳ Ｐゴシック" pitchFamily="34" charset="-128"/>
              </a:rPr>
            </a:br>
            <a:r>
              <a:rPr lang="en-US" altLang="en-US" sz="4200" dirty="0">
                <a:latin typeface="Gill Sans MT" pitchFamily="34" charset="0"/>
                <a:ea typeface="ＭＳ Ｐゴシック" pitchFamily="34" charset="-128"/>
              </a:rPr>
              <a:t>Criteria and Procedures </a:t>
            </a:r>
            <a:r>
              <a:rPr lang="en-US" altLang="en-US" sz="2400" dirty="0">
                <a:latin typeface="Gill Sans MT"/>
                <a:ea typeface="ＭＳ Ｐゴシック" pitchFamily="34" charset="-128"/>
              </a:rPr>
              <a:t>(cont’d)</a:t>
            </a:r>
          </a:p>
        </p:txBody>
      </p:sp>
      <p:sp>
        <p:nvSpPr>
          <p:cNvPr id="3" name="Content Placeholder 2"/>
          <p:cNvSpPr>
            <a:spLocks noGrp="1"/>
          </p:cNvSpPr>
          <p:nvPr>
            <p:ph idx="1"/>
          </p:nvPr>
        </p:nvSpPr>
        <p:spPr>
          <a:xfrm>
            <a:off x="685800" y="1600200"/>
            <a:ext cx="7772400" cy="5410200"/>
          </a:xfrm>
        </p:spPr>
        <p:txBody>
          <a:bodyPr>
            <a:normAutofit/>
          </a:bodyPr>
          <a:lstStyle/>
          <a:p>
            <a:pPr marL="274320" lvl="1" indent="-274320">
              <a:lnSpc>
                <a:spcPct val="90000"/>
              </a:lnSpc>
              <a:buClr>
                <a:schemeClr val="accent3"/>
              </a:buClr>
              <a:buSzPct val="95000"/>
            </a:pPr>
            <a:endParaRPr lang="en-US" altLang="en-US" dirty="0">
              <a:solidFill>
                <a:srgbClr val="376092"/>
              </a:solidFill>
              <a:latin typeface="Gill Sans MT" charset="0"/>
              <a:ea typeface="ＭＳ Ｐゴシック" pitchFamily="34" charset="-128"/>
            </a:endParaRPr>
          </a:p>
          <a:p>
            <a:pPr marL="274320" lvl="1" indent="-274320">
              <a:lnSpc>
                <a:spcPct val="90000"/>
              </a:lnSpc>
              <a:buClr>
                <a:schemeClr val="accent3"/>
              </a:buClr>
              <a:buSzPct val="95000"/>
            </a:pPr>
            <a:r>
              <a:rPr lang="en-US" altLang="en-US" dirty="0">
                <a:solidFill>
                  <a:srgbClr val="376092"/>
                </a:solidFill>
                <a:latin typeface="Gill Sans MT" charset="0"/>
                <a:ea typeface="ＭＳ Ｐゴシック" pitchFamily="34" charset="-128"/>
              </a:rPr>
              <a:t>Phase III – Briefings and Negotiating Position</a:t>
            </a:r>
          </a:p>
          <a:p>
            <a:pPr lvl="2">
              <a:lnSpc>
                <a:spcPct val="80000"/>
              </a:lnSpc>
              <a:buFont typeface="Gill Sans MT" pitchFamily="34" charset="0"/>
              <a:buChar char="–"/>
            </a:pPr>
            <a:r>
              <a:rPr lang="en-US" altLang="en-US" sz="2400" dirty="0">
                <a:solidFill>
                  <a:srgbClr val="376092"/>
                </a:solidFill>
                <a:latin typeface="Gill Sans MT" charset="0"/>
                <a:ea typeface="ＭＳ Ｐゴシック" pitchFamily="34" charset="-128"/>
              </a:rPr>
              <a:t>Working Group establishes Federal negotiating position, including  Federal funding strategy and positions on major issues</a:t>
            </a:r>
          </a:p>
          <a:p>
            <a:pPr marL="274320" lvl="1" indent="-274320">
              <a:lnSpc>
                <a:spcPct val="90000"/>
              </a:lnSpc>
              <a:buClr>
                <a:schemeClr val="accent3"/>
              </a:buClr>
              <a:buSzPct val="95000"/>
            </a:pPr>
            <a:endParaRPr lang="en-US" altLang="en-US" dirty="0">
              <a:solidFill>
                <a:srgbClr val="376092"/>
              </a:solidFill>
              <a:latin typeface="Gill Sans MT" charset="0"/>
              <a:ea typeface="ＭＳ Ｐゴシック" pitchFamily="34" charset="-128"/>
            </a:endParaRPr>
          </a:p>
          <a:p>
            <a:pPr marL="274320" lvl="1" indent="-274320">
              <a:lnSpc>
                <a:spcPct val="90000"/>
              </a:lnSpc>
              <a:buClr>
                <a:schemeClr val="accent3"/>
              </a:buClr>
              <a:buSzPct val="95000"/>
            </a:pPr>
            <a:r>
              <a:rPr lang="en-US" altLang="en-US" dirty="0">
                <a:solidFill>
                  <a:srgbClr val="376092"/>
                </a:solidFill>
                <a:latin typeface="Gill Sans MT" charset="0"/>
                <a:ea typeface="ＭＳ Ｐゴシック" pitchFamily="34" charset="-128"/>
              </a:rPr>
              <a:t>Phase IV – Negotiations Towards Settlement</a:t>
            </a:r>
          </a:p>
          <a:p>
            <a:pPr lvl="2">
              <a:lnSpc>
                <a:spcPct val="80000"/>
              </a:lnSpc>
              <a:buFont typeface="Gill Sans MT" pitchFamily="34" charset="0"/>
              <a:buChar char="–"/>
            </a:pPr>
            <a:r>
              <a:rPr lang="en-US" altLang="en-US" sz="2400" dirty="0">
                <a:solidFill>
                  <a:srgbClr val="376092"/>
                </a:solidFill>
                <a:latin typeface="Gill Sans MT" charset="0"/>
                <a:ea typeface="ＭＳ Ｐゴシック" pitchFamily="34" charset="-128"/>
              </a:rPr>
              <a:t>Negotiations commence; Office of Management &amp; Budget (OMB) and DOJ are briefed periodically; negotiating position revised if appropriate</a:t>
            </a:r>
          </a:p>
          <a:p>
            <a:pPr marL="457200" indent="0">
              <a:buNone/>
            </a:pPr>
            <a:endParaRPr lang="en-US" altLang="en-US" sz="2400" dirty="0">
              <a:ea typeface="ＭＳ Ｐゴシック" pitchFamily="34" charset="-128"/>
            </a:endParaRPr>
          </a:p>
        </p:txBody>
      </p:sp>
      <p:sp>
        <p:nvSpPr>
          <p:cNvPr id="12292" name="Slide Number Placeholder 5"/>
          <p:cNvSpPr>
            <a:spLocks noGrp="1"/>
          </p:cNvSpPr>
          <p:nvPr>
            <p:ph type="sldNum" sz="quarter" idx="12"/>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000" dirty="0">
              <a:solidFill>
                <a:srgbClr val="376093"/>
              </a:solidFill>
              <a:latin typeface="Gill Sans MT" pitchFamily="34" charset="0"/>
            </a:endParaRPr>
          </a:p>
          <a:p>
            <a:pPr eaLnBrk="1" hangingPunct="1"/>
            <a:endParaRPr lang="en-US" altLang="en-US" sz="1000" dirty="0">
              <a:solidFill>
                <a:srgbClr val="376093"/>
              </a:solidFill>
              <a:latin typeface="Gill Sans MT" pitchFamily="34" charset="0"/>
            </a:endParaRPr>
          </a:p>
        </p:txBody>
      </p:sp>
    </p:spTree>
    <p:extLst>
      <p:ext uri="{BB962C8B-B14F-4D97-AF65-F5344CB8AC3E}">
        <p14:creationId xmlns:p14="http://schemas.microsoft.com/office/powerpoint/2010/main" val="154266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68362"/>
          </a:xfrm>
        </p:spPr>
        <p:txBody>
          <a:bodyPr>
            <a:normAutofit/>
          </a:bodyPr>
          <a:lstStyle/>
          <a:p>
            <a:pPr algn="ctr"/>
            <a:r>
              <a:rPr lang="en-US" altLang="en-US" sz="4200" dirty="0">
                <a:latin typeface="Gill Sans MT" pitchFamily="34" charset="0"/>
                <a:ea typeface="ＭＳ Ｐゴシック" pitchFamily="34" charset="-128"/>
              </a:rPr>
              <a:t>Federal Settlement Legislation</a:t>
            </a:r>
          </a:p>
        </p:txBody>
      </p:sp>
      <p:sp>
        <p:nvSpPr>
          <p:cNvPr id="3" name="Content Placeholder 2"/>
          <p:cNvSpPr>
            <a:spLocks noGrp="1"/>
          </p:cNvSpPr>
          <p:nvPr>
            <p:ph idx="1"/>
          </p:nvPr>
        </p:nvSpPr>
        <p:spPr>
          <a:xfrm>
            <a:off x="381000" y="1600200"/>
            <a:ext cx="8229600" cy="4495800"/>
          </a:xfrm>
        </p:spPr>
        <p:txBody>
          <a:bodyPr>
            <a:normAutofit fontScale="92500" lnSpcReduction="10000"/>
          </a:bodyPr>
          <a:lstStyle/>
          <a:p>
            <a:pPr marL="457200" indent="0">
              <a:buNone/>
              <a:defRPr/>
            </a:pPr>
            <a:endParaRPr lang="en-US" dirty="0">
              <a:solidFill>
                <a:srgbClr val="376092"/>
              </a:solidFill>
              <a:latin typeface="Gill Sans MT" charset="0"/>
              <a:ea typeface="ＭＳ Ｐゴシック" pitchFamily="34" charset="-128"/>
            </a:endParaRPr>
          </a:p>
          <a:p>
            <a:pPr marL="692150" indent="-234950">
              <a:defRPr/>
            </a:pPr>
            <a:r>
              <a:rPr lang="en-US" dirty="0">
                <a:solidFill>
                  <a:srgbClr val="376092"/>
                </a:solidFill>
                <a:latin typeface="Gill Sans MT" charset="0"/>
                <a:ea typeface="ＭＳ Ｐゴシック" pitchFamily="34" charset="-128"/>
              </a:rPr>
              <a:t>Basic parameters of the settlement and legislation approved by Working Group and OMB</a:t>
            </a:r>
          </a:p>
          <a:p>
            <a:pPr marL="457200" indent="0">
              <a:spcBef>
                <a:spcPts val="0"/>
              </a:spcBef>
              <a:buNone/>
              <a:defRPr/>
            </a:pPr>
            <a:endParaRPr lang="en-US" dirty="0">
              <a:solidFill>
                <a:srgbClr val="376092"/>
              </a:solidFill>
              <a:latin typeface="Gill Sans MT" charset="0"/>
              <a:ea typeface="ＭＳ Ｐゴシック" pitchFamily="34" charset="-128"/>
            </a:endParaRPr>
          </a:p>
          <a:p>
            <a:pPr marL="692150" indent="-234950">
              <a:defRPr/>
            </a:pPr>
            <a:r>
              <a:rPr lang="en-US" dirty="0">
                <a:solidFill>
                  <a:srgbClr val="376092"/>
                </a:solidFill>
                <a:latin typeface="Gill Sans MT" charset="0"/>
                <a:ea typeface="ＭＳ Ｐゴシック" pitchFamily="34" charset="-128"/>
              </a:rPr>
              <a:t>Legislation drafted and introduced</a:t>
            </a:r>
          </a:p>
          <a:p>
            <a:pPr marL="692150" indent="-234950">
              <a:defRPr/>
            </a:pPr>
            <a:endParaRPr lang="en-US" dirty="0">
              <a:solidFill>
                <a:srgbClr val="376092"/>
              </a:solidFill>
              <a:latin typeface="Gill Sans MT" charset="0"/>
              <a:ea typeface="ＭＳ Ｐゴシック" pitchFamily="34" charset="-128"/>
            </a:endParaRPr>
          </a:p>
          <a:p>
            <a:pPr marL="692150" indent="-234950">
              <a:defRPr/>
            </a:pPr>
            <a:r>
              <a:rPr lang="en-US" dirty="0">
                <a:solidFill>
                  <a:srgbClr val="376092"/>
                </a:solidFill>
                <a:latin typeface="Gill Sans MT" charset="0"/>
                <a:ea typeface="ＭＳ Ｐゴシック" pitchFamily="34" charset="-128"/>
              </a:rPr>
              <a:t>Hearings scheduled </a:t>
            </a:r>
          </a:p>
          <a:p>
            <a:pPr marL="692150" indent="-234950">
              <a:defRPr/>
            </a:pPr>
            <a:endParaRPr lang="en-US" dirty="0">
              <a:solidFill>
                <a:srgbClr val="376092"/>
              </a:solidFill>
              <a:latin typeface="Gill Sans MT" charset="0"/>
              <a:ea typeface="ＭＳ Ｐゴシック" pitchFamily="34" charset="-128"/>
            </a:endParaRPr>
          </a:p>
          <a:p>
            <a:pPr marL="692150" indent="-234950">
              <a:defRPr/>
            </a:pPr>
            <a:r>
              <a:rPr lang="en-US" dirty="0">
                <a:solidFill>
                  <a:srgbClr val="376092"/>
                </a:solidFill>
                <a:latin typeface="Gill Sans MT" charset="0"/>
                <a:ea typeface="ＭＳ Ｐゴシック" pitchFamily="34" charset="-128"/>
              </a:rPr>
              <a:t>DOI prepares initial draft testimony which is then reviewed and revised through the OMB clearance process before being submitted to Congress </a:t>
            </a:r>
          </a:p>
          <a:p>
            <a:pPr marL="457200" indent="0">
              <a:buNone/>
              <a:defRPr/>
            </a:pPr>
            <a:endParaRPr lang="en-US" sz="2000" dirty="0">
              <a:solidFill>
                <a:srgbClr val="376093"/>
              </a:solidFill>
              <a:latin typeface="Gill Sans MT"/>
            </a:endParaRPr>
          </a:p>
          <a:p>
            <a:pPr marL="0" indent="0">
              <a:buFontTx/>
              <a:buNone/>
              <a:defRPr/>
            </a:pPr>
            <a:endParaRPr lang="en-US" dirty="0">
              <a:latin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21</a:t>
            </a:fld>
            <a:endParaRPr lang="en-US" dirty="0"/>
          </a:p>
        </p:txBody>
      </p:sp>
    </p:spTree>
    <p:extLst>
      <p:ext uri="{BB962C8B-B14F-4D97-AF65-F5344CB8AC3E}">
        <p14:creationId xmlns:p14="http://schemas.microsoft.com/office/powerpoint/2010/main" val="1480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350"/>
            <a:ext cx="8229600" cy="730250"/>
          </a:xfrm>
        </p:spPr>
        <p:txBody>
          <a:bodyPr>
            <a:normAutofit/>
          </a:bodyPr>
          <a:lstStyle/>
          <a:p>
            <a:pPr algn="ctr"/>
            <a:r>
              <a:rPr lang="en-US" sz="4200" dirty="0">
                <a:latin typeface="Gill Sans MT"/>
                <a:ea typeface="ＭＳ Ｐゴシック" pitchFamily="34" charset="-128"/>
              </a:rPr>
              <a:t>Recent Settlements </a:t>
            </a:r>
          </a:p>
        </p:txBody>
      </p:sp>
      <p:sp>
        <p:nvSpPr>
          <p:cNvPr id="3" name="Content Placeholder 2"/>
          <p:cNvSpPr>
            <a:spLocks noGrp="1"/>
          </p:cNvSpPr>
          <p:nvPr>
            <p:ph idx="1"/>
          </p:nvPr>
        </p:nvSpPr>
        <p:spPr>
          <a:xfrm>
            <a:off x="457200" y="1600200"/>
            <a:ext cx="8001000" cy="5486400"/>
          </a:xfrm>
        </p:spPr>
        <p:txBody>
          <a:bodyPr>
            <a:normAutofit/>
          </a:bodyPr>
          <a:lstStyle/>
          <a:p>
            <a:pPr marL="393192" lvl="1" indent="0">
              <a:lnSpc>
                <a:spcPct val="90000"/>
              </a:lnSpc>
              <a:spcAft>
                <a:spcPts val="400"/>
              </a:spcAft>
              <a:buNone/>
            </a:pPr>
            <a:endParaRPr lang="en-US" b="1" dirty="0">
              <a:latin typeface="Gill Sans MT"/>
            </a:endParaRPr>
          </a:p>
          <a:p>
            <a:pPr>
              <a:lnSpc>
                <a:spcPct val="90000"/>
              </a:lnSpc>
              <a:spcAft>
                <a:spcPts val="400"/>
              </a:spcAft>
            </a:pPr>
            <a:r>
              <a:rPr lang="en-US" sz="2400" dirty="0">
                <a:solidFill>
                  <a:srgbClr val="376092"/>
                </a:solidFill>
                <a:latin typeface="Gill Sans MT" charset="0"/>
                <a:ea typeface="ＭＳ Ｐゴシック" pitchFamily="34" charset="-128"/>
              </a:rPr>
              <a:t>Amendment to the White Mountain Apache Tribe Water Rights Quantification Act of 2010 (P.L. 115-227)</a:t>
            </a:r>
          </a:p>
          <a:p>
            <a:pPr>
              <a:lnSpc>
                <a:spcPct val="90000"/>
              </a:lnSpc>
              <a:spcAft>
                <a:spcPts val="400"/>
              </a:spcAft>
            </a:pPr>
            <a:endParaRPr lang="en-US" sz="2400" dirty="0">
              <a:solidFill>
                <a:srgbClr val="376092"/>
              </a:solidFill>
              <a:latin typeface="Gill Sans MT" charset="0"/>
              <a:ea typeface="ＭＳ Ｐゴシック" pitchFamily="34" charset="-128"/>
            </a:endParaRPr>
          </a:p>
          <a:p>
            <a:pPr>
              <a:lnSpc>
                <a:spcPct val="90000"/>
              </a:lnSpc>
              <a:spcAft>
                <a:spcPts val="400"/>
              </a:spcAft>
            </a:pPr>
            <a:r>
              <a:rPr lang="en-US" sz="2400" dirty="0">
                <a:solidFill>
                  <a:srgbClr val="376092"/>
                </a:solidFill>
                <a:latin typeface="Gill Sans MT" charset="0"/>
                <a:ea typeface="ＭＳ Ｐゴシック" pitchFamily="34" charset="-128"/>
              </a:rPr>
              <a:t>Amendment to the Blackfeet Water Rights Settlement Act of 2016 (P.L. 115-270)</a:t>
            </a:r>
          </a:p>
          <a:p>
            <a:pPr marL="393192" lvl="1" indent="0" algn="r">
              <a:buNone/>
            </a:pPr>
            <a:endParaRPr lang="en-US" sz="1800" dirty="0">
              <a:solidFill>
                <a:srgbClr val="376092"/>
              </a:solidFill>
              <a:latin typeface="Gill Sans MT" charset="0"/>
              <a:ea typeface="ＭＳ Ｐゴシック" pitchFamily="34" charset="-128"/>
            </a:endParaRPr>
          </a:p>
          <a:p>
            <a:endParaRPr lang="en-US" sz="1800" dirty="0">
              <a:solidFill>
                <a:srgbClr val="376092"/>
              </a:solidFill>
              <a:latin typeface="Gill Sans MT" charset="0"/>
              <a:ea typeface="ＭＳ Ｐゴシック" pitchFamily="34" charset="-128"/>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22</a:t>
            </a:fld>
            <a:endParaRPr lang="en-US" dirty="0"/>
          </a:p>
        </p:txBody>
      </p:sp>
    </p:spTree>
    <p:extLst>
      <p:ext uri="{BB962C8B-B14F-4D97-AF65-F5344CB8AC3E}">
        <p14:creationId xmlns:p14="http://schemas.microsoft.com/office/powerpoint/2010/main" val="3886841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7888"/>
          </a:xfrm>
        </p:spPr>
        <p:txBody>
          <a:bodyPr>
            <a:noAutofit/>
          </a:bodyPr>
          <a:lstStyle/>
          <a:p>
            <a:pPr algn="ctr"/>
            <a:r>
              <a:rPr lang="en-US" sz="4200" dirty="0">
                <a:latin typeface="Gill Sans MT"/>
                <a:ea typeface="ＭＳ Ｐゴシック" pitchFamily="34" charset="-128"/>
              </a:rPr>
              <a:t>Pending Legislation</a:t>
            </a:r>
          </a:p>
        </p:txBody>
      </p:sp>
      <p:sp>
        <p:nvSpPr>
          <p:cNvPr id="3" name="Content Placeholder 2"/>
          <p:cNvSpPr>
            <a:spLocks noGrp="1"/>
          </p:cNvSpPr>
          <p:nvPr>
            <p:ph idx="1"/>
          </p:nvPr>
        </p:nvSpPr>
        <p:spPr>
          <a:xfrm>
            <a:off x="457200" y="1524000"/>
            <a:ext cx="8229600" cy="5029200"/>
          </a:xfrm>
        </p:spPr>
        <p:txBody>
          <a:bodyPr>
            <a:normAutofit fontScale="92500" lnSpcReduction="10000"/>
          </a:bodyPr>
          <a:lstStyle/>
          <a:p>
            <a:r>
              <a:rPr lang="en-US" dirty="0">
                <a:solidFill>
                  <a:srgbClr val="376092"/>
                </a:solidFill>
                <a:latin typeface="Gill Sans MT" charset="0"/>
                <a:ea typeface="ＭＳ Ｐゴシック" pitchFamily="34" charset="-128"/>
              </a:rPr>
              <a:t> Settlements introduced in 116th Congress:  </a:t>
            </a:r>
          </a:p>
          <a:p>
            <a:pPr lvl="1"/>
            <a:r>
              <a:rPr lang="en-US" sz="2600" dirty="0">
                <a:solidFill>
                  <a:srgbClr val="376092"/>
                </a:solidFill>
                <a:latin typeface="Gill Sans MT" charset="0"/>
                <a:ea typeface="ＭＳ Ｐゴシック" pitchFamily="34" charset="-128"/>
              </a:rPr>
              <a:t>RWSF Extension – S. 886/H.R. 1904 introduced in March 2019. Hearing held in April 2019.</a:t>
            </a:r>
          </a:p>
          <a:p>
            <a:pPr lvl="1"/>
            <a:r>
              <a:rPr lang="en-US" sz="2600" dirty="0">
                <a:solidFill>
                  <a:srgbClr val="376092"/>
                </a:solidFill>
                <a:latin typeface="Gill Sans MT" charset="0"/>
                <a:ea typeface="ＭＳ Ｐゴシック" pitchFamily="34" charset="-128"/>
              </a:rPr>
              <a:t>Navajo Utah - S. 1207/H.R. 644 introduced in January and April 2019. Hearing held in June 2019.</a:t>
            </a:r>
          </a:p>
          <a:p>
            <a:pPr lvl="1"/>
            <a:r>
              <a:rPr lang="en-US" sz="2600" dirty="0" err="1">
                <a:solidFill>
                  <a:srgbClr val="376092"/>
                </a:solidFill>
                <a:latin typeface="Gill Sans MT" charset="0"/>
                <a:ea typeface="ＭＳ Ｐゴシック" pitchFamily="34" charset="-128"/>
              </a:rPr>
              <a:t>Aamodt</a:t>
            </a:r>
            <a:r>
              <a:rPr lang="en-US" sz="2600" dirty="0">
                <a:solidFill>
                  <a:srgbClr val="376092"/>
                </a:solidFill>
                <a:latin typeface="Gill Sans MT" charset="0"/>
                <a:ea typeface="ＭＳ Ｐゴシック" pitchFamily="34" charset="-128"/>
              </a:rPr>
              <a:t> Amendment - S. 1875/H.R. 3292 introduced in June 2019. Hearing held in June 2019. </a:t>
            </a:r>
          </a:p>
          <a:p>
            <a:pPr lvl="1"/>
            <a:r>
              <a:rPr lang="en-US" sz="2600" dirty="0">
                <a:solidFill>
                  <a:srgbClr val="376092"/>
                </a:solidFill>
                <a:latin typeface="Gill Sans MT" charset="0"/>
                <a:ea typeface="ＭＳ Ｐゴシック" pitchFamily="34" charset="-128"/>
              </a:rPr>
              <a:t>Hualapai- S. 1277/H.R. 2459 introduced in May 2019. Hearing held in June 2019.</a:t>
            </a:r>
          </a:p>
          <a:p>
            <a:pPr lvl="1"/>
            <a:r>
              <a:rPr lang="en-US" sz="2600" dirty="0">
                <a:solidFill>
                  <a:srgbClr val="376092"/>
                </a:solidFill>
                <a:latin typeface="Gill Sans MT" charset="0"/>
                <a:ea typeface="ＭＳ Ｐゴシック" pitchFamily="34" charset="-128"/>
              </a:rPr>
              <a:t>Kickapoo- H.R. 3491 introduced in June 2019</a:t>
            </a:r>
          </a:p>
          <a:p>
            <a:pPr marL="2859088" indent="-273050"/>
            <a:endParaRPr lang="en-US" dirty="0">
              <a:solidFill>
                <a:srgbClr val="376092"/>
              </a:solidFill>
              <a:latin typeface="Gill Sans MT" charset="0"/>
              <a:ea typeface="ＭＳ Ｐゴシック" pitchFamily="34" charset="-128"/>
            </a:endParaRPr>
          </a:p>
          <a:p>
            <a:r>
              <a:rPr lang="en-US" dirty="0">
                <a:solidFill>
                  <a:srgbClr val="376092"/>
                </a:solidFill>
                <a:latin typeface="Gill Sans MT" charset="0"/>
                <a:ea typeface="ＭＳ Ｐゴシック" pitchFamily="34" charset="-128"/>
              </a:rPr>
              <a:t>Legislation not yet introduced in Congress but expected:</a:t>
            </a:r>
          </a:p>
          <a:p>
            <a:pPr lvl="1"/>
            <a:r>
              <a:rPr lang="en-US" sz="2600" dirty="0">
                <a:solidFill>
                  <a:srgbClr val="376092"/>
                </a:solidFill>
                <a:latin typeface="Gill Sans MT" charset="0"/>
                <a:ea typeface="ＭＳ Ｐゴシック" pitchFamily="34" charset="-128"/>
              </a:rPr>
              <a:t>Confederated Salish and Kootenai Tribes</a:t>
            </a:r>
          </a:p>
          <a:p>
            <a:pPr marL="393192" lvl="1" indent="0">
              <a:buNone/>
            </a:pPr>
            <a:endParaRPr lang="en-US" b="1" dirty="0">
              <a:solidFill>
                <a:srgbClr val="000000"/>
              </a:solidFill>
              <a:latin typeface="Gill Sans MT"/>
              <a:ea typeface="ＭＳ Ｐゴシック" pitchFamily="34" charset="-128"/>
              <a:cs typeface="Gill Sans M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23</a:t>
            </a:fld>
            <a:endParaRPr lang="en-US" dirty="0"/>
          </a:p>
        </p:txBody>
      </p:sp>
    </p:spTree>
    <p:extLst>
      <p:ext uri="{BB962C8B-B14F-4D97-AF65-F5344CB8AC3E}">
        <p14:creationId xmlns:p14="http://schemas.microsoft.com/office/powerpoint/2010/main" val="163702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7315200" cy="1679575"/>
          </a:xfrm>
        </p:spPr>
        <p:txBody>
          <a:bodyPr>
            <a:normAutofit fontScale="90000"/>
          </a:bodyPr>
          <a:lstStyle/>
          <a:p>
            <a:pPr algn="ctr"/>
            <a:r>
              <a:rPr lang="en-US" sz="2400" dirty="0">
                <a:solidFill>
                  <a:schemeClr val="accent1">
                    <a:lumMod val="75000"/>
                  </a:schemeClr>
                </a:solidFill>
              </a:rPr>
              <a:t/>
            </a:r>
            <a:br>
              <a:rPr lang="en-US" sz="2400" dirty="0">
                <a:solidFill>
                  <a:schemeClr val="accent1">
                    <a:lumMod val="75000"/>
                  </a:schemeClr>
                </a:solidFill>
              </a:rPr>
            </a:br>
            <a:r>
              <a:rPr lang="en-US" sz="2400" dirty="0">
                <a:solidFill>
                  <a:schemeClr val="accent1">
                    <a:lumMod val="75000"/>
                  </a:schemeClr>
                </a:solidFill>
              </a:rPr>
              <a:t/>
            </a:r>
            <a:br>
              <a:rPr lang="en-US" sz="2400" dirty="0">
                <a:solidFill>
                  <a:schemeClr val="accent1">
                    <a:lumMod val="75000"/>
                  </a:schemeClr>
                </a:solidFill>
              </a:rPr>
            </a:br>
            <a:r>
              <a:rPr lang="en-US" sz="3600" dirty="0">
                <a:effectLst>
                  <a:outerShdw blurRad="38100" dist="38100" dir="2700000" algn="tl">
                    <a:srgbClr val="000000">
                      <a:alpha val="43137"/>
                    </a:srgbClr>
                  </a:outerShdw>
                </a:effectLst>
                <a:latin typeface="Gill Sans MT"/>
              </a:rPr>
              <a:t>ADMINISTRATION’S SETTLEMENT POLICY</a:t>
            </a:r>
            <a:r>
              <a:rPr lang="en-US" sz="2400" b="1" dirty="0">
                <a:solidFill>
                  <a:schemeClr val="accent1">
                    <a:lumMod val="75000"/>
                  </a:schemeClr>
                </a:solidFill>
                <a:effectLst>
                  <a:outerShdw blurRad="38100" dist="38100" dir="2700000" algn="tl">
                    <a:srgbClr val="000000">
                      <a:alpha val="43137"/>
                    </a:srgbClr>
                  </a:outerShdw>
                </a:effectLst>
              </a:rPr>
              <a:t/>
            </a:r>
            <a:br>
              <a:rPr lang="en-US" sz="2400" b="1" dirty="0">
                <a:solidFill>
                  <a:schemeClr val="accent1">
                    <a:lumMod val="75000"/>
                  </a:schemeClr>
                </a:solidFill>
                <a:effectLst>
                  <a:outerShdw blurRad="38100" dist="38100" dir="2700000" algn="tl">
                    <a:srgbClr val="000000">
                      <a:alpha val="43137"/>
                    </a:srgbClr>
                  </a:outerShdw>
                </a:effectLst>
              </a:rPr>
            </a:br>
            <a:r>
              <a:rPr lang="en-US" sz="2000" dirty="0">
                <a:solidFill>
                  <a:schemeClr val="accent1">
                    <a:lumMod val="75000"/>
                  </a:schemeClr>
                </a:solidFill>
              </a:rPr>
              <a:t> </a:t>
            </a:r>
            <a:endParaRPr lang="en-US" sz="2700" dirty="0">
              <a:solidFill>
                <a:schemeClr val="accent1">
                  <a:lumMod val="75000"/>
                </a:schemeClr>
              </a:solidFill>
            </a:endParaRPr>
          </a:p>
        </p:txBody>
      </p:sp>
      <p:sp>
        <p:nvSpPr>
          <p:cNvPr id="4" name="Subtitle 3"/>
          <p:cNvSpPr>
            <a:spLocks noGrp="1"/>
          </p:cNvSpPr>
          <p:nvPr>
            <p:ph type="subTitle" idx="1"/>
          </p:nvPr>
        </p:nvSpPr>
        <p:spPr>
          <a:xfrm>
            <a:off x="1371600" y="4572000"/>
            <a:ext cx="6629400" cy="1905000"/>
          </a:xfrm>
        </p:spPr>
        <p:txBody>
          <a:bodyPr>
            <a:normAutofit fontScale="77500" lnSpcReduction="20000"/>
          </a:bodyPr>
          <a:lstStyle/>
          <a:p>
            <a:pPr algn="ctr"/>
            <a:r>
              <a:rPr lang="en-US" sz="2300" b="1" dirty="0">
                <a:latin typeface="Gill Sans MT"/>
              </a:rPr>
              <a:t>Alan </a:t>
            </a:r>
            <a:r>
              <a:rPr lang="en-US" sz="2300" b="1" dirty="0" err="1">
                <a:latin typeface="Gill Sans MT"/>
              </a:rPr>
              <a:t>Mikkelsen</a:t>
            </a:r>
            <a:endParaRPr lang="en-US" sz="2300" b="1" dirty="0">
              <a:latin typeface="Gill Sans MT"/>
            </a:endParaRPr>
          </a:p>
          <a:p>
            <a:pPr algn="ctr"/>
            <a:endParaRPr lang="en-US" sz="2300" b="1" dirty="0">
              <a:latin typeface="Gill Sans MT"/>
            </a:endParaRPr>
          </a:p>
          <a:p>
            <a:pPr algn="ctr"/>
            <a:r>
              <a:rPr lang="en-US" sz="2300" b="1" dirty="0">
                <a:latin typeface="Gill Sans MT"/>
              </a:rPr>
              <a:t>Senior Advisor to the Secretary-Water and Western Resource Issues</a:t>
            </a:r>
          </a:p>
          <a:p>
            <a:pPr algn="ctr"/>
            <a:r>
              <a:rPr lang="en-US" sz="2300" b="1" dirty="0">
                <a:latin typeface="Gill Sans MT"/>
              </a:rPr>
              <a:t>&amp;</a:t>
            </a:r>
          </a:p>
          <a:p>
            <a:pPr algn="ctr"/>
            <a:r>
              <a:rPr lang="en-US" sz="2300" b="1" dirty="0">
                <a:latin typeface="Gill Sans MT"/>
              </a:rPr>
              <a:t>Chair of the Working Group on Indian Water Rights Settlements</a:t>
            </a:r>
          </a:p>
          <a:p>
            <a:pPr algn="ctr"/>
            <a:endParaRPr lang="en-US" sz="2800" b="1" dirty="0">
              <a:solidFill>
                <a:schemeClr val="tx1"/>
              </a:solidFill>
              <a:latin typeface="Gill Sans MT"/>
            </a:endParaRPr>
          </a:p>
        </p:txBody>
      </p:sp>
      <p:pic>
        <p:nvPicPr>
          <p:cNvPr id="6" name="Picture 5" descr="600px-US-DeptOfTheInterior-Seal_svg.png"/>
          <p:cNvPicPr>
            <a:picLocks noChangeAspect="1"/>
          </p:cNvPicPr>
          <p:nvPr/>
        </p:nvPicPr>
        <p:blipFill>
          <a:blip r:embed="rId3" cstate="print"/>
          <a:stretch>
            <a:fillRect/>
          </a:stretch>
        </p:blipFill>
        <p:spPr>
          <a:xfrm>
            <a:off x="3505200" y="762000"/>
            <a:ext cx="1752600" cy="1752600"/>
          </a:xfrm>
          <a:prstGeom prst="rect">
            <a:avLst/>
          </a:prstGeom>
        </p:spPr>
      </p:pic>
    </p:spTree>
    <p:extLst>
      <p:ext uri="{BB962C8B-B14F-4D97-AF65-F5344CB8AC3E}">
        <p14:creationId xmlns:p14="http://schemas.microsoft.com/office/powerpoint/2010/main" val="2002461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2D4A-5AD6-AD43-B135-0B59C0546087}"/>
              </a:ext>
            </a:extLst>
          </p:cNvPr>
          <p:cNvSpPr>
            <a:spLocks noGrp="1"/>
          </p:cNvSpPr>
          <p:nvPr>
            <p:ph type="title"/>
          </p:nvPr>
        </p:nvSpPr>
        <p:spPr>
          <a:xfrm>
            <a:off x="457200" y="457200"/>
            <a:ext cx="8229600" cy="1143000"/>
          </a:xfrm>
        </p:spPr>
        <p:txBody>
          <a:bodyPr>
            <a:normAutofit/>
          </a:bodyPr>
          <a:lstStyle/>
          <a:p>
            <a:pPr algn="ctr"/>
            <a:r>
              <a:rPr lang="en-US" sz="4500" dirty="0"/>
              <a:t>Message from Secretary Bernhardt</a:t>
            </a:r>
          </a:p>
        </p:txBody>
      </p:sp>
      <p:sp>
        <p:nvSpPr>
          <p:cNvPr id="3" name="Content Placeholder 2">
            <a:extLst>
              <a:ext uri="{FF2B5EF4-FFF2-40B4-BE49-F238E27FC236}">
                <a16:creationId xmlns:a16="http://schemas.microsoft.com/office/drawing/2014/main" id="{2C923507-61B9-A441-9E4E-1D70362D3FC9}"/>
              </a:ext>
            </a:extLst>
          </p:cNvPr>
          <p:cNvSpPr>
            <a:spLocks noGrp="1"/>
          </p:cNvSpPr>
          <p:nvPr>
            <p:ph idx="1"/>
          </p:nvPr>
        </p:nvSpPr>
        <p:spPr>
          <a:xfrm>
            <a:off x="228600" y="2332355"/>
            <a:ext cx="8686800" cy="4389120"/>
          </a:xfrm>
        </p:spPr>
        <p:txBody>
          <a:bodyPr>
            <a:normAutofit/>
          </a:bodyPr>
          <a:lstStyle/>
          <a:p>
            <a:pPr marL="0" indent="0" algn="ctr">
              <a:buNone/>
            </a:pPr>
            <a:r>
              <a:rPr lang="en-US" sz="3200" dirty="0">
                <a:solidFill>
                  <a:srgbClr val="376092"/>
                </a:solidFill>
                <a:latin typeface="Gill Sans MT" charset="0"/>
                <a:ea typeface="ＭＳ Ｐゴシック" pitchFamily="34" charset="-128"/>
              </a:rPr>
              <a:t>"For over two and a half decades, I have been a believer in the merit of resolving our longstanding water rights issues; Alan and Pam have my support in the Indian Water Rights Office."</a:t>
            </a:r>
          </a:p>
          <a:p>
            <a:pPr marL="0" indent="0">
              <a:buNone/>
            </a:pPr>
            <a:r>
              <a:rPr lang="en-US" sz="2400" dirty="0">
                <a:solidFill>
                  <a:srgbClr val="376092"/>
                </a:solidFill>
                <a:latin typeface="Gill Sans MT" charset="0"/>
                <a:ea typeface="ＭＳ Ｐゴシック" pitchFamily="34" charset="-128"/>
              </a:rPr>
              <a:t/>
            </a:r>
            <a:br>
              <a:rPr lang="en-US" sz="2400" dirty="0">
                <a:solidFill>
                  <a:srgbClr val="376092"/>
                </a:solidFill>
                <a:latin typeface="Gill Sans MT" charset="0"/>
                <a:ea typeface="ＭＳ Ｐゴシック" pitchFamily="34" charset="-128"/>
              </a:rPr>
            </a:br>
            <a:endParaRPr lang="en-US" sz="2400" dirty="0">
              <a:solidFill>
                <a:srgbClr val="376092"/>
              </a:solidFill>
              <a:latin typeface="Gill Sans MT" charset="0"/>
              <a:ea typeface="ＭＳ Ｐゴシック" pitchFamily="34" charset="-128"/>
            </a:endParaRPr>
          </a:p>
        </p:txBody>
      </p:sp>
      <p:sp>
        <p:nvSpPr>
          <p:cNvPr id="4" name="Slide Number Placeholder 3">
            <a:extLst>
              <a:ext uri="{FF2B5EF4-FFF2-40B4-BE49-F238E27FC236}">
                <a16:creationId xmlns:a16="http://schemas.microsoft.com/office/drawing/2014/main" id="{C68C7B57-BE07-1249-A928-21953B3C4B11}"/>
              </a:ext>
            </a:extLst>
          </p:cNvPr>
          <p:cNvSpPr>
            <a:spLocks noGrp="1"/>
          </p:cNvSpPr>
          <p:nvPr>
            <p:ph type="sldNum" sz="quarter" idx="12"/>
          </p:nvPr>
        </p:nvSpPr>
        <p:spPr/>
        <p:txBody>
          <a:bodyPr/>
          <a:lstStyle/>
          <a:p>
            <a:fld id="{CBE93D19-9C4F-4B5F-B3F5-9BBFAC1C7170}" type="slidenum">
              <a:rPr lang="en-US" smtClean="0">
                <a:solidFill>
                  <a:srgbClr val="04617B">
                    <a:shade val="90000"/>
                  </a:srgbClr>
                </a:solidFill>
              </a:rPr>
              <a:pPr/>
              <a:t>25</a:t>
            </a:fld>
            <a:endParaRPr lang="en-US" dirty="0">
              <a:solidFill>
                <a:srgbClr val="04617B">
                  <a:shade val="90000"/>
                </a:srgbClr>
              </a:solidFill>
            </a:endParaRPr>
          </a:p>
        </p:txBody>
      </p:sp>
    </p:spTree>
    <p:extLst>
      <p:ext uri="{BB962C8B-B14F-4D97-AF65-F5344CB8AC3E}">
        <p14:creationId xmlns:p14="http://schemas.microsoft.com/office/powerpoint/2010/main" val="140106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a:t>Interior Views  </a:t>
            </a:r>
          </a:p>
        </p:txBody>
      </p:sp>
      <p:sp>
        <p:nvSpPr>
          <p:cNvPr id="3" name="Content Placeholder 2"/>
          <p:cNvSpPr>
            <a:spLocks noGrp="1"/>
          </p:cNvSpPr>
          <p:nvPr>
            <p:ph idx="1"/>
          </p:nvPr>
        </p:nvSpPr>
        <p:spPr>
          <a:xfrm>
            <a:off x="457200" y="1676400"/>
            <a:ext cx="8229600" cy="4876800"/>
          </a:xfrm>
        </p:spPr>
        <p:txBody>
          <a:bodyPr>
            <a:normAutofit/>
          </a:bodyPr>
          <a:lstStyle/>
          <a:p>
            <a:pPr marL="0" indent="0">
              <a:buNone/>
            </a:pPr>
            <a:r>
              <a:rPr lang="en-US" sz="2400" b="1" dirty="0">
                <a:solidFill>
                  <a:srgbClr val="376092"/>
                </a:solidFill>
                <a:latin typeface="Gill Sans MT" charset="0"/>
                <a:ea typeface="ＭＳ Ｐゴシック" pitchFamily="34" charset="-128"/>
              </a:rPr>
              <a:t>Indian water settlements:</a:t>
            </a:r>
          </a:p>
          <a:p>
            <a:pPr lvl="1"/>
            <a:r>
              <a:rPr lang="en-US" dirty="0">
                <a:solidFill>
                  <a:srgbClr val="376092"/>
                </a:solidFill>
                <a:latin typeface="Gill Sans MT" charset="0"/>
                <a:ea typeface="ＭＳ Ｐゴシック" pitchFamily="34" charset="-128"/>
              </a:rPr>
              <a:t>Are a critical part of the United States Government’s trust responsibilities and we have a duty to collaborate on a government-to-government basis with Tribes. </a:t>
            </a:r>
          </a:p>
          <a:p>
            <a:pPr lvl="1"/>
            <a:endParaRPr lang="en-US" dirty="0">
              <a:solidFill>
                <a:srgbClr val="376092"/>
              </a:solidFill>
              <a:latin typeface="Gill Sans MT" charset="0"/>
              <a:ea typeface="ＭＳ Ｐゴシック" pitchFamily="34" charset="-128"/>
            </a:endParaRPr>
          </a:p>
          <a:p>
            <a:pPr lvl="1"/>
            <a:r>
              <a:rPr lang="en-US" dirty="0">
                <a:solidFill>
                  <a:srgbClr val="376092"/>
                </a:solidFill>
                <a:latin typeface="Gill Sans MT" charset="0"/>
                <a:ea typeface="ＭＳ Ｐゴシック" pitchFamily="34" charset="-128"/>
              </a:rPr>
              <a:t>We know that water is a key resource for the Tribes and the surrounding communities and settlement of claims brings certainty to all water users. </a:t>
            </a:r>
          </a:p>
          <a:p>
            <a:pPr lvl="1"/>
            <a:endParaRPr lang="en-US" dirty="0">
              <a:solidFill>
                <a:srgbClr val="376092"/>
              </a:solidFill>
              <a:latin typeface="Gill Sans MT" charset="0"/>
              <a:ea typeface="ＭＳ Ｐゴシック" pitchFamily="34" charset="-128"/>
            </a:endParaRPr>
          </a:p>
          <a:p>
            <a:pPr lvl="1"/>
            <a:r>
              <a:rPr lang="en-US" dirty="0">
                <a:solidFill>
                  <a:srgbClr val="376092"/>
                </a:solidFill>
                <a:latin typeface="Gill Sans MT" charset="0"/>
                <a:ea typeface="ＭＳ Ｐゴシック" pitchFamily="34" charset="-128"/>
              </a:rPr>
              <a:t>There is a critical need for a sustainable and reliable water supply for the West.</a:t>
            </a:r>
          </a:p>
          <a:p>
            <a:pPr lvl="1"/>
            <a:endParaRPr lang="en-US" sz="2800"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26</a:t>
            </a:fld>
            <a:endParaRPr lang="en-US" dirty="0"/>
          </a:p>
        </p:txBody>
      </p:sp>
    </p:spTree>
    <p:extLst>
      <p:ext uri="{BB962C8B-B14F-4D97-AF65-F5344CB8AC3E}">
        <p14:creationId xmlns:p14="http://schemas.microsoft.com/office/powerpoint/2010/main" val="3222547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838200"/>
          </a:xfrm>
        </p:spPr>
        <p:txBody>
          <a:bodyPr>
            <a:normAutofit/>
          </a:bodyPr>
          <a:lstStyle/>
          <a:p>
            <a:pPr algn="ctr"/>
            <a:r>
              <a:rPr lang="en-US" sz="4800" dirty="0"/>
              <a:t>Interior Views </a:t>
            </a:r>
            <a:r>
              <a:rPr lang="en-US" sz="2400" dirty="0"/>
              <a:t>(cont’d)</a:t>
            </a:r>
          </a:p>
        </p:txBody>
      </p:sp>
      <p:sp>
        <p:nvSpPr>
          <p:cNvPr id="3" name="Content Placeholder 2"/>
          <p:cNvSpPr>
            <a:spLocks noGrp="1"/>
          </p:cNvSpPr>
          <p:nvPr>
            <p:ph idx="1"/>
          </p:nvPr>
        </p:nvSpPr>
        <p:spPr>
          <a:xfrm>
            <a:off x="228600" y="1981200"/>
            <a:ext cx="8610600" cy="4389120"/>
          </a:xfrm>
        </p:spPr>
        <p:txBody>
          <a:bodyPr>
            <a:normAutofit/>
          </a:bodyPr>
          <a:lstStyle/>
          <a:p>
            <a:pPr lvl="1"/>
            <a:r>
              <a:rPr lang="en-US" dirty="0">
                <a:solidFill>
                  <a:srgbClr val="376092"/>
                </a:solidFill>
                <a:latin typeface="Gill Sans MT" charset="0"/>
                <a:ea typeface="ＭＳ Ｐゴシック" pitchFamily="34" charset="-128"/>
              </a:rPr>
              <a:t>Economic development and infrastructure investments are important in revitalizing Native communities. </a:t>
            </a:r>
          </a:p>
          <a:p>
            <a:pPr lvl="1"/>
            <a:endParaRPr lang="en-US" dirty="0">
              <a:solidFill>
                <a:srgbClr val="376092"/>
              </a:solidFill>
              <a:latin typeface="Gill Sans MT" charset="0"/>
              <a:ea typeface="ＭＳ Ｐゴシック" pitchFamily="34" charset="-128"/>
            </a:endParaRPr>
          </a:p>
          <a:p>
            <a:pPr lvl="1"/>
            <a:r>
              <a:rPr lang="en-US" dirty="0">
                <a:solidFill>
                  <a:srgbClr val="376092"/>
                </a:solidFill>
                <a:latin typeface="Gill Sans MT" charset="0"/>
                <a:ea typeface="ＭＳ Ｐゴシック" pitchFamily="34" charset="-128"/>
              </a:rPr>
              <a:t>The Department will need to explore new settlement funding mechanisms.</a:t>
            </a:r>
          </a:p>
          <a:p>
            <a:pPr lvl="1"/>
            <a:endParaRPr lang="en-US" dirty="0">
              <a:solidFill>
                <a:srgbClr val="376092"/>
              </a:solidFill>
              <a:latin typeface="Gill Sans MT" charset="0"/>
              <a:ea typeface="ＭＳ Ｐゴシック" pitchFamily="34" charset="-128"/>
            </a:endParaRPr>
          </a:p>
          <a:p>
            <a:pPr lvl="1"/>
            <a:r>
              <a:rPr lang="en-US" dirty="0">
                <a:solidFill>
                  <a:srgbClr val="376092"/>
                </a:solidFill>
                <a:latin typeface="Gill Sans MT" charset="0"/>
                <a:ea typeface="ＭＳ Ｐゴシック" pitchFamily="34" charset="-128"/>
              </a:rPr>
              <a:t>Commitment to fund and implement existing settlements.</a:t>
            </a:r>
          </a:p>
          <a:p>
            <a:pPr lvl="1"/>
            <a:endParaRPr lang="en-US" sz="2800" dirty="0">
              <a:latin typeface="+mj-lt"/>
            </a:endParaRPr>
          </a:p>
          <a:p>
            <a:pPr marL="393192"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27</a:t>
            </a:fld>
            <a:endParaRPr lang="en-US" dirty="0"/>
          </a:p>
        </p:txBody>
      </p:sp>
    </p:spTree>
    <p:extLst>
      <p:ext uri="{BB962C8B-B14F-4D97-AF65-F5344CB8AC3E}">
        <p14:creationId xmlns:p14="http://schemas.microsoft.com/office/powerpoint/2010/main" val="350929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algn="ctr"/>
            <a:r>
              <a:rPr lang="en-US" sz="4200" dirty="0">
                <a:latin typeface="Gill Sans MT"/>
              </a:rPr>
              <a:t>Failure Is Not An Option:</a:t>
            </a:r>
            <a:br>
              <a:rPr lang="en-US" sz="4200" dirty="0">
                <a:latin typeface="Gill Sans MT"/>
              </a:rPr>
            </a:br>
            <a:r>
              <a:rPr lang="en-US" sz="4200" dirty="0">
                <a:latin typeface="Gill Sans MT"/>
              </a:rPr>
              <a:t>The Aamodt Settlement Case Study</a:t>
            </a:r>
          </a:p>
        </p:txBody>
      </p:sp>
      <p:sp>
        <p:nvSpPr>
          <p:cNvPr id="3" name="Content Placeholder 2"/>
          <p:cNvSpPr>
            <a:spLocks noGrp="1"/>
          </p:cNvSpPr>
          <p:nvPr>
            <p:ph idx="1"/>
          </p:nvPr>
        </p:nvSpPr>
        <p:spPr>
          <a:xfrm>
            <a:off x="457200" y="2087880"/>
            <a:ext cx="8229600" cy="4389120"/>
          </a:xfrm>
        </p:spPr>
        <p:txBody>
          <a:bodyPr>
            <a:normAutofit/>
          </a:bodyPr>
          <a:lstStyle/>
          <a:p>
            <a:r>
              <a:rPr lang="en-US" sz="2400" dirty="0">
                <a:solidFill>
                  <a:srgbClr val="376092"/>
                </a:solidFill>
                <a:latin typeface="Gill Sans MT" charset="0"/>
                <a:ea typeface="ＭＳ Ｐゴシック" pitchFamily="34" charset="-128"/>
              </a:rPr>
              <a:t>The 2010 Aamodt Litigation Settlement Act resolved over 50 years of litigation by settling the claims of 4 Pueblos in NM (Nambe, Pojoaque, San Ildefonso and Tesuque).</a:t>
            </a:r>
          </a:p>
          <a:p>
            <a:r>
              <a:rPr lang="en-US" sz="2400" dirty="0">
                <a:solidFill>
                  <a:srgbClr val="376092"/>
                </a:solidFill>
                <a:latin typeface="Gill Sans MT" charset="0"/>
                <a:ea typeface="ＭＳ Ｐゴシック" pitchFamily="34" charset="-128"/>
              </a:rPr>
              <a:t>The centerpiece of the settlement is a Regional Water System.</a:t>
            </a:r>
          </a:p>
          <a:p>
            <a:r>
              <a:rPr lang="en-US" sz="2400" dirty="0">
                <a:solidFill>
                  <a:srgbClr val="376092"/>
                </a:solidFill>
                <a:latin typeface="Gill Sans MT" charset="0"/>
                <a:ea typeface="ＭＳ Ｐゴシック" pitchFamily="34" charset="-128"/>
              </a:rPr>
              <a:t>This settlement has teetered on the edge of failure for years.</a:t>
            </a:r>
          </a:p>
          <a:p>
            <a:r>
              <a:rPr lang="en-US" sz="2400" dirty="0">
                <a:solidFill>
                  <a:srgbClr val="376092"/>
                </a:solidFill>
                <a:latin typeface="Gill Sans MT" charset="0"/>
                <a:ea typeface="ＭＳ Ｐゴシック" pitchFamily="34" charset="-128"/>
              </a:rPr>
              <a:t>But the Settlement parties have persevered to overcome each seemingly insurmountable obstacle.</a:t>
            </a:r>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28</a:t>
            </a:fld>
            <a:endParaRPr lang="en-US" dirty="0">
              <a:solidFill>
                <a:srgbClr val="04617B">
                  <a:shade val="90000"/>
                </a:srgbClr>
              </a:solidFill>
            </a:endParaRPr>
          </a:p>
        </p:txBody>
      </p:sp>
      <p:pic>
        <p:nvPicPr>
          <p:cNvPr id="5" name="Picture 4"/>
          <p:cNvPicPr>
            <a:picLocks noChangeAspect="1"/>
          </p:cNvPicPr>
          <p:nvPr/>
        </p:nvPicPr>
        <p:blipFill rotWithShape="1">
          <a:blip r:embed="rId2"/>
          <a:srcRect t="21423" b="23267"/>
          <a:stretch/>
        </p:blipFill>
        <p:spPr>
          <a:xfrm>
            <a:off x="1143000" y="5105400"/>
            <a:ext cx="3440543" cy="1371600"/>
          </a:xfrm>
          <a:prstGeom prst="rect">
            <a:avLst/>
          </a:prstGeom>
        </p:spPr>
      </p:pic>
      <p:pic>
        <p:nvPicPr>
          <p:cNvPr id="6" name="Picture 5"/>
          <p:cNvPicPr>
            <a:picLocks noChangeAspect="1"/>
          </p:cNvPicPr>
          <p:nvPr/>
        </p:nvPicPr>
        <p:blipFill rotWithShape="1">
          <a:blip r:embed="rId3"/>
          <a:srcRect l="3506" b="14606"/>
          <a:stretch/>
        </p:blipFill>
        <p:spPr>
          <a:xfrm>
            <a:off x="5105400" y="5133976"/>
            <a:ext cx="2959945" cy="1343024"/>
          </a:xfrm>
          <a:prstGeom prst="rect">
            <a:avLst/>
          </a:prstGeom>
        </p:spPr>
      </p:pic>
    </p:spTree>
    <p:extLst>
      <p:ext uri="{BB962C8B-B14F-4D97-AF65-F5344CB8AC3E}">
        <p14:creationId xmlns:p14="http://schemas.microsoft.com/office/powerpoint/2010/main" val="4282919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dirty="0"/>
              <a:t>Failure Is Not An Option:</a:t>
            </a:r>
            <a:br>
              <a:rPr lang="en-US" dirty="0"/>
            </a:br>
            <a:r>
              <a:rPr lang="en-US" dirty="0"/>
              <a:t>The Aamodt Settlement Case Study</a:t>
            </a:r>
          </a:p>
        </p:txBody>
      </p:sp>
      <p:sp>
        <p:nvSpPr>
          <p:cNvPr id="3" name="Content Placeholder 2"/>
          <p:cNvSpPr>
            <a:spLocks noGrp="1"/>
          </p:cNvSpPr>
          <p:nvPr>
            <p:ph idx="1"/>
          </p:nvPr>
        </p:nvSpPr>
        <p:spPr/>
        <p:txBody>
          <a:bodyPr>
            <a:normAutofit/>
          </a:bodyPr>
          <a:lstStyle/>
          <a:p>
            <a:pPr lvl="1"/>
            <a:endParaRPr lang="en-US"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29</a:t>
            </a:fld>
            <a:endParaRPr lang="en-US" dirty="0">
              <a:solidFill>
                <a:srgbClr val="04617B">
                  <a:shade val="90000"/>
                </a:srgbClr>
              </a:solidFill>
            </a:endParaRPr>
          </a:p>
        </p:txBody>
      </p:sp>
      <p:pic>
        <p:nvPicPr>
          <p:cNvPr id="6" name="Picture 5"/>
          <p:cNvPicPr>
            <a:picLocks noChangeAspect="1"/>
          </p:cNvPicPr>
          <p:nvPr/>
        </p:nvPicPr>
        <p:blipFill rotWithShape="1">
          <a:blip r:embed="rId2"/>
          <a:srcRect r="1112" b="361"/>
          <a:stretch/>
        </p:blipFill>
        <p:spPr>
          <a:xfrm>
            <a:off x="1143000" y="1676400"/>
            <a:ext cx="6781800" cy="4934711"/>
          </a:xfrm>
          <a:prstGeom prst="rect">
            <a:avLst/>
          </a:prstGeom>
        </p:spPr>
      </p:pic>
    </p:spTree>
    <p:extLst>
      <p:ext uri="{BB962C8B-B14F-4D97-AF65-F5344CB8AC3E}">
        <p14:creationId xmlns:p14="http://schemas.microsoft.com/office/powerpoint/2010/main" val="329648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609600"/>
          </a:xfrm>
        </p:spPr>
        <p:txBody>
          <a:bodyPr>
            <a:noAutofit/>
          </a:bodyPr>
          <a:lstStyle/>
          <a:p>
            <a:pPr algn="ctr"/>
            <a:r>
              <a:rPr lang="en-US" sz="4200" dirty="0">
                <a:latin typeface="Gill Sans MT"/>
              </a:rPr>
              <a:t>Historic Background</a:t>
            </a:r>
          </a:p>
        </p:txBody>
      </p:sp>
      <p:sp>
        <p:nvSpPr>
          <p:cNvPr id="3" name="Content Placeholder 2"/>
          <p:cNvSpPr>
            <a:spLocks noGrp="1"/>
          </p:cNvSpPr>
          <p:nvPr>
            <p:ph idx="1"/>
          </p:nvPr>
        </p:nvSpPr>
        <p:spPr>
          <a:xfrm>
            <a:off x="457200" y="1295400"/>
            <a:ext cx="8229600" cy="5029200"/>
          </a:xfrm>
        </p:spPr>
        <p:txBody>
          <a:bodyPr>
            <a:normAutofit fontScale="25000" lnSpcReduction="20000"/>
          </a:bodyPr>
          <a:lstStyle/>
          <a:p>
            <a:endParaRPr lang="en-US" sz="4200" b="1" dirty="0"/>
          </a:p>
          <a:p>
            <a:pPr marL="0" indent="0">
              <a:buNone/>
            </a:pPr>
            <a:r>
              <a:rPr lang="en-US" sz="10400" dirty="0">
                <a:solidFill>
                  <a:srgbClr val="376092"/>
                </a:solidFill>
                <a:latin typeface="Gill Sans MT" charset="0"/>
                <a:ea typeface="ＭＳ Ｐゴシック" pitchFamily="34" charset="-128"/>
              </a:rPr>
              <a:t>Basis of Indian water rights is the Federal reserved water rights doctrine established in United States v. Winters in 1908</a:t>
            </a:r>
          </a:p>
          <a:p>
            <a:pPr>
              <a:lnSpc>
                <a:spcPct val="70000"/>
              </a:lnSpc>
            </a:pPr>
            <a:endParaRPr lang="en-US" sz="10400" dirty="0">
              <a:solidFill>
                <a:srgbClr val="376092"/>
              </a:solidFill>
              <a:latin typeface="Gill Sans MT" charset="0"/>
              <a:ea typeface="ＭＳ Ｐゴシック" pitchFamily="34" charset="-128"/>
            </a:endParaRPr>
          </a:p>
          <a:p>
            <a:pPr lvl="2">
              <a:buFont typeface="Gill Sans MT" pitchFamily="34" charset="0"/>
              <a:buChar char="–"/>
            </a:pPr>
            <a:r>
              <a:rPr lang="en-US" sz="10400" dirty="0">
                <a:solidFill>
                  <a:srgbClr val="376092"/>
                </a:solidFill>
                <a:latin typeface="Gill Sans MT" charset="0"/>
                <a:ea typeface="ＭＳ Ｐゴシック" pitchFamily="34" charset="-128"/>
              </a:rPr>
              <a:t>establishment of a reservation impliedly reserves the amount of water necessary to accomplish the purposes of the reservation (homeland purpose) </a:t>
            </a:r>
          </a:p>
          <a:p>
            <a:pPr lvl="2">
              <a:lnSpc>
                <a:spcPct val="70000"/>
              </a:lnSpc>
              <a:buFont typeface="Gill Sans MT" pitchFamily="34" charset="0"/>
              <a:buChar char="–"/>
            </a:pPr>
            <a:endParaRPr lang="en-US" sz="10400" dirty="0">
              <a:solidFill>
                <a:srgbClr val="376092"/>
              </a:solidFill>
              <a:latin typeface="Gill Sans MT" charset="0"/>
              <a:ea typeface="ＭＳ Ｐゴシック" pitchFamily="34" charset="-128"/>
            </a:endParaRPr>
          </a:p>
          <a:p>
            <a:pPr lvl="2">
              <a:buFont typeface="Gill Sans MT" pitchFamily="34" charset="0"/>
              <a:buChar char="–"/>
            </a:pPr>
            <a:r>
              <a:rPr lang="en-US" sz="10400" dirty="0">
                <a:solidFill>
                  <a:srgbClr val="376092"/>
                </a:solidFill>
                <a:latin typeface="Gill Sans MT" charset="0"/>
                <a:ea typeface="ＭＳ Ｐゴシック" pitchFamily="34" charset="-128"/>
              </a:rPr>
              <a:t>past, present, and future uses included</a:t>
            </a:r>
          </a:p>
          <a:p>
            <a:pPr lvl="2">
              <a:lnSpc>
                <a:spcPct val="70000"/>
              </a:lnSpc>
              <a:buFont typeface="Gill Sans MT" pitchFamily="34" charset="0"/>
              <a:buChar char="–"/>
            </a:pPr>
            <a:endParaRPr lang="en-US" sz="10400" dirty="0">
              <a:solidFill>
                <a:srgbClr val="376092"/>
              </a:solidFill>
              <a:latin typeface="Gill Sans MT" charset="0"/>
              <a:ea typeface="ＭＳ Ｐゴシック" pitchFamily="34" charset="-128"/>
            </a:endParaRPr>
          </a:p>
          <a:p>
            <a:pPr lvl="2">
              <a:buFont typeface="Gill Sans MT" pitchFamily="34" charset="0"/>
              <a:buChar char="–"/>
            </a:pPr>
            <a:r>
              <a:rPr lang="en-US" sz="10400" dirty="0">
                <a:solidFill>
                  <a:srgbClr val="376092"/>
                </a:solidFill>
                <a:latin typeface="Gill Sans MT" charset="0"/>
                <a:ea typeface="ＭＳ Ｐゴシック" pitchFamily="34" charset="-128"/>
              </a:rPr>
              <a:t>rights are not lost by non-use</a:t>
            </a:r>
          </a:p>
          <a:p>
            <a:pPr lvl="2">
              <a:lnSpc>
                <a:spcPct val="70000"/>
              </a:lnSpc>
              <a:buFont typeface="Gill Sans MT" pitchFamily="34" charset="0"/>
              <a:buChar char="–"/>
            </a:pPr>
            <a:endParaRPr lang="en-US" sz="10400" dirty="0">
              <a:solidFill>
                <a:srgbClr val="376092"/>
              </a:solidFill>
              <a:latin typeface="Gill Sans MT" charset="0"/>
              <a:ea typeface="ＭＳ Ｐゴシック" pitchFamily="34" charset="-128"/>
            </a:endParaRPr>
          </a:p>
          <a:p>
            <a:pPr lvl="2">
              <a:buFont typeface="Gill Sans MT" pitchFamily="34" charset="0"/>
              <a:buChar char="–"/>
            </a:pPr>
            <a:r>
              <a:rPr lang="en-US" sz="10400" dirty="0">
                <a:solidFill>
                  <a:srgbClr val="376092"/>
                </a:solidFill>
                <a:latin typeface="Gill Sans MT" charset="0"/>
                <a:ea typeface="ＭＳ Ｐゴシック" pitchFamily="34" charset="-128"/>
              </a:rPr>
              <a:t>governed by Federal and not state law</a:t>
            </a:r>
          </a:p>
          <a:p>
            <a:pPr lvl="2">
              <a:lnSpc>
                <a:spcPct val="70000"/>
              </a:lnSpc>
              <a:buFont typeface="Gill Sans MT" pitchFamily="34" charset="0"/>
              <a:buChar char="–"/>
            </a:pPr>
            <a:endParaRPr lang="en-US" sz="10400" dirty="0">
              <a:solidFill>
                <a:srgbClr val="376092"/>
              </a:solidFill>
              <a:latin typeface="Gill Sans MT" charset="0"/>
              <a:ea typeface="ＭＳ Ｐゴシック" pitchFamily="34" charset="-128"/>
            </a:endParaRPr>
          </a:p>
          <a:p>
            <a:pPr lvl="2">
              <a:buFont typeface="Gill Sans MT" pitchFamily="34" charset="0"/>
              <a:buChar char="–"/>
            </a:pPr>
            <a:r>
              <a:rPr lang="en-US" sz="10400" dirty="0">
                <a:solidFill>
                  <a:srgbClr val="376092"/>
                </a:solidFill>
                <a:latin typeface="Gill Sans MT" charset="0"/>
                <a:ea typeface="ＭＳ Ｐゴシック" pitchFamily="34" charset="-128"/>
              </a:rPr>
              <a:t>held in trust by the Federal Government</a:t>
            </a:r>
          </a:p>
          <a:p>
            <a:pPr marL="457200" lvl="1" indent="0">
              <a:buNone/>
            </a:pPr>
            <a:r>
              <a:rPr lang="en-US" sz="10400" dirty="0">
                <a:solidFill>
                  <a:srgbClr val="376092"/>
                </a:solidFill>
                <a:latin typeface="Gill Sans MT" charset="0"/>
                <a:ea typeface="ＭＳ Ｐゴシック" pitchFamily="34" charset="-128"/>
              </a:rPr>
              <a:t> </a:t>
            </a:r>
          </a:p>
          <a:p>
            <a:endParaRPr lang="en-US" dirty="0"/>
          </a:p>
          <a:p>
            <a:endParaRPr lang="en-US" dirty="0"/>
          </a:p>
          <a:p>
            <a:endParaRPr lang="en-US" dirty="0">
              <a:solidFill>
                <a:schemeClr val="accent1">
                  <a:lumMod val="75000"/>
                </a:schemeClr>
              </a:solidFill>
              <a:latin typeface="+mj-lt"/>
            </a:endParaRPr>
          </a:p>
        </p:txBody>
      </p:sp>
      <p:sp>
        <p:nvSpPr>
          <p:cNvPr id="2" name="Slide Number Placeholder 1"/>
          <p:cNvSpPr>
            <a:spLocks noGrp="1"/>
          </p:cNvSpPr>
          <p:nvPr>
            <p:ph type="sldNum" sz="quarter" idx="12"/>
          </p:nvPr>
        </p:nvSpPr>
        <p:spPr/>
        <p:txBody>
          <a:bodyPr/>
          <a:lstStyle/>
          <a:p>
            <a:fld id="{CBE93D19-9C4F-4B5F-B3F5-9BBFAC1C7170}" type="slidenum">
              <a:rPr lang="en-US" smtClean="0"/>
              <a:pPr/>
              <a:t>3</a:t>
            </a:fld>
            <a:endParaRPr lang="en-US" dirty="0"/>
          </a:p>
        </p:txBody>
      </p:sp>
    </p:spTree>
    <p:extLst>
      <p:ext uri="{BB962C8B-B14F-4D97-AF65-F5344CB8AC3E}">
        <p14:creationId xmlns:p14="http://schemas.microsoft.com/office/powerpoint/2010/main" val="104897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4200" dirty="0">
                <a:latin typeface="Gill Sans MT"/>
              </a:rPr>
              <a:t>Failure Is Not An Option:</a:t>
            </a:r>
            <a:br>
              <a:rPr lang="en-US" sz="4200" dirty="0">
                <a:latin typeface="Gill Sans MT"/>
              </a:rPr>
            </a:br>
            <a:r>
              <a:rPr lang="en-US" sz="4200" dirty="0">
                <a:latin typeface="Gill Sans MT"/>
              </a:rPr>
              <a:t>The Aamodt Settlement Case Study</a:t>
            </a:r>
          </a:p>
        </p:txBody>
      </p:sp>
      <p:sp>
        <p:nvSpPr>
          <p:cNvPr id="3" name="Content Placeholder 2"/>
          <p:cNvSpPr>
            <a:spLocks noGrp="1"/>
          </p:cNvSpPr>
          <p:nvPr>
            <p:ph idx="1"/>
          </p:nvPr>
        </p:nvSpPr>
        <p:spPr>
          <a:xfrm>
            <a:off x="457200" y="2164080"/>
            <a:ext cx="8229600" cy="4389120"/>
          </a:xfrm>
        </p:spPr>
        <p:txBody>
          <a:bodyPr>
            <a:normAutofit/>
          </a:bodyPr>
          <a:lstStyle/>
          <a:p>
            <a:r>
              <a:rPr lang="en-US" sz="2400" b="1" dirty="0">
                <a:solidFill>
                  <a:srgbClr val="376092"/>
                </a:solidFill>
                <a:latin typeface="Gill Sans MT" charset="0"/>
                <a:ea typeface="ＭＳ Ｐゴシック" pitchFamily="34" charset="-128"/>
              </a:rPr>
              <a:t>County Roads Trespass </a:t>
            </a:r>
          </a:p>
          <a:p>
            <a:pPr lvl="1"/>
            <a:r>
              <a:rPr lang="en-US" dirty="0">
                <a:solidFill>
                  <a:srgbClr val="376092"/>
                </a:solidFill>
                <a:latin typeface="Gill Sans MT" charset="0"/>
                <a:ea typeface="ＭＳ Ｐゴシック" pitchFamily="34" charset="-128"/>
              </a:rPr>
              <a:t>After years of roads trespasses on Pueblo land, BIA sent Santa Fe County a show cause letter or face ejectment.</a:t>
            </a:r>
          </a:p>
          <a:p>
            <a:pPr lvl="2"/>
            <a:r>
              <a:rPr lang="en-US" sz="2400" dirty="0">
                <a:solidFill>
                  <a:srgbClr val="376092"/>
                </a:solidFill>
                <a:latin typeface="Gill Sans MT" charset="0"/>
                <a:ea typeface="ＭＳ Ｐゴシック" pitchFamily="34" charset="-128"/>
              </a:rPr>
              <a:t>Title insurers stopped issuing policies.</a:t>
            </a:r>
          </a:p>
          <a:p>
            <a:pPr lvl="1"/>
            <a:r>
              <a:rPr lang="en-US" dirty="0">
                <a:solidFill>
                  <a:srgbClr val="376092"/>
                </a:solidFill>
                <a:latin typeface="Gill Sans MT" charset="0"/>
                <a:ea typeface="ＭＳ Ｐゴシック" pitchFamily="34" charset="-128"/>
              </a:rPr>
              <a:t>The County responded by requiring ROWs on all 4 Pueblos’ land or it wouldn’t enter into funding agreement with BOR, which would kill the settlement because BOR couldn’t start construction without it.</a:t>
            </a:r>
          </a:p>
          <a:p>
            <a:pPr lvl="1"/>
            <a:r>
              <a:rPr lang="en-US" dirty="0">
                <a:solidFill>
                  <a:srgbClr val="376092"/>
                </a:solidFill>
                <a:latin typeface="Gill Sans MT" charset="0"/>
                <a:ea typeface="ＭＳ Ｐゴシック" pitchFamily="34" charset="-128"/>
              </a:rPr>
              <a:t>In 2018, with the Department’s help, County settled with each Pueblo and purchased 200-year term ROWs.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30</a:t>
            </a:fld>
            <a:endParaRPr lang="en-US" dirty="0">
              <a:solidFill>
                <a:srgbClr val="04617B">
                  <a:shade val="90000"/>
                </a:srgbClr>
              </a:solidFill>
            </a:endParaRPr>
          </a:p>
        </p:txBody>
      </p:sp>
    </p:spTree>
    <p:extLst>
      <p:ext uri="{BB962C8B-B14F-4D97-AF65-F5344CB8AC3E}">
        <p14:creationId xmlns:p14="http://schemas.microsoft.com/office/powerpoint/2010/main" val="2346819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4200" dirty="0">
                <a:latin typeface="Gill Sans MT"/>
              </a:rPr>
              <a:t>Failure Is Not An Option:</a:t>
            </a:r>
            <a:br>
              <a:rPr lang="en-US" sz="4200" dirty="0">
                <a:latin typeface="Gill Sans MT"/>
              </a:rPr>
            </a:br>
            <a:r>
              <a:rPr lang="en-US" sz="4200" dirty="0">
                <a:latin typeface="Gill Sans MT"/>
              </a:rPr>
              <a:t>The Aamodt Settlement Case Study</a:t>
            </a:r>
          </a:p>
        </p:txBody>
      </p:sp>
      <p:sp>
        <p:nvSpPr>
          <p:cNvPr id="3" name="Content Placeholder 2"/>
          <p:cNvSpPr>
            <a:spLocks noGrp="1"/>
          </p:cNvSpPr>
          <p:nvPr>
            <p:ph idx="1"/>
          </p:nvPr>
        </p:nvSpPr>
        <p:spPr>
          <a:xfrm>
            <a:off x="457200" y="2164080"/>
            <a:ext cx="8229600" cy="4389120"/>
          </a:xfrm>
        </p:spPr>
        <p:txBody>
          <a:bodyPr>
            <a:normAutofit fontScale="92500"/>
          </a:bodyPr>
          <a:lstStyle/>
          <a:p>
            <a:r>
              <a:rPr lang="en-US" sz="2400" b="1" dirty="0">
                <a:solidFill>
                  <a:srgbClr val="376092"/>
                </a:solidFill>
                <a:latin typeface="Gill Sans MT" charset="0"/>
                <a:ea typeface="ＭＳ Ｐゴシック" pitchFamily="34" charset="-128"/>
              </a:rPr>
              <a:t>Funding Shortfall</a:t>
            </a:r>
          </a:p>
          <a:p>
            <a:pPr lvl="1"/>
            <a:r>
              <a:rPr lang="en-US" dirty="0">
                <a:solidFill>
                  <a:srgbClr val="376092"/>
                </a:solidFill>
                <a:latin typeface="Gill Sans MT" charset="0"/>
                <a:ea typeface="ＭＳ Ｐゴシック" pitchFamily="34" charset="-128"/>
              </a:rPr>
              <a:t>Funding for Regional Water System was $208M short due primarily to a low estimate based on appraisal study</a:t>
            </a:r>
          </a:p>
          <a:p>
            <a:pPr lvl="1"/>
            <a:r>
              <a:rPr lang="en-US" dirty="0">
                <a:solidFill>
                  <a:srgbClr val="376092"/>
                </a:solidFill>
                <a:latin typeface="Gill Sans MT" charset="0"/>
                <a:ea typeface="ＭＳ Ｐゴシック" pitchFamily="34" charset="-128"/>
              </a:rPr>
              <a:t>611(g) of the Act provides that the Secretary will enter agreement w/the parties if funding shortfall exists</a:t>
            </a:r>
          </a:p>
          <a:p>
            <a:pPr lvl="1"/>
            <a:r>
              <a:rPr lang="en-US" dirty="0">
                <a:solidFill>
                  <a:srgbClr val="376092"/>
                </a:solidFill>
                <a:latin typeface="Gill Sans MT" charset="0"/>
                <a:ea typeface="ＭＳ Ｐゴシック" pitchFamily="34" charset="-128"/>
              </a:rPr>
              <a:t>The parties recently completed 611(g) negotiations:</a:t>
            </a:r>
          </a:p>
          <a:p>
            <a:pPr lvl="2"/>
            <a:r>
              <a:rPr lang="en-US" sz="2400" dirty="0">
                <a:solidFill>
                  <a:srgbClr val="376092"/>
                </a:solidFill>
                <a:latin typeface="Gill Sans MT" charset="0"/>
                <a:ea typeface="ＭＳ Ｐゴシック" pitchFamily="34" charset="-128"/>
              </a:rPr>
              <a:t>$15M in savings from revised project design</a:t>
            </a:r>
          </a:p>
          <a:p>
            <a:pPr lvl="2"/>
            <a:r>
              <a:rPr lang="en-US" sz="2400" dirty="0">
                <a:solidFill>
                  <a:srgbClr val="376092"/>
                </a:solidFill>
                <a:latin typeface="Gill Sans MT" charset="0"/>
                <a:ea typeface="ＭＳ Ｐゴシック" pitchFamily="34" charset="-128"/>
              </a:rPr>
              <a:t>Approximately $56M in additional non-Federal contribution</a:t>
            </a:r>
          </a:p>
          <a:p>
            <a:pPr lvl="2"/>
            <a:r>
              <a:rPr lang="en-US" sz="2400" dirty="0">
                <a:solidFill>
                  <a:srgbClr val="376092"/>
                </a:solidFill>
                <a:latin typeface="Gill Sans MT" charset="0"/>
                <a:ea typeface="ＭＳ Ｐゴシック" pitchFamily="34" charset="-128"/>
              </a:rPr>
              <a:t>$137M in additional Federal contribution</a:t>
            </a:r>
          </a:p>
          <a:p>
            <a:pPr lvl="1"/>
            <a:r>
              <a:rPr lang="en-US" dirty="0">
                <a:solidFill>
                  <a:srgbClr val="376092"/>
                </a:solidFill>
                <a:latin typeface="Gill Sans MT" charset="0"/>
                <a:ea typeface="ＭＳ Ｐゴシック" pitchFamily="34" charset="-128"/>
              </a:rPr>
              <a:t>The legislation to amend the Act awaits a floor vote</a:t>
            </a:r>
          </a:p>
          <a:p>
            <a:pPr lvl="1"/>
            <a:r>
              <a:rPr lang="en-US" dirty="0">
                <a:solidFill>
                  <a:srgbClr val="376092"/>
                </a:solidFill>
                <a:latin typeface="Gill Sans MT" charset="0"/>
                <a:ea typeface="ＭＳ Ｐゴシック" pitchFamily="34" charset="-128"/>
              </a:rPr>
              <a:t>Construction will begin winter 2020</a:t>
            </a:r>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31</a:t>
            </a:fld>
            <a:endParaRPr lang="en-US" dirty="0">
              <a:solidFill>
                <a:srgbClr val="04617B">
                  <a:shade val="90000"/>
                </a:srgbClr>
              </a:solidFill>
            </a:endParaRPr>
          </a:p>
        </p:txBody>
      </p:sp>
    </p:spTree>
    <p:extLst>
      <p:ext uri="{BB962C8B-B14F-4D97-AF65-F5344CB8AC3E}">
        <p14:creationId xmlns:p14="http://schemas.microsoft.com/office/powerpoint/2010/main" val="1709414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09B0-C007-C347-9149-7F7A910341AA}"/>
              </a:ext>
            </a:extLst>
          </p:cNvPr>
          <p:cNvSpPr>
            <a:spLocks noGrp="1"/>
          </p:cNvSpPr>
          <p:nvPr>
            <p:ph type="title"/>
          </p:nvPr>
        </p:nvSpPr>
        <p:spPr/>
        <p:txBody>
          <a:bodyPr>
            <a:normAutofit/>
          </a:bodyPr>
          <a:lstStyle/>
          <a:p>
            <a:pPr algn="ctr"/>
            <a:r>
              <a:rPr lang="en-US" sz="4200" dirty="0">
                <a:latin typeface="Gill Sans MT"/>
              </a:rPr>
              <a:t>Fund Based Settlements</a:t>
            </a:r>
          </a:p>
        </p:txBody>
      </p:sp>
      <p:sp>
        <p:nvSpPr>
          <p:cNvPr id="3" name="Content Placeholder 2">
            <a:extLst>
              <a:ext uri="{FF2B5EF4-FFF2-40B4-BE49-F238E27FC236}">
                <a16:creationId xmlns:a16="http://schemas.microsoft.com/office/drawing/2014/main" id="{D69F008C-1E68-C341-A723-9794E2D6722A}"/>
              </a:ext>
            </a:extLst>
          </p:cNvPr>
          <p:cNvSpPr>
            <a:spLocks noGrp="1"/>
          </p:cNvSpPr>
          <p:nvPr>
            <p:ph idx="1"/>
          </p:nvPr>
        </p:nvSpPr>
        <p:spPr/>
        <p:txBody>
          <a:bodyPr/>
          <a:lstStyle/>
          <a:p>
            <a:r>
              <a:rPr lang="en-US" sz="2400" dirty="0">
                <a:solidFill>
                  <a:srgbClr val="376092"/>
                </a:solidFill>
                <a:latin typeface="Gill Sans MT" charset="0"/>
                <a:ea typeface="ＭＳ Ｐゴシック" pitchFamily="34" charset="-128"/>
              </a:rPr>
              <a:t>Settlements based on Appraisal Level costs are problematic</a:t>
            </a:r>
          </a:p>
          <a:p>
            <a:pPr lvl="1"/>
            <a:r>
              <a:rPr lang="en-US" dirty="0">
                <a:solidFill>
                  <a:srgbClr val="376092"/>
                </a:solidFill>
                <a:latin typeface="Gill Sans MT" charset="0"/>
                <a:ea typeface="ＭＳ Ｐゴシック" pitchFamily="34" charset="-128"/>
              </a:rPr>
              <a:t>Neither the Administration nor Congress are likely to approve open-ended settlements or repeated amendments to raise cost ceilings </a:t>
            </a:r>
          </a:p>
          <a:p>
            <a:endParaRPr lang="en-US" sz="2400" dirty="0">
              <a:solidFill>
                <a:srgbClr val="376092"/>
              </a:solidFill>
              <a:latin typeface="Gill Sans MT" charset="0"/>
              <a:ea typeface="ＭＳ Ｐゴシック" pitchFamily="34" charset="-128"/>
            </a:endParaRPr>
          </a:p>
          <a:p>
            <a:r>
              <a:rPr lang="en-US" sz="2400" dirty="0">
                <a:solidFill>
                  <a:srgbClr val="376092"/>
                </a:solidFill>
                <a:latin typeface="Gill Sans MT" charset="0"/>
                <a:ea typeface="ＭＳ Ｐゴシック" pitchFamily="34" charset="-128"/>
              </a:rPr>
              <a:t>Fund Based Settlements </a:t>
            </a:r>
          </a:p>
          <a:p>
            <a:pPr lvl="1"/>
            <a:r>
              <a:rPr lang="en-US" dirty="0">
                <a:solidFill>
                  <a:srgbClr val="376092"/>
                </a:solidFill>
                <a:latin typeface="Gill Sans MT" charset="0"/>
                <a:ea typeface="ＭＳ Ｐゴシック" pitchFamily="34" charset="-128"/>
              </a:rPr>
              <a:t>Allow tribes to determine the timing and size of infrastructure over time</a:t>
            </a:r>
          </a:p>
          <a:p>
            <a:pPr lvl="1"/>
            <a:r>
              <a:rPr lang="en-US" dirty="0">
                <a:solidFill>
                  <a:srgbClr val="376092"/>
                </a:solidFill>
                <a:latin typeface="Gill Sans MT" charset="0"/>
                <a:ea typeface="ＭＳ Ｐゴシック" pitchFamily="34" charset="-128"/>
              </a:rPr>
              <a:t>Promotes self determination and sovereignty</a:t>
            </a:r>
          </a:p>
          <a:p>
            <a:pPr lvl="2"/>
            <a:endParaRPr lang="en-US" dirty="0"/>
          </a:p>
        </p:txBody>
      </p:sp>
      <p:sp>
        <p:nvSpPr>
          <p:cNvPr id="4" name="Slide Number Placeholder 3">
            <a:extLst>
              <a:ext uri="{FF2B5EF4-FFF2-40B4-BE49-F238E27FC236}">
                <a16:creationId xmlns:a16="http://schemas.microsoft.com/office/drawing/2014/main" id="{04F52EAE-D101-7648-90D9-A86B28CDF7A7}"/>
              </a:ext>
            </a:extLst>
          </p:cNvPr>
          <p:cNvSpPr>
            <a:spLocks noGrp="1"/>
          </p:cNvSpPr>
          <p:nvPr>
            <p:ph type="sldNum" sz="quarter" idx="12"/>
          </p:nvPr>
        </p:nvSpPr>
        <p:spPr/>
        <p:txBody>
          <a:bodyPr/>
          <a:lstStyle/>
          <a:p>
            <a:fld id="{CBE93D19-9C4F-4B5F-B3F5-9BBFAC1C7170}" type="slidenum">
              <a:rPr lang="en-US" smtClean="0">
                <a:solidFill>
                  <a:srgbClr val="04617B">
                    <a:shade val="90000"/>
                  </a:srgbClr>
                </a:solidFill>
              </a:rPr>
              <a:pPr/>
              <a:t>32</a:t>
            </a:fld>
            <a:endParaRPr lang="en-US" dirty="0">
              <a:solidFill>
                <a:srgbClr val="04617B">
                  <a:shade val="90000"/>
                </a:srgbClr>
              </a:solidFill>
            </a:endParaRPr>
          </a:p>
        </p:txBody>
      </p:sp>
    </p:spTree>
    <p:extLst>
      <p:ext uri="{BB962C8B-B14F-4D97-AF65-F5344CB8AC3E}">
        <p14:creationId xmlns:p14="http://schemas.microsoft.com/office/powerpoint/2010/main" val="1464662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E295-9C85-EC46-8609-F606D7AC9EFD}"/>
              </a:ext>
            </a:extLst>
          </p:cNvPr>
          <p:cNvSpPr>
            <a:spLocks noGrp="1"/>
          </p:cNvSpPr>
          <p:nvPr>
            <p:ph type="title"/>
          </p:nvPr>
        </p:nvSpPr>
        <p:spPr>
          <a:xfrm>
            <a:off x="457200" y="685800"/>
            <a:ext cx="8229600" cy="704088"/>
          </a:xfrm>
        </p:spPr>
        <p:txBody>
          <a:bodyPr>
            <a:normAutofit/>
          </a:bodyPr>
          <a:lstStyle/>
          <a:p>
            <a:pPr algn="ctr"/>
            <a:r>
              <a:rPr lang="en-US" sz="4200" dirty="0">
                <a:latin typeface="Gill Sans MT"/>
              </a:rPr>
              <a:t>Having Realistic Expectations </a:t>
            </a:r>
          </a:p>
        </p:txBody>
      </p:sp>
      <p:sp>
        <p:nvSpPr>
          <p:cNvPr id="3" name="Content Placeholder 2">
            <a:extLst>
              <a:ext uri="{FF2B5EF4-FFF2-40B4-BE49-F238E27FC236}">
                <a16:creationId xmlns:a16="http://schemas.microsoft.com/office/drawing/2014/main" id="{EA1D6037-0E27-3241-B8A8-DA8767705704}"/>
              </a:ext>
            </a:extLst>
          </p:cNvPr>
          <p:cNvSpPr>
            <a:spLocks noGrp="1"/>
          </p:cNvSpPr>
          <p:nvPr>
            <p:ph idx="1"/>
          </p:nvPr>
        </p:nvSpPr>
        <p:spPr>
          <a:xfrm>
            <a:off x="457200" y="1600200"/>
            <a:ext cx="8229600" cy="5029200"/>
          </a:xfrm>
        </p:spPr>
        <p:txBody>
          <a:bodyPr>
            <a:normAutofit/>
          </a:bodyPr>
          <a:lstStyle/>
          <a:p>
            <a:r>
              <a:rPr lang="en-US" sz="2400" dirty="0">
                <a:solidFill>
                  <a:srgbClr val="376092"/>
                </a:solidFill>
                <a:latin typeface="Gill Sans MT" charset="0"/>
                <a:ea typeface="ＭＳ Ｐゴシック" pitchFamily="34" charset="-128"/>
              </a:rPr>
              <a:t>Often tribes, states and local users negotiate a settlement that works for them without regard to Federal </a:t>
            </a:r>
            <a:r>
              <a:rPr lang="en-US" sz="2400" dirty="0" smtClean="0">
                <a:solidFill>
                  <a:srgbClr val="376092"/>
                </a:solidFill>
                <a:latin typeface="Gill Sans MT" charset="0"/>
                <a:ea typeface="ＭＳ Ｐゴシック" pitchFamily="34" charset="-128"/>
              </a:rPr>
              <a:t>costs</a:t>
            </a:r>
          </a:p>
          <a:p>
            <a:endParaRPr lang="en-US" sz="2400" dirty="0">
              <a:solidFill>
                <a:srgbClr val="376092"/>
              </a:solidFill>
              <a:latin typeface="Gill Sans MT" charset="0"/>
              <a:ea typeface="ＭＳ Ｐゴシック" pitchFamily="34" charset="-128"/>
            </a:endParaRPr>
          </a:p>
          <a:p>
            <a:r>
              <a:rPr lang="en-US" sz="2400" dirty="0">
                <a:solidFill>
                  <a:srgbClr val="376092"/>
                </a:solidFill>
                <a:latin typeface="Gill Sans MT" charset="0"/>
                <a:ea typeface="ＭＳ Ｐゴシック" pitchFamily="34" charset="-128"/>
              </a:rPr>
              <a:t> These expectations cause great disappointment when the Department weighs in on Federal </a:t>
            </a:r>
            <a:r>
              <a:rPr lang="en-US" sz="2400" dirty="0" smtClean="0">
                <a:solidFill>
                  <a:srgbClr val="376092"/>
                </a:solidFill>
                <a:latin typeface="Gill Sans MT" charset="0"/>
                <a:ea typeface="ＭＳ Ｐゴシック" pitchFamily="34" charset="-128"/>
              </a:rPr>
              <a:t>costs</a:t>
            </a:r>
          </a:p>
          <a:p>
            <a:endParaRPr lang="en-US" sz="2400" dirty="0">
              <a:solidFill>
                <a:srgbClr val="376092"/>
              </a:solidFill>
              <a:latin typeface="Gill Sans MT" charset="0"/>
              <a:ea typeface="ＭＳ Ｐゴシック" pitchFamily="34" charset="-128"/>
            </a:endParaRPr>
          </a:p>
          <a:p>
            <a:r>
              <a:rPr lang="en-US" sz="2400" dirty="0">
                <a:solidFill>
                  <a:srgbClr val="376092"/>
                </a:solidFill>
                <a:latin typeface="Gill Sans MT" charset="0"/>
                <a:ea typeface="ＭＳ Ｐゴシック" pitchFamily="34" charset="-128"/>
              </a:rPr>
              <a:t>This Administration is striving to give tribes and other settlement parties realistic expectations on what can Federal costs can supported </a:t>
            </a:r>
            <a:endParaRPr lang="en-US" sz="2400" dirty="0" smtClean="0">
              <a:solidFill>
                <a:srgbClr val="376092"/>
              </a:solidFill>
              <a:latin typeface="Gill Sans MT" charset="0"/>
              <a:ea typeface="ＭＳ Ｐゴシック" pitchFamily="34" charset="-128"/>
            </a:endParaRPr>
          </a:p>
          <a:p>
            <a:endParaRPr lang="en-US" sz="2400" dirty="0">
              <a:solidFill>
                <a:srgbClr val="376092"/>
              </a:solidFill>
              <a:latin typeface="Gill Sans MT" charset="0"/>
              <a:ea typeface="ＭＳ Ｐゴシック" pitchFamily="34" charset="-128"/>
            </a:endParaRPr>
          </a:p>
          <a:p>
            <a:r>
              <a:rPr lang="en-US" sz="2400" dirty="0">
                <a:solidFill>
                  <a:srgbClr val="376092"/>
                </a:solidFill>
                <a:latin typeface="Gill Sans MT" charset="0"/>
                <a:ea typeface="ＭＳ Ｐゴシック" pitchFamily="34" charset="-128"/>
              </a:rPr>
              <a:t>While the message may not be what tribes and parties want to hear, it is important to hear and understand</a:t>
            </a:r>
          </a:p>
        </p:txBody>
      </p:sp>
      <p:sp>
        <p:nvSpPr>
          <p:cNvPr id="4" name="Slide Number Placeholder 3">
            <a:extLst>
              <a:ext uri="{FF2B5EF4-FFF2-40B4-BE49-F238E27FC236}">
                <a16:creationId xmlns:a16="http://schemas.microsoft.com/office/drawing/2014/main" id="{9C00BDEC-5625-0544-A67F-2596C8FE6CB0}"/>
              </a:ext>
            </a:extLst>
          </p:cNvPr>
          <p:cNvSpPr>
            <a:spLocks noGrp="1"/>
          </p:cNvSpPr>
          <p:nvPr>
            <p:ph type="sldNum" sz="quarter" idx="12"/>
          </p:nvPr>
        </p:nvSpPr>
        <p:spPr/>
        <p:txBody>
          <a:bodyPr/>
          <a:lstStyle/>
          <a:p>
            <a:fld id="{CBE93D19-9C4F-4B5F-B3F5-9BBFAC1C7170}" type="slidenum">
              <a:rPr lang="en-US" smtClean="0">
                <a:solidFill>
                  <a:srgbClr val="04617B">
                    <a:shade val="90000"/>
                  </a:srgbClr>
                </a:solidFill>
              </a:rPr>
              <a:pPr/>
              <a:t>33</a:t>
            </a:fld>
            <a:endParaRPr lang="en-US" dirty="0">
              <a:solidFill>
                <a:srgbClr val="04617B">
                  <a:shade val="90000"/>
                </a:srgbClr>
              </a:solidFill>
            </a:endParaRPr>
          </a:p>
        </p:txBody>
      </p:sp>
    </p:spTree>
    <p:extLst>
      <p:ext uri="{BB962C8B-B14F-4D97-AF65-F5344CB8AC3E}">
        <p14:creationId xmlns:p14="http://schemas.microsoft.com/office/powerpoint/2010/main" val="19182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a:bodyPr>
          <a:lstStyle/>
          <a:p>
            <a:pPr algn="ctr"/>
            <a:r>
              <a:rPr lang="en-US" sz="4200" dirty="0">
                <a:latin typeface="Gill Sans MT"/>
              </a:rPr>
              <a:t>Settlement Funding </a:t>
            </a:r>
          </a:p>
        </p:txBody>
      </p:sp>
      <p:sp>
        <p:nvSpPr>
          <p:cNvPr id="3" name="Content Placeholder 2"/>
          <p:cNvSpPr>
            <a:spLocks noGrp="1"/>
          </p:cNvSpPr>
          <p:nvPr>
            <p:ph idx="1"/>
          </p:nvPr>
        </p:nvSpPr>
        <p:spPr/>
        <p:txBody>
          <a:bodyPr/>
          <a:lstStyle/>
          <a:p>
            <a:r>
              <a:rPr lang="en-US" sz="2400" dirty="0">
                <a:solidFill>
                  <a:srgbClr val="376092"/>
                </a:solidFill>
                <a:latin typeface="Gill Sans MT" charset="0"/>
                <a:ea typeface="ＭＳ Ｐゴシック" pitchFamily="34" charset="-128"/>
              </a:rPr>
              <a:t>Funding of Indian Water Rights Settlements come out of the budgets of both the Bureau of Indian Affairs and the Bureau of Reclamation.</a:t>
            </a:r>
          </a:p>
          <a:p>
            <a:pPr marL="0" indent="0">
              <a:buNone/>
            </a:pPr>
            <a:endParaRPr lang="en-US" sz="2400" dirty="0">
              <a:solidFill>
                <a:srgbClr val="376092"/>
              </a:solidFill>
              <a:latin typeface="Gill Sans MT" charset="0"/>
              <a:ea typeface="ＭＳ Ｐゴシック" pitchFamily="34" charset="-128"/>
            </a:endParaRPr>
          </a:p>
          <a:p>
            <a:r>
              <a:rPr lang="en-US" sz="2400" dirty="0">
                <a:solidFill>
                  <a:srgbClr val="376092"/>
                </a:solidFill>
                <a:latin typeface="Gill Sans MT" charset="0"/>
                <a:ea typeface="ＭＳ Ｐゴシック" pitchFamily="34" charset="-128"/>
              </a:rPr>
              <a:t>Both BOR and BIA provide technical and other assistance to tribes in negotiation and implementation</a:t>
            </a:r>
          </a:p>
          <a:p>
            <a:endParaRPr lang="en-US" sz="2800" dirty="0">
              <a:latin typeface="+mj-lt"/>
            </a:endParaRPr>
          </a:p>
          <a:p>
            <a:endParaRPr lang="en-US" sz="2800" dirty="0">
              <a:latin typeface="+mj-lt"/>
            </a:endParaRPr>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34</a:t>
            </a:fld>
            <a:endParaRPr lang="en-US" dirty="0">
              <a:solidFill>
                <a:srgbClr val="04617B">
                  <a:shade val="90000"/>
                </a:srgbClr>
              </a:solidFill>
            </a:endParaRPr>
          </a:p>
        </p:txBody>
      </p:sp>
    </p:spTree>
    <p:extLst>
      <p:ext uri="{BB962C8B-B14F-4D97-AF65-F5344CB8AC3E}">
        <p14:creationId xmlns:p14="http://schemas.microsoft.com/office/powerpoint/2010/main" val="3828447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712"/>
            <a:ext cx="8229600" cy="704088"/>
          </a:xfrm>
        </p:spPr>
        <p:txBody>
          <a:bodyPr>
            <a:normAutofit/>
          </a:bodyPr>
          <a:lstStyle/>
          <a:p>
            <a:pPr algn="ctr"/>
            <a:r>
              <a:rPr lang="en-US" sz="4200" dirty="0">
                <a:latin typeface="Gill Sans MT"/>
              </a:rPr>
              <a:t>DOI Funding</a:t>
            </a: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35</a:t>
            </a:fld>
            <a:endParaRPr lang="en-US" dirty="0">
              <a:solidFill>
                <a:srgbClr val="04617B">
                  <a:shade val="90000"/>
                </a:srgbClr>
              </a:solidFill>
            </a:endParaRPr>
          </a:p>
        </p:txBody>
      </p:sp>
      <p:sp>
        <p:nvSpPr>
          <p:cNvPr id="6" name="Content Placeholder 2"/>
          <p:cNvSpPr>
            <a:spLocks noGrp="1"/>
          </p:cNvSpPr>
          <p:nvPr>
            <p:ph idx="1"/>
          </p:nvPr>
        </p:nvSpPr>
        <p:spPr>
          <a:xfrm>
            <a:off x="762000" y="1783080"/>
            <a:ext cx="8001000" cy="4389120"/>
          </a:xfrm>
        </p:spPr>
        <p:txBody>
          <a:bodyPr/>
          <a:lstStyle/>
          <a:p>
            <a:pPr marL="0" indent="0">
              <a:buNone/>
            </a:pPr>
            <a:r>
              <a:rPr lang="en-US" dirty="0"/>
              <a:t>	</a:t>
            </a:r>
            <a:r>
              <a:rPr lang="en-US" sz="2400" dirty="0"/>
              <a:t>	</a:t>
            </a:r>
            <a:r>
              <a:rPr lang="en-US" sz="2000" u="sng" dirty="0">
                <a:solidFill>
                  <a:srgbClr val="376092"/>
                </a:solidFill>
                <a:latin typeface="Gill Sans MT" charset="0"/>
                <a:ea typeface="ＭＳ Ｐゴシック" pitchFamily="34" charset="-128"/>
              </a:rPr>
              <a:t>FY 2018		FY 2019 	FY 2020 (request)</a:t>
            </a:r>
          </a:p>
          <a:p>
            <a:pPr marL="0" indent="0">
              <a:buNone/>
            </a:pPr>
            <a:r>
              <a:rPr lang="en-US" sz="2000" dirty="0">
                <a:solidFill>
                  <a:srgbClr val="376092"/>
                </a:solidFill>
                <a:latin typeface="Gill Sans MT" charset="0"/>
                <a:ea typeface="ＭＳ Ｐゴシック" pitchFamily="34" charset="-128"/>
              </a:rPr>
              <a:t> SIWRO		 $1,490,000 	$1,380,000 	$1,370,000</a:t>
            </a:r>
          </a:p>
          <a:p>
            <a:pPr marL="0" indent="0">
              <a:buNone/>
            </a:pPr>
            <a:r>
              <a:rPr lang="en-US" sz="2000" dirty="0">
                <a:solidFill>
                  <a:srgbClr val="376092"/>
                </a:solidFill>
                <a:latin typeface="Gill Sans MT" charset="0"/>
                <a:ea typeface="ＭＳ Ｐゴシック" pitchFamily="34" charset="-128"/>
              </a:rPr>
              <a:t> </a:t>
            </a:r>
          </a:p>
          <a:p>
            <a:pPr marL="0" indent="0">
              <a:buNone/>
            </a:pPr>
            <a:r>
              <a:rPr lang="en-US" sz="2000" dirty="0">
                <a:solidFill>
                  <a:srgbClr val="376092"/>
                </a:solidFill>
                <a:latin typeface="Gill Sans MT" charset="0"/>
                <a:ea typeface="ＭＳ Ｐゴシック" pitchFamily="34" charset="-128"/>
              </a:rPr>
              <a:t>Reclamation	 $6,019,000 	$7,330,000 	$5,992,000</a:t>
            </a:r>
          </a:p>
          <a:p>
            <a:pPr marL="0" indent="0">
              <a:buNone/>
            </a:pPr>
            <a:endParaRPr lang="en-US" sz="2000" dirty="0">
              <a:solidFill>
                <a:srgbClr val="376092"/>
              </a:solidFill>
              <a:latin typeface="Gill Sans MT" charset="0"/>
              <a:ea typeface="ＭＳ Ｐゴシック" pitchFamily="34" charset="-128"/>
            </a:endParaRPr>
          </a:p>
          <a:p>
            <a:pPr marL="0" indent="0">
              <a:buNone/>
            </a:pPr>
            <a:r>
              <a:rPr lang="en-US" sz="2000" dirty="0">
                <a:solidFill>
                  <a:srgbClr val="376092"/>
                </a:solidFill>
                <a:latin typeface="Gill Sans MT" charset="0"/>
                <a:ea typeface="ＭＳ Ｐゴシック" pitchFamily="34" charset="-128"/>
              </a:rPr>
              <a:t> </a:t>
            </a:r>
            <a:r>
              <a:rPr lang="en-US" sz="2000" u="sng" dirty="0">
                <a:solidFill>
                  <a:srgbClr val="376092"/>
                </a:solidFill>
                <a:latin typeface="Gill Sans MT" charset="0"/>
                <a:ea typeface="ＭＳ Ｐゴシック" pitchFamily="34" charset="-128"/>
              </a:rPr>
              <a:t>BIA		 $18,061,000 	$18,084,000	$16,571,000</a:t>
            </a:r>
          </a:p>
          <a:p>
            <a:pPr marL="0" indent="0">
              <a:buNone/>
            </a:pPr>
            <a:r>
              <a:rPr lang="en-US" sz="2000" dirty="0">
                <a:solidFill>
                  <a:srgbClr val="376092"/>
                </a:solidFill>
                <a:latin typeface="Gill Sans MT" charset="0"/>
                <a:ea typeface="ＭＳ Ｐゴシック" pitchFamily="34" charset="-128"/>
              </a:rPr>
              <a:t>  TOTAL*	$27,228,000 	$27,209,000 	$24,958,000</a:t>
            </a:r>
          </a:p>
          <a:p>
            <a:pPr marL="0" indent="0">
              <a:buNone/>
            </a:pPr>
            <a:r>
              <a:rPr lang="en-US" sz="2000" dirty="0">
                <a:solidFill>
                  <a:srgbClr val="376092"/>
                </a:solidFill>
                <a:latin typeface="Gill Sans MT" charset="0"/>
                <a:ea typeface="ＭＳ Ｐゴシック" pitchFamily="34" charset="-128"/>
              </a:rPr>
              <a:t>	*includes funding provided by other DOI Bureaus</a:t>
            </a:r>
            <a:r>
              <a:rPr lang="en-US" sz="2400" dirty="0"/>
              <a:t>	</a:t>
            </a:r>
            <a:r>
              <a:rPr lang="en-US" dirty="0"/>
              <a:t>		</a:t>
            </a:r>
          </a:p>
        </p:txBody>
      </p:sp>
    </p:spTree>
    <p:extLst>
      <p:ext uri="{BB962C8B-B14F-4D97-AF65-F5344CB8AC3E}">
        <p14:creationId xmlns:p14="http://schemas.microsoft.com/office/powerpoint/2010/main" val="810698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a:t>Federal Costs of Settlements</a:t>
            </a:r>
          </a:p>
        </p:txBody>
      </p:sp>
      <p:sp>
        <p:nvSpPr>
          <p:cNvPr id="3" name="Content Placeholder 2"/>
          <p:cNvSpPr>
            <a:spLocks noGrp="1"/>
          </p:cNvSpPr>
          <p:nvPr>
            <p:ph idx="1"/>
          </p:nvPr>
        </p:nvSpPr>
        <p:spPr>
          <a:xfrm>
            <a:off x="533400" y="2133600"/>
            <a:ext cx="8229600" cy="4389120"/>
          </a:xfrm>
        </p:spPr>
        <p:txBody>
          <a:bodyPr>
            <a:normAutofit/>
          </a:bodyPr>
          <a:lstStyle/>
          <a:p>
            <a:r>
              <a:rPr lang="en-US" sz="2400" dirty="0">
                <a:solidFill>
                  <a:srgbClr val="376092"/>
                </a:solidFill>
                <a:latin typeface="Gill Sans MT" charset="0"/>
                <a:ea typeface="ＭＳ Ｐゴシック" pitchFamily="34" charset="-128"/>
              </a:rPr>
              <a:t>Federal funding required by Indian water settlements has significantly increased over time</a:t>
            </a:r>
          </a:p>
          <a:p>
            <a:endParaRPr lang="en-US" sz="2400" dirty="0">
              <a:solidFill>
                <a:srgbClr val="376092"/>
              </a:solidFill>
              <a:latin typeface="Gill Sans MT" charset="0"/>
              <a:ea typeface="ＭＳ Ｐゴシック" pitchFamily="34" charset="-128"/>
            </a:endParaRPr>
          </a:p>
          <a:p>
            <a:r>
              <a:rPr lang="en-US" sz="2400" dirty="0">
                <a:solidFill>
                  <a:srgbClr val="376092"/>
                </a:solidFill>
                <a:latin typeface="Gill Sans MT" charset="0"/>
                <a:ea typeface="ＭＳ Ｐゴシック" pitchFamily="34" charset="-128"/>
              </a:rPr>
              <a:t>Roughly a billion dollars expended between mid 1980s and 2002 but more than $2 billion authorized between 2009-2016</a:t>
            </a:r>
          </a:p>
          <a:p>
            <a:endParaRPr lang="en-US" sz="2400" dirty="0">
              <a:solidFill>
                <a:srgbClr val="376092"/>
              </a:solidFill>
              <a:latin typeface="Gill Sans MT" charset="0"/>
              <a:ea typeface="ＭＳ Ｐゴシック" pitchFamily="34" charset="-128"/>
            </a:endParaRPr>
          </a:p>
          <a:p>
            <a:r>
              <a:rPr lang="en-US" sz="2400" dirty="0">
                <a:solidFill>
                  <a:srgbClr val="376092"/>
                </a:solidFill>
                <a:latin typeface="Gill Sans MT" charset="0"/>
                <a:ea typeface="ＭＳ Ｐゴシック" pitchFamily="34" charset="-128"/>
              </a:rPr>
              <a:t>Pending settlements approaching $3 billion</a:t>
            </a: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36</a:t>
            </a:fld>
            <a:endParaRPr lang="en-US" dirty="0">
              <a:solidFill>
                <a:srgbClr val="04617B">
                  <a:shade val="90000"/>
                </a:srgbClr>
              </a:solidFill>
            </a:endParaRPr>
          </a:p>
        </p:txBody>
      </p:sp>
    </p:spTree>
    <p:extLst>
      <p:ext uri="{BB962C8B-B14F-4D97-AF65-F5344CB8AC3E}">
        <p14:creationId xmlns:p14="http://schemas.microsoft.com/office/powerpoint/2010/main" val="53874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pPr algn="ctr"/>
            <a:r>
              <a:rPr lang="en-US" sz="4200" dirty="0">
                <a:latin typeface="Gill Sans MT"/>
              </a:rPr>
              <a:t>Settlement Funding </a:t>
            </a:r>
            <a:r>
              <a:rPr lang="en-US" sz="2400" dirty="0">
                <a:latin typeface="Gill Sans MT"/>
              </a:rPr>
              <a:t>(cont’d)</a:t>
            </a:r>
          </a:p>
        </p:txBody>
      </p:sp>
      <p:sp>
        <p:nvSpPr>
          <p:cNvPr id="3" name="Content Placeholder 2"/>
          <p:cNvSpPr>
            <a:spLocks noGrp="1"/>
          </p:cNvSpPr>
          <p:nvPr>
            <p:ph idx="1"/>
          </p:nvPr>
        </p:nvSpPr>
        <p:spPr>
          <a:xfrm>
            <a:off x="457200" y="1676400"/>
            <a:ext cx="8001000" cy="4953000"/>
          </a:xfrm>
        </p:spPr>
        <p:txBody>
          <a:bodyPr>
            <a:normAutofit fontScale="77500" lnSpcReduction="20000"/>
          </a:bodyPr>
          <a:lstStyle/>
          <a:p>
            <a:pPr marL="0" indent="0">
              <a:buNone/>
            </a:pPr>
            <a:endParaRPr lang="en-US" sz="3600" b="1" dirty="0">
              <a:latin typeface="+mj-lt"/>
            </a:endParaRPr>
          </a:p>
          <a:p>
            <a:r>
              <a:rPr lang="en-US" sz="3100" b="1" dirty="0">
                <a:solidFill>
                  <a:srgbClr val="376092"/>
                </a:solidFill>
                <a:latin typeface="Gill Sans MT" charset="0"/>
                <a:ea typeface="ＭＳ Ｐゴシック" pitchFamily="34" charset="-128"/>
              </a:rPr>
              <a:t>Omnibus Public Land Management Act (P.L. 111-11) Established Reclamation Water Settlement Fund  </a:t>
            </a:r>
          </a:p>
          <a:p>
            <a:pPr lvl="1"/>
            <a:r>
              <a:rPr lang="en-US" sz="3100" dirty="0">
                <a:solidFill>
                  <a:srgbClr val="376092"/>
                </a:solidFill>
                <a:latin typeface="Gill Sans MT" charset="0"/>
                <a:ea typeface="ＭＳ Ｐゴシック" pitchFamily="34" charset="-128"/>
              </a:rPr>
              <a:t>$120 million for each of 10 years beginning in 2020 (total of $1.2 billion)</a:t>
            </a:r>
          </a:p>
          <a:p>
            <a:pPr marL="393192" lvl="1" indent="0">
              <a:buNone/>
            </a:pPr>
            <a:endParaRPr lang="en-US" sz="3100" dirty="0">
              <a:solidFill>
                <a:srgbClr val="376092"/>
              </a:solidFill>
              <a:latin typeface="Gill Sans MT" charset="0"/>
              <a:ea typeface="ＭＳ Ｐゴシック" pitchFamily="34" charset="-128"/>
            </a:endParaRPr>
          </a:p>
          <a:p>
            <a:pPr lvl="1"/>
            <a:r>
              <a:rPr lang="en-US" sz="3100" dirty="0">
                <a:solidFill>
                  <a:srgbClr val="376092"/>
                </a:solidFill>
                <a:latin typeface="Gill Sans MT" charset="0"/>
                <a:ea typeface="ＭＳ Ｐゴシック" pitchFamily="34" charset="-128"/>
              </a:rPr>
              <a:t>Funding is allocated based on priorities within the Act: Navajo-Gallup Water Supply Project; other NM Settlements; Montana Settlements; Arizona Settlement (Navajo Nation’s claims in the Lower CO River Basin)</a:t>
            </a:r>
          </a:p>
          <a:p>
            <a:pPr marL="393192" lvl="1" indent="0">
              <a:buNone/>
            </a:pPr>
            <a:endParaRPr lang="en-US" sz="3100" dirty="0">
              <a:solidFill>
                <a:srgbClr val="376092"/>
              </a:solidFill>
              <a:latin typeface="Gill Sans MT" charset="0"/>
              <a:ea typeface="ＭＳ Ｐゴシック" pitchFamily="34" charset="-128"/>
            </a:endParaRPr>
          </a:p>
          <a:p>
            <a:pPr lvl="1"/>
            <a:r>
              <a:rPr lang="en-US" sz="3100" dirty="0">
                <a:solidFill>
                  <a:srgbClr val="376092"/>
                </a:solidFill>
                <a:latin typeface="Gill Sans MT" charset="0"/>
                <a:ea typeface="ＭＳ Ｐゴシック" pitchFamily="34" charset="-128"/>
              </a:rPr>
              <a:t>A good start but not enough and highlights the need to look for new mechanisms to fund settlements. </a:t>
            </a:r>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37</a:t>
            </a:fld>
            <a:endParaRPr lang="en-US" dirty="0"/>
          </a:p>
        </p:txBody>
      </p:sp>
    </p:spTree>
    <p:extLst>
      <p:ext uri="{BB962C8B-B14F-4D97-AF65-F5344CB8AC3E}">
        <p14:creationId xmlns:p14="http://schemas.microsoft.com/office/powerpoint/2010/main" val="4198597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458200" cy="627888"/>
          </a:xfrm>
        </p:spPr>
        <p:txBody>
          <a:bodyPr>
            <a:noAutofit/>
          </a:bodyPr>
          <a:lstStyle/>
          <a:p>
            <a:pPr algn="ctr"/>
            <a:r>
              <a:rPr lang="en-US" sz="4000" dirty="0">
                <a:latin typeface="Gill Sans MT"/>
              </a:rPr>
              <a:t>S.866</a:t>
            </a:r>
            <a:r>
              <a:rPr lang="en-US" sz="4000" dirty="0">
                <a:latin typeface="Gill Sans MT"/>
              </a:rPr>
              <a:t> </a:t>
            </a:r>
            <a:r>
              <a:rPr lang="en-US" sz="4000" dirty="0" smtClean="0">
                <a:latin typeface="Gill Sans MT"/>
              </a:rPr>
              <a:t>Indian </a:t>
            </a:r>
            <a:r>
              <a:rPr lang="en-US" sz="4000" dirty="0">
                <a:latin typeface="Gill Sans MT"/>
              </a:rPr>
              <a:t>Water Rights Extension Act</a:t>
            </a:r>
            <a:endParaRPr lang="en-US" sz="4000" dirty="0">
              <a:latin typeface="Gill Sans MT"/>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sz="2300" dirty="0" smtClean="0">
                <a:solidFill>
                  <a:schemeClr val="tx2"/>
                </a:solidFill>
                <a:latin typeface="Gill Sans MT" panose="020B0502020104020203" pitchFamily="34" charset="0"/>
              </a:rPr>
              <a:t>Original </a:t>
            </a:r>
            <a:r>
              <a:rPr lang="en-US" sz="2300" dirty="0" smtClean="0">
                <a:solidFill>
                  <a:schemeClr val="tx2"/>
                </a:solidFill>
                <a:latin typeface="Gill Sans MT" panose="020B0502020104020203" pitchFamily="34" charset="0"/>
              </a:rPr>
              <a:t>bill introduced on March 27, 2019 and would have permanently authorized the Reclamation Water Settlement Fund.</a:t>
            </a:r>
          </a:p>
          <a:p>
            <a:pPr marL="0" indent="0">
              <a:buNone/>
            </a:pPr>
            <a:endParaRPr lang="en-US" sz="2300" dirty="0">
              <a:solidFill>
                <a:schemeClr val="tx2"/>
              </a:solidFill>
              <a:latin typeface="Gill Sans MT" panose="020B0502020104020203" pitchFamily="34" charset="0"/>
            </a:endParaRPr>
          </a:p>
          <a:p>
            <a:r>
              <a:rPr lang="en-US" sz="2300" dirty="0" smtClean="0">
                <a:solidFill>
                  <a:schemeClr val="tx2"/>
                </a:solidFill>
                <a:latin typeface="Gill Sans MT" panose="020B0502020104020203" pitchFamily="34" charset="0"/>
              </a:rPr>
              <a:t>A substitute amendment was introduced, marked-up and reported out of the Senate Committee on Indian Affairs on July 17, 2019. </a:t>
            </a:r>
          </a:p>
          <a:p>
            <a:pPr marL="0" indent="0">
              <a:buNone/>
            </a:pPr>
            <a:endParaRPr lang="en-US" sz="2300" dirty="0" smtClean="0">
              <a:solidFill>
                <a:schemeClr val="tx2"/>
              </a:solidFill>
              <a:latin typeface="Gill Sans MT" panose="020B0502020104020203" pitchFamily="34" charset="0"/>
            </a:endParaRPr>
          </a:p>
          <a:p>
            <a:r>
              <a:rPr lang="en-US" sz="2300" dirty="0" smtClean="0">
                <a:solidFill>
                  <a:schemeClr val="tx2"/>
                </a:solidFill>
                <a:latin typeface="Gill Sans MT" panose="020B0502020104020203" pitchFamily="34" charset="0"/>
              </a:rPr>
              <a:t>The Amendment has three main proposes:</a:t>
            </a:r>
          </a:p>
          <a:p>
            <a:pPr marL="0" indent="0">
              <a:buNone/>
            </a:pPr>
            <a:endParaRPr lang="en-US" sz="2300" dirty="0" smtClean="0">
              <a:solidFill>
                <a:schemeClr val="tx2"/>
              </a:solidFill>
              <a:latin typeface="Gill Sans MT" panose="020B0502020104020203" pitchFamily="34" charset="0"/>
            </a:endParaRPr>
          </a:p>
          <a:p>
            <a:pPr lvl="2"/>
            <a:r>
              <a:rPr lang="en-US" dirty="0">
                <a:solidFill>
                  <a:schemeClr val="tx2"/>
                </a:solidFill>
                <a:latin typeface="Gill Sans MT" panose="020B0502020104020203" pitchFamily="34" charset="0"/>
              </a:rPr>
              <a:t>M</a:t>
            </a:r>
            <a:r>
              <a:rPr lang="en-US" dirty="0" smtClean="0">
                <a:solidFill>
                  <a:schemeClr val="tx2"/>
                </a:solidFill>
                <a:latin typeface="Gill Sans MT" panose="020B0502020104020203" pitchFamily="34" charset="0"/>
              </a:rPr>
              <a:t>akes a number of changes to the Reclamation Water Settlement Fund including extending it to 2039 and specifying that it is only for Indian water right </a:t>
            </a:r>
            <a:r>
              <a:rPr lang="en-US" dirty="0" err="1" smtClean="0">
                <a:solidFill>
                  <a:schemeClr val="tx2"/>
                </a:solidFill>
                <a:latin typeface="Gill Sans MT" panose="020B0502020104020203" pitchFamily="34" charset="0"/>
              </a:rPr>
              <a:t>settlments</a:t>
            </a:r>
            <a:r>
              <a:rPr lang="en-US" dirty="0" smtClean="0">
                <a:solidFill>
                  <a:schemeClr val="tx2"/>
                </a:solidFill>
                <a:latin typeface="Gill Sans MT" panose="020B0502020104020203" pitchFamily="34" charset="0"/>
              </a:rPr>
              <a:t>; </a:t>
            </a:r>
          </a:p>
          <a:p>
            <a:pPr marL="667512" lvl="2" indent="0">
              <a:buNone/>
            </a:pPr>
            <a:endParaRPr lang="en-US" dirty="0" smtClean="0">
              <a:solidFill>
                <a:schemeClr val="tx2"/>
              </a:solidFill>
              <a:latin typeface="Gill Sans MT" panose="020B0502020104020203" pitchFamily="34" charset="0"/>
            </a:endParaRPr>
          </a:p>
          <a:p>
            <a:pPr lvl="2"/>
            <a:r>
              <a:rPr lang="en-US" dirty="0">
                <a:solidFill>
                  <a:schemeClr val="tx2"/>
                </a:solidFill>
                <a:latin typeface="Gill Sans MT" panose="020B0502020104020203" pitchFamily="34" charset="0"/>
              </a:rPr>
              <a:t>Includes the </a:t>
            </a:r>
            <a:r>
              <a:rPr lang="en-US" dirty="0" err="1">
                <a:solidFill>
                  <a:schemeClr val="tx2"/>
                </a:solidFill>
                <a:latin typeface="Gill Sans MT" panose="020B0502020104020203" pitchFamily="34" charset="0"/>
              </a:rPr>
              <a:t>Aamodt</a:t>
            </a:r>
            <a:r>
              <a:rPr lang="en-US" dirty="0">
                <a:solidFill>
                  <a:schemeClr val="tx2"/>
                </a:solidFill>
                <a:latin typeface="Gill Sans MT" panose="020B0502020104020203" pitchFamily="34" charset="0"/>
              </a:rPr>
              <a:t> Litigation Settlement Completion Act of 2019 (S. 1875</a:t>
            </a:r>
            <a:r>
              <a:rPr lang="en-US" dirty="0" smtClean="0">
                <a:solidFill>
                  <a:schemeClr val="tx2"/>
                </a:solidFill>
                <a:latin typeface="Gill Sans MT" panose="020B0502020104020203" pitchFamily="34" charset="0"/>
              </a:rPr>
              <a:t>), which will increase the authorization ceiling to $137M, extend completion dates, and conforms to the 611(g) Agreement, among other things and;</a:t>
            </a:r>
          </a:p>
          <a:p>
            <a:pPr marL="667512" lvl="2" indent="0">
              <a:buNone/>
            </a:pPr>
            <a:endParaRPr lang="en-US" dirty="0" smtClean="0">
              <a:solidFill>
                <a:schemeClr val="tx2"/>
              </a:solidFill>
              <a:latin typeface="Gill Sans MT" panose="020B0502020104020203" pitchFamily="34" charset="0"/>
            </a:endParaRPr>
          </a:p>
          <a:p>
            <a:pPr lvl="2"/>
            <a:r>
              <a:rPr lang="en-US" dirty="0">
                <a:solidFill>
                  <a:schemeClr val="tx2"/>
                </a:solidFill>
                <a:latin typeface="Gill Sans MT" panose="020B0502020104020203" pitchFamily="34" charset="0"/>
              </a:rPr>
              <a:t>Includes a provision directing USDA’s Natural Resources Conservation Service, in consultation with the Department of the Interior, to conduct a study of the Upper Delaware and Tributaries Watershed Plan no later than two years after the date of enactment, in order to facilitate future Congressional consideration of the Kickapoo Tribe Water Rights Settlement Agreement.</a:t>
            </a:r>
          </a:p>
          <a:p>
            <a:pPr marL="667512" lvl="2" indent="0">
              <a:buNone/>
            </a:pPr>
            <a:endParaRPr lang="en-US" sz="2000" dirty="0" smtClean="0">
              <a:solidFill>
                <a:schemeClr val="tx2"/>
              </a:solidFill>
              <a:latin typeface="Gill Sans MT" panose="020B0502020104020203" pitchFamily="34" charset="0"/>
            </a:endParaRPr>
          </a:p>
          <a:p>
            <a:pPr lvl="2"/>
            <a:endParaRPr lang="en-US" sz="2000" dirty="0" smtClean="0">
              <a:solidFill>
                <a:schemeClr val="tx2"/>
              </a:solidFill>
              <a:latin typeface="Gill Sans MT" panose="020B0502020104020203" pitchFamily="34" charset="0"/>
            </a:endParaRPr>
          </a:p>
          <a:p>
            <a:pPr lvl="2"/>
            <a:endParaRPr lang="en-US" sz="1900" dirty="0" smtClean="0">
              <a:solidFill>
                <a:schemeClr val="tx2"/>
              </a:solidFill>
              <a:latin typeface="Gill Sans MT" panose="020B0502020104020203" pitchFamily="34" charset="0"/>
            </a:endParaRPr>
          </a:p>
          <a:p>
            <a:pPr lvl="2"/>
            <a:endParaRPr lang="en-US" sz="1900" dirty="0" smtClean="0">
              <a:solidFill>
                <a:schemeClr val="tx2"/>
              </a:solidFill>
              <a:latin typeface="Gill Sans MT" panose="020B0502020104020203" pitchFamily="34" charset="0"/>
            </a:endParaRPr>
          </a:p>
          <a:p>
            <a:endParaRPr lang="en-US" sz="2400" dirty="0">
              <a:solidFill>
                <a:schemeClr val="tx2"/>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solidFill>
                  <a:srgbClr val="04617B">
                    <a:shade val="90000"/>
                  </a:srgbClr>
                </a:solidFill>
              </a:rPr>
              <a:pPr/>
              <a:t>38</a:t>
            </a:fld>
            <a:endParaRPr lang="en-US" dirty="0">
              <a:solidFill>
                <a:srgbClr val="04617B">
                  <a:shade val="90000"/>
                </a:srgbClr>
              </a:solidFill>
            </a:endParaRPr>
          </a:p>
        </p:txBody>
      </p:sp>
    </p:spTree>
    <p:extLst>
      <p:ext uri="{BB962C8B-B14F-4D97-AF65-F5344CB8AC3E}">
        <p14:creationId xmlns:p14="http://schemas.microsoft.com/office/powerpoint/2010/main" val="2513357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Future Challenges  </a:t>
            </a:r>
          </a:p>
        </p:txBody>
      </p:sp>
      <p:sp>
        <p:nvSpPr>
          <p:cNvPr id="3" name="Content Placeholder 2"/>
          <p:cNvSpPr>
            <a:spLocks noGrp="1"/>
          </p:cNvSpPr>
          <p:nvPr>
            <p:ph idx="1"/>
          </p:nvPr>
        </p:nvSpPr>
        <p:spPr/>
        <p:txBody>
          <a:bodyPr>
            <a:normAutofit/>
          </a:bodyPr>
          <a:lstStyle/>
          <a:p>
            <a:pPr marL="0" indent="0">
              <a:buNone/>
            </a:pPr>
            <a:r>
              <a:rPr lang="en-US" sz="2400" dirty="0"/>
              <a:t> </a:t>
            </a:r>
            <a:endParaRPr lang="en-US" sz="2400" dirty="0">
              <a:latin typeface="+mj-lt"/>
            </a:endParaRPr>
          </a:p>
          <a:p>
            <a:r>
              <a:rPr lang="en-US" sz="2400" dirty="0">
                <a:solidFill>
                  <a:srgbClr val="376092"/>
                </a:solidFill>
                <a:latin typeface="Gill Sans MT" charset="0"/>
                <a:ea typeface="ＭＳ Ｐゴシック" pitchFamily="34" charset="-128"/>
              </a:rPr>
              <a:t>Currently pending litigation relates to water rights of about 65 Indian tribes in 12 states.</a:t>
            </a:r>
          </a:p>
          <a:p>
            <a:pPr marL="0" indent="0">
              <a:buNone/>
            </a:pPr>
            <a:endParaRPr lang="en-US" sz="2400" dirty="0">
              <a:solidFill>
                <a:srgbClr val="376092"/>
              </a:solidFill>
              <a:latin typeface="Gill Sans MT" charset="0"/>
              <a:ea typeface="ＭＳ Ｐゴシック" pitchFamily="34" charset="-128"/>
            </a:endParaRPr>
          </a:p>
          <a:p>
            <a:r>
              <a:rPr lang="en-US" sz="2400" dirty="0">
                <a:solidFill>
                  <a:srgbClr val="376092"/>
                </a:solidFill>
                <a:latin typeface="Gill Sans MT" charset="0"/>
                <a:ea typeface="ＭＳ Ｐゴシック" pitchFamily="34" charset="-128"/>
              </a:rPr>
              <a:t>Many more requests for federal litigation assistance are pending.</a:t>
            </a:r>
          </a:p>
        </p:txBody>
      </p:sp>
      <p:sp>
        <p:nvSpPr>
          <p:cNvPr id="4" name="Slide Number Placeholder 3"/>
          <p:cNvSpPr>
            <a:spLocks noGrp="1"/>
          </p:cNvSpPr>
          <p:nvPr>
            <p:ph type="sldNum" sz="quarter" idx="12"/>
          </p:nvPr>
        </p:nvSpPr>
        <p:spPr/>
        <p:txBody>
          <a:bodyPr/>
          <a:lstStyle/>
          <a:p>
            <a:fld id="{CBE93D19-9C4F-4B5F-B3F5-9BBFAC1C7170}" type="slidenum">
              <a:rPr lang="en-US" smtClean="0"/>
              <a:pPr/>
              <a:t>39</a:t>
            </a:fld>
            <a:endParaRPr lang="en-US" dirty="0"/>
          </a:p>
        </p:txBody>
      </p:sp>
    </p:spTree>
    <p:extLst>
      <p:ext uri="{BB962C8B-B14F-4D97-AF65-F5344CB8AC3E}">
        <p14:creationId xmlns:p14="http://schemas.microsoft.com/office/powerpoint/2010/main" val="247875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609600"/>
          </a:xfrm>
        </p:spPr>
        <p:txBody>
          <a:bodyPr>
            <a:noAutofit/>
          </a:bodyPr>
          <a:lstStyle/>
          <a:p>
            <a:pPr algn="ctr"/>
            <a:r>
              <a:rPr lang="en-US" sz="4200" dirty="0">
                <a:latin typeface="Gill Sans MT"/>
              </a:rPr>
              <a:t>Historic Background </a:t>
            </a:r>
            <a:r>
              <a:rPr lang="en-US" sz="2400" dirty="0"/>
              <a:t>(cont’d)</a:t>
            </a:r>
            <a:endParaRPr lang="en-US" sz="2400" dirty="0">
              <a:latin typeface="Gill Sans MT"/>
            </a:endParaRPr>
          </a:p>
        </p:txBody>
      </p:sp>
      <p:sp>
        <p:nvSpPr>
          <p:cNvPr id="3" name="Content Placeholder 2"/>
          <p:cNvSpPr>
            <a:spLocks noGrp="1"/>
          </p:cNvSpPr>
          <p:nvPr>
            <p:ph idx="1"/>
          </p:nvPr>
        </p:nvSpPr>
        <p:spPr>
          <a:xfrm>
            <a:off x="457200" y="1828800"/>
            <a:ext cx="8001000" cy="4724400"/>
          </a:xfrm>
        </p:spPr>
        <p:txBody>
          <a:bodyPr>
            <a:normAutofit/>
          </a:bodyPr>
          <a:lstStyle/>
          <a:p>
            <a:r>
              <a:rPr lang="en-US" dirty="0">
                <a:solidFill>
                  <a:srgbClr val="376092"/>
                </a:solidFill>
                <a:latin typeface="Gill Sans MT" charset="0"/>
                <a:ea typeface="ＭＳ Ｐゴシック" pitchFamily="34" charset="-128"/>
              </a:rPr>
              <a:t>Despite the Winters decision, Indian water rights were largely left undeveloped and unprotected in the decades after 1908</a:t>
            </a:r>
          </a:p>
          <a:p>
            <a:endParaRPr lang="en-US" dirty="0">
              <a:solidFill>
                <a:srgbClr val="376092"/>
              </a:solidFill>
              <a:latin typeface="Gill Sans MT" charset="0"/>
              <a:ea typeface="ＭＳ Ｐゴシック" pitchFamily="34" charset="-128"/>
            </a:endParaRPr>
          </a:p>
          <a:p>
            <a:r>
              <a:rPr lang="en-US" dirty="0">
                <a:solidFill>
                  <a:srgbClr val="376092"/>
                </a:solidFill>
                <a:latin typeface="Gill Sans MT" charset="0"/>
                <a:ea typeface="ＭＳ Ｐゴシック" pitchFamily="34" charset="-128"/>
              </a:rPr>
              <a:t>By contrast, Federal policy and expenditures supported extensive development of water resources to benefit non-Indian communities across the West</a:t>
            </a:r>
          </a:p>
        </p:txBody>
      </p:sp>
      <p:sp>
        <p:nvSpPr>
          <p:cNvPr id="2" name="Slide Number Placeholder 1"/>
          <p:cNvSpPr>
            <a:spLocks noGrp="1"/>
          </p:cNvSpPr>
          <p:nvPr>
            <p:ph type="sldNum" sz="quarter" idx="12"/>
          </p:nvPr>
        </p:nvSpPr>
        <p:spPr/>
        <p:txBody>
          <a:bodyPr/>
          <a:lstStyle/>
          <a:p>
            <a:fld id="{CBE93D19-9C4F-4B5F-B3F5-9BBFAC1C7170}" type="slidenum">
              <a:rPr lang="en-US" smtClean="0"/>
              <a:pPr/>
              <a:t>4</a:t>
            </a:fld>
            <a:endParaRPr lang="en-US" dirty="0"/>
          </a:p>
        </p:txBody>
      </p:sp>
    </p:spTree>
    <p:extLst>
      <p:ext uri="{BB962C8B-B14F-4D97-AF65-F5344CB8AC3E}">
        <p14:creationId xmlns:p14="http://schemas.microsoft.com/office/powerpoint/2010/main" val="2840315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3267AC-95ED-4198-BAE0-7CF0D09625A8}" type="slidenum">
              <a:rPr lang="en-US" smtClean="0"/>
              <a:t>40</a:t>
            </a:fld>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53787"/>
            <a:ext cx="5257800" cy="6804213"/>
          </a:xfrm>
        </p:spPr>
      </p:pic>
    </p:spTree>
    <p:extLst>
      <p:ext uri="{BB962C8B-B14F-4D97-AF65-F5344CB8AC3E}">
        <p14:creationId xmlns:p14="http://schemas.microsoft.com/office/powerpoint/2010/main" val="4154704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normAutofit/>
          </a:bodyPr>
          <a:lstStyle/>
          <a:p>
            <a:pPr algn="ctr"/>
            <a:r>
              <a:rPr lang="en-US" sz="4200" dirty="0">
                <a:latin typeface="Gill Sans MT"/>
              </a:rPr>
              <a:t>Conclusion </a:t>
            </a:r>
          </a:p>
        </p:txBody>
      </p:sp>
      <p:sp>
        <p:nvSpPr>
          <p:cNvPr id="3" name="Content Placeholder 2"/>
          <p:cNvSpPr>
            <a:spLocks noGrp="1"/>
          </p:cNvSpPr>
          <p:nvPr>
            <p:ph idx="1"/>
          </p:nvPr>
        </p:nvSpPr>
        <p:spPr/>
        <p:txBody>
          <a:bodyPr>
            <a:normAutofit/>
          </a:bodyPr>
          <a:lstStyle/>
          <a:p>
            <a:pPr marL="0" indent="0">
              <a:buNone/>
            </a:pPr>
            <a:r>
              <a:rPr lang="en-US" sz="2400" dirty="0"/>
              <a:t> </a:t>
            </a:r>
            <a:endParaRPr lang="en-US" sz="2400" dirty="0">
              <a:latin typeface="+mj-lt"/>
            </a:endParaRPr>
          </a:p>
          <a:p>
            <a:r>
              <a:rPr lang="en-US" sz="2400" dirty="0">
                <a:solidFill>
                  <a:srgbClr val="376092"/>
                </a:solidFill>
                <a:latin typeface="Gill Sans MT" charset="0"/>
                <a:ea typeface="ＭＳ Ｐゴシック" pitchFamily="34" charset="-128"/>
              </a:rPr>
              <a:t>With over 200 Tribes in the West who need access to clean, reliable water and with extreme drought conditions in those States with these Tribes, it is inevitable that the Department will continue to see a growth in the number of Tribes who will assert their rights to the water on their reservations.  Settlement requests will continue.</a:t>
            </a:r>
          </a:p>
          <a:p>
            <a:endParaRPr lang="en-US" sz="2400" dirty="0">
              <a:latin typeface="+mj-lt"/>
            </a:endParaRPr>
          </a:p>
        </p:txBody>
      </p:sp>
      <p:sp>
        <p:nvSpPr>
          <p:cNvPr id="4" name="Slide Number Placeholder 3"/>
          <p:cNvSpPr>
            <a:spLocks noGrp="1"/>
          </p:cNvSpPr>
          <p:nvPr>
            <p:ph type="sldNum" sz="quarter" idx="12"/>
          </p:nvPr>
        </p:nvSpPr>
        <p:spPr/>
        <p:txBody>
          <a:bodyPr/>
          <a:lstStyle/>
          <a:p>
            <a:fld id="{CBE93D19-9C4F-4B5F-B3F5-9BBFAC1C7170}" type="slidenum">
              <a:rPr lang="en-US" smtClean="0"/>
              <a:pPr/>
              <a:t>41</a:t>
            </a:fld>
            <a:endParaRPr lang="en-US" dirty="0"/>
          </a:p>
        </p:txBody>
      </p:sp>
    </p:spTree>
    <p:extLst>
      <p:ext uri="{BB962C8B-B14F-4D97-AF65-F5344CB8AC3E}">
        <p14:creationId xmlns:p14="http://schemas.microsoft.com/office/powerpoint/2010/main" val="399865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763000" cy="838200"/>
          </a:xfrm>
        </p:spPr>
        <p:txBody>
          <a:bodyPr>
            <a:noAutofit/>
          </a:bodyPr>
          <a:lstStyle/>
          <a:p>
            <a:pPr algn="ctr"/>
            <a:r>
              <a:rPr lang="en-US" sz="4200" dirty="0">
                <a:latin typeface="Gill Sans MT"/>
              </a:rPr>
              <a:t>Early Efforts to </a:t>
            </a:r>
            <a:br>
              <a:rPr lang="en-US" sz="4200" dirty="0">
                <a:latin typeface="Gill Sans MT"/>
              </a:rPr>
            </a:br>
            <a:r>
              <a:rPr lang="en-US" sz="4200" dirty="0">
                <a:latin typeface="Gill Sans MT"/>
              </a:rPr>
              <a:t>Establish Indian Water Rights</a:t>
            </a:r>
            <a:r>
              <a:rPr lang="en-US" sz="4200" dirty="0">
                <a:solidFill>
                  <a:schemeClr val="accent1">
                    <a:lumMod val="75000"/>
                  </a:schemeClr>
                </a:solidFill>
                <a:latin typeface="Gill Sans MT"/>
              </a:rPr>
              <a:t> </a:t>
            </a:r>
          </a:p>
        </p:txBody>
      </p:sp>
      <p:sp>
        <p:nvSpPr>
          <p:cNvPr id="3" name="Content Placeholder 2"/>
          <p:cNvSpPr>
            <a:spLocks noGrp="1"/>
          </p:cNvSpPr>
          <p:nvPr>
            <p:ph idx="1"/>
          </p:nvPr>
        </p:nvSpPr>
        <p:spPr>
          <a:xfrm>
            <a:off x="838200" y="2133600"/>
            <a:ext cx="7696200" cy="4191000"/>
          </a:xfrm>
        </p:spPr>
        <p:txBody>
          <a:bodyPr>
            <a:noAutofit/>
          </a:bodyPr>
          <a:lstStyle/>
          <a:p>
            <a:r>
              <a:rPr lang="en-US" dirty="0">
                <a:solidFill>
                  <a:srgbClr val="376092"/>
                </a:solidFill>
                <a:latin typeface="Gill Sans MT" charset="0"/>
                <a:ea typeface="ＭＳ Ｐゴシック" pitchFamily="34" charset="-128"/>
              </a:rPr>
              <a:t>Winters rights were a cloud over western non-Indian water rights</a:t>
            </a:r>
          </a:p>
          <a:p>
            <a:pPr lvl="2">
              <a:lnSpc>
                <a:spcPct val="80000"/>
              </a:lnSpc>
              <a:buFont typeface="Gill Sans MT" pitchFamily="34" charset="0"/>
              <a:buChar char="–"/>
            </a:pPr>
            <a:r>
              <a:rPr lang="en-US" sz="2600" dirty="0">
                <a:solidFill>
                  <a:srgbClr val="376092"/>
                </a:solidFill>
                <a:latin typeface="Gill Sans MT" charset="0"/>
                <a:ea typeface="ＭＳ Ｐゴシック" pitchFamily="34" charset="-128"/>
              </a:rPr>
              <a:t>The push to quantify Winters rights began in the 1960s </a:t>
            </a:r>
          </a:p>
          <a:p>
            <a:pPr lvl="2">
              <a:lnSpc>
                <a:spcPct val="80000"/>
              </a:lnSpc>
              <a:buFont typeface="Gill Sans MT" pitchFamily="34" charset="0"/>
              <a:buChar char="–"/>
            </a:pPr>
            <a:endParaRPr lang="en-US" sz="2600" dirty="0">
              <a:solidFill>
                <a:srgbClr val="376092"/>
              </a:solidFill>
              <a:latin typeface="Gill Sans MT" charset="0"/>
              <a:ea typeface="ＭＳ Ｐゴシック" pitchFamily="34" charset="-128"/>
            </a:endParaRPr>
          </a:p>
          <a:p>
            <a:r>
              <a:rPr lang="en-US" dirty="0">
                <a:solidFill>
                  <a:srgbClr val="376092"/>
                </a:solidFill>
                <a:latin typeface="Gill Sans MT" charset="0"/>
                <a:ea typeface="ＭＳ Ｐゴシック" pitchFamily="34" charset="-128"/>
              </a:rPr>
              <a:t>Disputes over the applicability of the  McCarran Act to Indian reserved water rights created a rush to litigate but the results were disappointing</a:t>
            </a:r>
          </a:p>
        </p:txBody>
      </p:sp>
      <p:sp>
        <p:nvSpPr>
          <p:cNvPr id="4" name="Slide Number Placeholder 3"/>
          <p:cNvSpPr>
            <a:spLocks noGrp="1"/>
          </p:cNvSpPr>
          <p:nvPr>
            <p:ph type="sldNum" sz="quarter" idx="12"/>
          </p:nvPr>
        </p:nvSpPr>
        <p:spPr/>
        <p:txBody>
          <a:bodyPr/>
          <a:lstStyle/>
          <a:p>
            <a:fld id="{CBE93D19-9C4F-4B5F-B3F5-9BBFAC1C7170}" type="slidenum">
              <a:rPr lang="en-US" smtClean="0"/>
              <a:pPr/>
              <a:t>5</a:t>
            </a:fld>
            <a:endParaRPr lang="en-US" dirty="0"/>
          </a:p>
        </p:txBody>
      </p:sp>
    </p:spTree>
    <p:extLst>
      <p:ext uri="{BB962C8B-B14F-4D97-AF65-F5344CB8AC3E}">
        <p14:creationId xmlns:p14="http://schemas.microsoft.com/office/powerpoint/2010/main" val="330027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pPr algn="ctr"/>
            <a:r>
              <a:rPr lang="en-US" sz="4200" dirty="0">
                <a:latin typeface="Gill Sans MT"/>
              </a:rPr>
              <a:t>Settlement Era Begins</a:t>
            </a:r>
          </a:p>
        </p:txBody>
      </p:sp>
      <p:sp>
        <p:nvSpPr>
          <p:cNvPr id="3" name="Content Placeholder 2"/>
          <p:cNvSpPr>
            <a:spLocks noGrp="1"/>
          </p:cNvSpPr>
          <p:nvPr>
            <p:ph idx="1"/>
          </p:nvPr>
        </p:nvSpPr>
        <p:spPr>
          <a:xfrm>
            <a:off x="457200" y="1524000"/>
            <a:ext cx="8229600" cy="4800601"/>
          </a:xfrm>
        </p:spPr>
        <p:txBody>
          <a:bodyPr>
            <a:normAutofit/>
          </a:bodyPr>
          <a:lstStyle/>
          <a:p>
            <a:r>
              <a:rPr lang="en-US" dirty="0">
                <a:solidFill>
                  <a:srgbClr val="376092"/>
                </a:solidFill>
                <a:latin typeface="Gill Sans MT" charset="0"/>
                <a:ea typeface="ＭＳ Ｐゴシック" pitchFamily="34" charset="-128"/>
              </a:rPr>
              <a:t>In the 1970s, tribes, states, local parties, and the Federal Government began questioning the utility of litigation as the way to resolve Indian water rights disputes</a:t>
            </a:r>
          </a:p>
          <a:p>
            <a:endParaRPr lang="en-US" dirty="0">
              <a:solidFill>
                <a:srgbClr val="376092"/>
              </a:solidFill>
              <a:latin typeface="Gill Sans MT" charset="0"/>
              <a:ea typeface="ＭＳ Ｐゴシック" pitchFamily="34" charset="-128"/>
            </a:endParaRPr>
          </a:p>
          <a:p>
            <a:r>
              <a:rPr lang="en-US" dirty="0">
                <a:solidFill>
                  <a:srgbClr val="376092"/>
                </a:solidFill>
                <a:latin typeface="Gill Sans MT" charset="0"/>
                <a:ea typeface="ＭＳ Ｐゴシック" pitchFamily="34" charset="-128"/>
              </a:rPr>
              <a:t>Negotiated settlements, rather than protracted litigation, became the preferred approach to resolving Indian water rights conflicts</a:t>
            </a:r>
          </a:p>
          <a:p>
            <a:endParaRPr lang="en-US" sz="3400" b="1"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6</a:t>
            </a:fld>
            <a:endParaRPr lang="en-US" dirty="0"/>
          </a:p>
        </p:txBody>
      </p:sp>
    </p:spTree>
    <p:extLst>
      <p:ext uri="{BB962C8B-B14F-4D97-AF65-F5344CB8AC3E}">
        <p14:creationId xmlns:p14="http://schemas.microsoft.com/office/powerpoint/2010/main" val="105848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0288"/>
          </a:xfrm>
        </p:spPr>
        <p:txBody>
          <a:bodyPr>
            <a:normAutofit/>
          </a:bodyPr>
          <a:lstStyle/>
          <a:p>
            <a:pPr algn="ctr"/>
            <a:r>
              <a:rPr lang="en-US" sz="4200" dirty="0">
                <a:latin typeface="Gill Sans MT"/>
              </a:rPr>
              <a:t>Completed Settlements</a:t>
            </a:r>
          </a:p>
        </p:txBody>
      </p:sp>
      <p:sp>
        <p:nvSpPr>
          <p:cNvPr id="3" name="Content Placeholder 2"/>
          <p:cNvSpPr>
            <a:spLocks noGrp="1"/>
          </p:cNvSpPr>
          <p:nvPr>
            <p:ph idx="1"/>
          </p:nvPr>
        </p:nvSpPr>
        <p:spPr>
          <a:xfrm>
            <a:off x="533400" y="1752600"/>
            <a:ext cx="8153400" cy="4572000"/>
          </a:xfrm>
        </p:spPr>
        <p:txBody>
          <a:bodyPr>
            <a:normAutofit/>
          </a:bodyPr>
          <a:lstStyle/>
          <a:p>
            <a:pPr marL="0" indent="0">
              <a:buNone/>
            </a:pPr>
            <a:r>
              <a:rPr lang="en-US" dirty="0">
                <a:solidFill>
                  <a:srgbClr val="376092"/>
                </a:solidFill>
                <a:latin typeface="Gill Sans MT" charset="0"/>
                <a:ea typeface="ＭＳ Ｐゴシック" pitchFamily="34" charset="-128"/>
              </a:rPr>
              <a:t>Department of the Interior (DOI) has completed 36 Indian water rights settlements since 1978  </a:t>
            </a:r>
          </a:p>
          <a:p>
            <a:endParaRPr lang="en-US"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sz="2600" dirty="0">
                <a:solidFill>
                  <a:srgbClr val="376092"/>
                </a:solidFill>
                <a:latin typeface="Gill Sans MT" charset="0"/>
                <a:ea typeface="ＭＳ Ｐゴシック" pitchFamily="34" charset="-128"/>
              </a:rPr>
              <a:t>Congressionally Approved → 32</a:t>
            </a:r>
          </a:p>
          <a:p>
            <a:pPr lvl="2">
              <a:lnSpc>
                <a:spcPct val="80000"/>
              </a:lnSpc>
              <a:buFont typeface="Gill Sans MT" pitchFamily="34" charset="0"/>
              <a:buChar char="–"/>
            </a:pPr>
            <a:endParaRPr lang="en-US" sz="2600" dirty="0">
              <a:solidFill>
                <a:srgbClr val="376092"/>
              </a:solidFill>
              <a:latin typeface="Gill Sans MT" charset="0"/>
              <a:ea typeface="ＭＳ Ｐゴシック" pitchFamily="34" charset="-128"/>
            </a:endParaRPr>
          </a:p>
          <a:p>
            <a:pPr lvl="2">
              <a:lnSpc>
                <a:spcPct val="80000"/>
              </a:lnSpc>
              <a:buFont typeface="Gill Sans MT" pitchFamily="34" charset="0"/>
              <a:buChar char="–"/>
            </a:pPr>
            <a:r>
              <a:rPr lang="en-US" sz="2600" dirty="0">
                <a:solidFill>
                  <a:srgbClr val="376092"/>
                </a:solidFill>
                <a:latin typeface="Gill Sans MT" charset="0"/>
                <a:ea typeface="ＭＳ Ｐゴシック" pitchFamily="34" charset="-128"/>
              </a:rPr>
              <a:t>Administratively Approved by DOI &amp; Department of Justice (DOJ) → 4</a:t>
            </a:r>
          </a:p>
          <a:p>
            <a:endParaRPr lang="en-US" sz="2800" dirty="0"/>
          </a:p>
          <a:p>
            <a:endParaRPr lang="en-US" dirty="0"/>
          </a:p>
        </p:txBody>
      </p:sp>
      <p:sp>
        <p:nvSpPr>
          <p:cNvPr id="4" name="Slide Number Placeholder 3"/>
          <p:cNvSpPr>
            <a:spLocks noGrp="1"/>
          </p:cNvSpPr>
          <p:nvPr>
            <p:ph type="sldNum" sz="quarter" idx="12"/>
          </p:nvPr>
        </p:nvSpPr>
        <p:spPr/>
        <p:txBody>
          <a:bodyPr/>
          <a:lstStyle/>
          <a:p>
            <a:fld id="{CBE93D19-9C4F-4B5F-B3F5-9BBFAC1C7170}" type="slidenum">
              <a:rPr lang="en-US" smtClean="0"/>
              <a:pPr/>
              <a:t>7</a:t>
            </a:fld>
            <a:endParaRPr lang="en-US" dirty="0"/>
          </a:p>
        </p:txBody>
      </p:sp>
    </p:spTree>
    <p:extLst>
      <p:ext uri="{BB962C8B-B14F-4D97-AF65-F5344CB8AC3E}">
        <p14:creationId xmlns:p14="http://schemas.microsoft.com/office/powerpoint/2010/main" val="337882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noFill/>
        </p:spPr>
        <p:txBody>
          <a:bodyPr>
            <a:noAutofit/>
          </a:bodyPr>
          <a:lstStyle/>
          <a:p>
            <a:pPr algn="ctr"/>
            <a:r>
              <a:rPr lang="en-US" sz="3600" dirty="0">
                <a:latin typeface="Gill Sans MT"/>
              </a:rPr>
              <a:t>Indian Water Rights Settlements </a:t>
            </a:r>
            <a:br>
              <a:rPr lang="en-US" sz="3600" dirty="0">
                <a:latin typeface="Gill Sans MT"/>
              </a:rPr>
            </a:br>
            <a:r>
              <a:rPr lang="en-US" sz="3600" dirty="0">
                <a:latin typeface="Gill Sans MT"/>
              </a:rPr>
              <a:t>with Federal Legislation, by State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85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ctr"/>
            <a:r>
              <a:rPr lang="en-US" sz="3600" dirty="0">
                <a:latin typeface="Gill Sans MT"/>
              </a:rPr>
              <a:t>Number of Indian Water Rights </a:t>
            </a:r>
            <a:br>
              <a:rPr lang="en-US" sz="3600" dirty="0">
                <a:latin typeface="Gill Sans MT"/>
              </a:rPr>
            </a:br>
            <a:r>
              <a:rPr lang="en-US" sz="3600" dirty="0">
                <a:latin typeface="Gill Sans MT"/>
              </a:rPr>
              <a:t>Settlements by Year of Federal Legislation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344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12298</TotalTime>
  <Words>1996</Words>
  <Application>Microsoft Office PowerPoint</Application>
  <PresentationFormat>On-screen Show (4:3)</PresentationFormat>
  <Paragraphs>328</Paragraphs>
  <Slides>41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宋体</vt:lpstr>
      <vt:lpstr>Arial</vt:lpstr>
      <vt:lpstr>Calibri</vt:lpstr>
      <vt:lpstr>Constantia</vt:lpstr>
      <vt:lpstr>Gill Sans MT</vt:lpstr>
      <vt:lpstr>Wingdings 2</vt:lpstr>
      <vt:lpstr>1_Flow</vt:lpstr>
      <vt:lpstr>   INDIAN WATER RIGHTS SETTLEMENTS  </vt:lpstr>
      <vt:lpstr>Indian Water Settlements</vt:lpstr>
      <vt:lpstr>Historic Background</vt:lpstr>
      <vt:lpstr>Historic Background (cont’d)</vt:lpstr>
      <vt:lpstr>Early Efforts to  Establish Indian Water Rights </vt:lpstr>
      <vt:lpstr>Settlement Era Begins</vt:lpstr>
      <vt:lpstr>Completed Settlements</vt:lpstr>
      <vt:lpstr>Indian Water Rights Settlements  with Federal Legislation, by State </vt:lpstr>
      <vt:lpstr>Number of Indian Water Rights  Settlements by Year of Federal Legislation</vt:lpstr>
      <vt:lpstr>Active Indian Water Rights  Settlement Negotiations by State</vt:lpstr>
      <vt:lpstr>Settlement Negotiations</vt:lpstr>
      <vt:lpstr>Benefits of Settlements</vt:lpstr>
      <vt:lpstr>Benefits of Settlements (cont’d)</vt:lpstr>
      <vt:lpstr> Federal Settlement Process </vt:lpstr>
      <vt:lpstr>Federal  Settlement Process (cont’d)</vt:lpstr>
      <vt:lpstr>Federal  Settlement Process (cont’d)</vt:lpstr>
      <vt:lpstr>Criteria and Procedures</vt:lpstr>
      <vt:lpstr> Criteria and Procedures (cont’d)</vt:lpstr>
      <vt:lpstr> Criteria and Procedures (cont’d)</vt:lpstr>
      <vt:lpstr> Criteria and Procedures (cont’d)</vt:lpstr>
      <vt:lpstr>Federal Settlement Legislation</vt:lpstr>
      <vt:lpstr>Recent Settlements </vt:lpstr>
      <vt:lpstr>Pending Legislation</vt:lpstr>
      <vt:lpstr>  ADMINISTRATION’S SETTLEMENT POLICY  </vt:lpstr>
      <vt:lpstr>Message from Secretary Bernhardt</vt:lpstr>
      <vt:lpstr>Interior Views  </vt:lpstr>
      <vt:lpstr>Interior Views (cont’d)</vt:lpstr>
      <vt:lpstr>Failure Is Not An Option: The Aamodt Settlement Case Study</vt:lpstr>
      <vt:lpstr>Failure Is Not An Option: The Aamodt Settlement Case Study</vt:lpstr>
      <vt:lpstr>Failure Is Not An Option: The Aamodt Settlement Case Study</vt:lpstr>
      <vt:lpstr>Failure Is Not An Option: The Aamodt Settlement Case Study</vt:lpstr>
      <vt:lpstr>Fund Based Settlements</vt:lpstr>
      <vt:lpstr>Having Realistic Expectations </vt:lpstr>
      <vt:lpstr>Settlement Funding </vt:lpstr>
      <vt:lpstr>DOI Funding</vt:lpstr>
      <vt:lpstr>Federal Costs of Settlements</vt:lpstr>
      <vt:lpstr>Settlement Funding (cont’d)</vt:lpstr>
      <vt:lpstr>S.866 Indian Water Rights Extension Act</vt:lpstr>
      <vt:lpstr>Future Challenges  </vt:lpstr>
      <vt:lpstr>PowerPoint Presentation</vt:lpstr>
      <vt:lpstr>Conclusion </vt:lpstr>
    </vt:vector>
  </TitlesOfParts>
  <Company>National Business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DEPARTMENT OF THE INTERIOR INDIAN WATER RIGHTS PROGRAM</dc:title>
  <dc:creator>Fain Gildea</dc:creator>
  <cp:lastModifiedBy>Martinez, Omero M</cp:lastModifiedBy>
  <cp:revision>639</cp:revision>
  <cp:lastPrinted>2014-10-24T14:21:57Z</cp:lastPrinted>
  <dcterms:created xsi:type="dcterms:W3CDTF">2012-10-19T14:47:51Z</dcterms:created>
  <dcterms:modified xsi:type="dcterms:W3CDTF">2019-08-13T16:32:46Z</dcterms:modified>
</cp:coreProperties>
</file>