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notesMasterIdLst>
    <p:notesMasterId r:id="rId29"/>
  </p:notesMasterIdLst>
  <p:handoutMasterIdLst>
    <p:handoutMasterId r:id="rId30"/>
  </p:handoutMasterIdLst>
  <p:sldIdLst>
    <p:sldId id="274" r:id="rId2"/>
    <p:sldId id="256" r:id="rId3"/>
    <p:sldId id="295" r:id="rId4"/>
    <p:sldId id="266" r:id="rId5"/>
    <p:sldId id="282" r:id="rId6"/>
    <p:sldId id="291" r:id="rId7"/>
    <p:sldId id="268" r:id="rId8"/>
    <p:sldId id="278" r:id="rId9"/>
    <p:sldId id="269" r:id="rId10"/>
    <p:sldId id="261" r:id="rId11"/>
    <p:sldId id="286" r:id="rId12"/>
    <p:sldId id="259" r:id="rId13"/>
    <p:sldId id="283" r:id="rId14"/>
    <p:sldId id="290" r:id="rId15"/>
    <p:sldId id="279" r:id="rId16"/>
    <p:sldId id="272" r:id="rId17"/>
    <p:sldId id="296" r:id="rId18"/>
    <p:sldId id="285" r:id="rId19"/>
    <p:sldId id="277" r:id="rId20"/>
    <p:sldId id="294" r:id="rId21"/>
    <p:sldId id="273" r:id="rId22"/>
    <p:sldId id="281" r:id="rId23"/>
    <p:sldId id="289" r:id="rId24"/>
    <p:sldId id="287" r:id="rId25"/>
    <p:sldId id="265" r:id="rId26"/>
    <p:sldId id="293" r:id="rId27"/>
    <p:sldId id="271" r:id="rId28"/>
  </p:sldIdLst>
  <p:sldSz cx="12192000" cy="6858000"/>
  <p:notesSz cx="700405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94660"/>
  </p:normalViewPr>
  <p:slideViewPr>
    <p:cSldViewPr snapToGrid="0">
      <p:cViewPr varScale="1">
        <p:scale>
          <a:sx n="104" d="100"/>
          <a:sy n="104" d="100"/>
        </p:scale>
        <p:origin x="210" y="10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434"/>
          </a:xfrm>
          <a:prstGeom prst="rect">
            <a:avLst/>
          </a:prstGeom>
        </p:spPr>
        <p:txBody>
          <a:bodyPr vert="horz" lIns="93141" tIns="46570" rIns="93141" bIns="46570" rtlCol="0"/>
          <a:lstStyle>
            <a:lvl1pPr algn="l">
              <a:defRPr sz="1200"/>
            </a:lvl1pPr>
          </a:lstStyle>
          <a:p>
            <a:endParaRPr lang="en-US" dirty="0"/>
          </a:p>
        </p:txBody>
      </p:sp>
      <p:sp>
        <p:nvSpPr>
          <p:cNvPr id="3" name="Date Placeholder 2"/>
          <p:cNvSpPr>
            <a:spLocks noGrp="1"/>
          </p:cNvSpPr>
          <p:nvPr>
            <p:ph type="dt" sz="quarter" idx="1"/>
          </p:nvPr>
        </p:nvSpPr>
        <p:spPr>
          <a:xfrm>
            <a:off x="3967341" y="0"/>
            <a:ext cx="3035088" cy="466434"/>
          </a:xfrm>
          <a:prstGeom prst="rect">
            <a:avLst/>
          </a:prstGeom>
        </p:spPr>
        <p:txBody>
          <a:bodyPr vert="horz" lIns="93141" tIns="46570" rIns="93141" bIns="46570" rtlCol="0"/>
          <a:lstStyle>
            <a:lvl1pPr algn="r">
              <a:defRPr sz="1200"/>
            </a:lvl1pPr>
          </a:lstStyle>
          <a:p>
            <a:fld id="{12C8DE85-BECF-47A5-8110-858329E44035}" type="datetimeFigureOut">
              <a:rPr lang="en-US" smtClean="0"/>
              <a:t>8/10/2019</a:t>
            </a:fld>
            <a:endParaRPr lang="en-US" dirty="0"/>
          </a:p>
        </p:txBody>
      </p:sp>
      <p:sp>
        <p:nvSpPr>
          <p:cNvPr id="4" name="Footer Placeholder 3"/>
          <p:cNvSpPr>
            <a:spLocks noGrp="1"/>
          </p:cNvSpPr>
          <p:nvPr>
            <p:ph type="ftr" sz="quarter" idx="2"/>
          </p:nvPr>
        </p:nvSpPr>
        <p:spPr>
          <a:xfrm>
            <a:off x="0" y="8829967"/>
            <a:ext cx="3035088" cy="466433"/>
          </a:xfrm>
          <a:prstGeom prst="rect">
            <a:avLst/>
          </a:prstGeom>
        </p:spPr>
        <p:txBody>
          <a:bodyPr vert="horz" lIns="93141" tIns="46570" rIns="93141" bIns="4657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67341" y="8829967"/>
            <a:ext cx="3035088" cy="466433"/>
          </a:xfrm>
          <a:prstGeom prst="rect">
            <a:avLst/>
          </a:prstGeom>
        </p:spPr>
        <p:txBody>
          <a:bodyPr vert="horz" lIns="93141" tIns="46570" rIns="93141" bIns="46570" rtlCol="0" anchor="b"/>
          <a:lstStyle>
            <a:lvl1pPr algn="r">
              <a:defRPr sz="1200"/>
            </a:lvl1pPr>
          </a:lstStyle>
          <a:p>
            <a:fld id="{6B3FC4F6-092D-4E05-BA08-6DD54D993FCE}" type="slidenum">
              <a:rPr lang="en-US" smtClean="0"/>
              <a:t>‹#›</a:t>
            </a:fld>
            <a:endParaRPr lang="en-US" dirty="0"/>
          </a:p>
        </p:txBody>
      </p:sp>
    </p:spTree>
    <p:extLst>
      <p:ext uri="{BB962C8B-B14F-4D97-AF65-F5344CB8AC3E}">
        <p14:creationId xmlns:p14="http://schemas.microsoft.com/office/powerpoint/2010/main" val="477380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434"/>
          </a:xfrm>
          <a:prstGeom prst="rect">
            <a:avLst/>
          </a:prstGeom>
        </p:spPr>
        <p:txBody>
          <a:bodyPr vert="horz" lIns="93141" tIns="46570" rIns="93141" bIns="46570" rtlCol="0"/>
          <a:lstStyle>
            <a:lvl1pPr algn="l">
              <a:defRPr sz="1200"/>
            </a:lvl1pPr>
          </a:lstStyle>
          <a:p>
            <a:endParaRPr lang="en-US" dirty="0"/>
          </a:p>
        </p:txBody>
      </p:sp>
      <p:sp>
        <p:nvSpPr>
          <p:cNvPr id="3" name="Date Placeholder 2"/>
          <p:cNvSpPr>
            <a:spLocks noGrp="1"/>
          </p:cNvSpPr>
          <p:nvPr>
            <p:ph type="dt" idx="1"/>
          </p:nvPr>
        </p:nvSpPr>
        <p:spPr>
          <a:xfrm>
            <a:off x="3967341" y="0"/>
            <a:ext cx="3035088" cy="466434"/>
          </a:xfrm>
          <a:prstGeom prst="rect">
            <a:avLst/>
          </a:prstGeom>
        </p:spPr>
        <p:txBody>
          <a:bodyPr vert="horz" lIns="93141" tIns="46570" rIns="93141" bIns="46570" rtlCol="0"/>
          <a:lstStyle>
            <a:lvl1pPr algn="r">
              <a:defRPr sz="1200"/>
            </a:lvl1pPr>
          </a:lstStyle>
          <a:p>
            <a:fld id="{F06AF1D3-EA88-4E05-9D16-1B3F8DCDBDB0}" type="datetimeFigureOut">
              <a:rPr lang="en-US" smtClean="0"/>
              <a:pPr/>
              <a:t>8/10/2019</a:t>
            </a:fld>
            <a:endParaRPr lang="en-US" dirty="0"/>
          </a:p>
        </p:txBody>
      </p:sp>
      <p:sp>
        <p:nvSpPr>
          <p:cNvPr id="4" name="Slide Image Placeholder 3"/>
          <p:cNvSpPr>
            <a:spLocks noGrp="1" noRot="1" noChangeAspect="1"/>
          </p:cNvSpPr>
          <p:nvPr>
            <p:ph type="sldImg" idx="2"/>
          </p:nvPr>
        </p:nvSpPr>
        <p:spPr>
          <a:xfrm>
            <a:off x="714375" y="1162050"/>
            <a:ext cx="5575300" cy="3136900"/>
          </a:xfrm>
          <a:prstGeom prst="rect">
            <a:avLst/>
          </a:prstGeom>
          <a:noFill/>
          <a:ln w="12700">
            <a:solidFill>
              <a:prstClr val="black"/>
            </a:solidFill>
          </a:ln>
        </p:spPr>
        <p:txBody>
          <a:bodyPr vert="horz" lIns="93141" tIns="46570" rIns="93141" bIns="46570" rtlCol="0" anchor="ctr"/>
          <a:lstStyle/>
          <a:p>
            <a:endParaRPr lang="en-US" dirty="0"/>
          </a:p>
        </p:txBody>
      </p:sp>
      <p:sp>
        <p:nvSpPr>
          <p:cNvPr id="5" name="Notes Placeholder 4"/>
          <p:cNvSpPr>
            <a:spLocks noGrp="1"/>
          </p:cNvSpPr>
          <p:nvPr>
            <p:ph type="body" sz="quarter" idx="3"/>
          </p:nvPr>
        </p:nvSpPr>
        <p:spPr>
          <a:xfrm>
            <a:off x="700405" y="4473892"/>
            <a:ext cx="5603240" cy="3660458"/>
          </a:xfrm>
          <a:prstGeom prst="rect">
            <a:avLst/>
          </a:prstGeom>
        </p:spPr>
        <p:txBody>
          <a:bodyPr vert="horz" lIns="93141" tIns="46570" rIns="93141" bIns="4657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5088" cy="466433"/>
          </a:xfrm>
          <a:prstGeom prst="rect">
            <a:avLst/>
          </a:prstGeom>
        </p:spPr>
        <p:txBody>
          <a:bodyPr vert="horz" lIns="93141" tIns="46570" rIns="93141" bIns="4657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67341" y="8829967"/>
            <a:ext cx="3035088" cy="466433"/>
          </a:xfrm>
          <a:prstGeom prst="rect">
            <a:avLst/>
          </a:prstGeom>
        </p:spPr>
        <p:txBody>
          <a:bodyPr vert="horz" lIns="93141" tIns="46570" rIns="93141" bIns="46570" rtlCol="0" anchor="b"/>
          <a:lstStyle>
            <a:lvl1pPr algn="r">
              <a:defRPr sz="1200"/>
            </a:lvl1pPr>
          </a:lstStyle>
          <a:p>
            <a:fld id="{4D01AD99-3000-4AE5-8AF3-4B99E8C8DAF1}" type="slidenum">
              <a:rPr lang="en-US" smtClean="0"/>
              <a:pPr/>
              <a:t>‹#›</a:t>
            </a:fld>
            <a:endParaRPr lang="en-US" dirty="0"/>
          </a:p>
        </p:txBody>
      </p:sp>
    </p:spTree>
    <p:extLst>
      <p:ext uri="{BB962C8B-B14F-4D97-AF65-F5344CB8AC3E}">
        <p14:creationId xmlns:p14="http://schemas.microsoft.com/office/powerpoint/2010/main" val="1962672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me….</a:t>
            </a:r>
          </a:p>
        </p:txBody>
      </p:sp>
      <p:sp>
        <p:nvSpPr>
          <p:cNvPr id="4" name="Slide Number Placeholder 3"/>
          <p:cNvSpPr>
            <a:spLocks noGrp="1"/>
          </p:cNvSpPr>
          <p:nvPr>
            <p:ph type="sldNum" sz="quarter" idx="10"/>
          </p:nvPr>
        </p:nvSpPr>
        <p:spPr/>
        <p:txBody>
          <a:bodyPr/>
          <a:lstStyle/>
          <a:p>
            <a:fld id="{4D01AD99-3000-4AE5-8AF3-4B99E8C8DAF1}" type="slidenum">
              <a:rPr lang="en-US" smtClean="0"/>
              <a:pPr/>
              <a:t>1</a:t>
            </a:fld>
            <a:endParaRPr lang="en-US" dirty="0"/>
          </a:p>
        </p:txBody>
      </p:sp>
    </p:spTree>
    <p:extLst>
      <p:ext uri="{BB962C8B-B14F-4D97-AF65-F5344CB8AC3E}">
        <p14:creationId xmlns:p14="http://schemas.microsoft.com/office/powerpoint/2010/main" val="3374102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every step there were any number of people involved in defining this </a:t>
            </a:r>
            <a:r>
              <a:rPr lang="en-US" dirty="0" err="1"/>
              <a:t>infromation</a:t>
            </a:r>
            <a:endParaRPr lang="en-US" dirty="0"/>
          </a:p>
        </p:txBody>
      </p:sp>
      <p:sp>
        <p:nvSpPr>
          <p:cNvPr id="4" name="Slide Number Placeholder 3"/>
          <p:cNvSpPr>
            <a:spLocks noGrp="1"/>
          </p:cNvSpPr>
          <p:nvPr>
            <p:ph type="sldNum" sz="quarter" idx="5"/>
          </p:nvPr>
        </p:nvSpPr>
        <p:spPr/>
        <p:txBody>
          <a:bodyPr/>
          <a:lstStyle/>
          <a:p>
            <a:fld id="{4D01AD99-3000-4AE5-8AF3-4B99E8C8DAF1}" type="slidenum">
              <a:rPr lang="en-US" smtClean="0"/>
              <a:pPr/>
              <a:t>11</a:t>
            </a:fld>
            <a:endParaRPr lang="en-US" dirty="0"/>
          </a:p>
        </p:txBody>
      </p:sp>
    </p:spTree>
    <p:extLst>
      <p:ext uri="{BB962C8B-B14F-4D97-AF65-F5344CB8AC3E}">
        <p14:creationId xmlns:p14="http://schemas.microsoft.com/office/powerpoint/2010/main" val="2822927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Blackfeet water changes from a mythical</a:t>
            </a:r>
            <a:r>
              <a:rPr lang="en-US" baseline="0" dirty="0"/>
              <a:t> counterpart to a natural resource.</a:t>
            </a:r>
            <a:endParaRPr lang="en-US" dirty="0"/>
          </a:p>
        </p:txBody>
      </p:sp>
      <p:sp>
        <p:nvSpPr>
          <p:cNvPr id="4" name="Slide Number Placeholder 3"/>
          <p:cNvSpPr>
            <a:spLocks noGrp="1"/>
          </p:cNvSpPr>
          <p:nvPr>
            <p:ph type="sldNum" sz="quarter" idx="10"/>
          </p:nvPr>
        </p:nvSpPr>
        <p:spPr/>
        <p:txBody>
          <a:bodyPr/>
          <a:lstStyle/>
          <a:p>
            <a:fld id="{4D01AD99-3000-4AE5-8AF3-4B99E8C8DAF1}" type="slidenum">
              <a:rPr lang="en-US" smtClean="0"/>
              <a:pPr/>
              <a:t>12</a:t>
            </a:fld>
            <a:endParaRPr lang="en-US" dirty="0"/>
          </a:p>
        </p:txBody>
      </p:sp>
    </p:spTree>
    <p:extLst>
      <p:ext uri="{BB962C8B-B14F-4D97-AF65-F5344CB8AC3E}">
        <p14:creationId xmlns:p14="http://schemas.microsoft.com/office/powerpoint/2010/main" val="56152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Medicine Watershed</a:t>
            </a:r>
          </a:p>
        </p:txBody>
      </p:sp>
      <p:sp>
        <p:nvSpPr>
          <p:cNvPr id="4" name="Slide Number Placeholder 3"/>
          <p:cNvSpPr>
            <a:spLocks noGrp="1"/>
          </p:cNvSpPr>
          <p:nvPr>
            <p:ph type="sldNum" sz="quarter" idx="10"/>
          </p:nvPr>
        </p:nvSpPr>
        <p:spPr/>
        <p:txBody>
          <a:bodyPr/>
          <a:lstStyle/>
          <a:p>
            <a:fld id="{4D01AD99-3000-4AE5-8AF3-4B99E8C8DAF1}" type="slidenum">
              <a:rPr lang="en-US" smtClean="0"/>
              <a:pPr/>
              <a:t>15</a:t>
            </a:fld>
            <a:endParaRPr lang="en-US" dirty="0"/>
          </a:p>
        </p:txBody>
      </p:sp>
    </p:spTree>
    <p:extLst>
      <p:ext uri="{BB962C8B-B14F-4D97-AF65-F5344CB8AC3E}">
        <p14:creationId xmlns:p14="http://schemas.microsoft.com/office/powerpoint/2010/main" val="504223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and technology are driving this effort</a:t>
            </a:r>
          </a:p>
        </p:txBody>
      </p:sp>
      <p:sp>
        <p:nvSpPr>
          <p:cNvPr id="4" name="Slide Number Placeholder 3"/>
          <p:cNvSpPr>
            <a:spLocks noGrp="1"/>
          </p:cNvSpPr>
          <p:nvPr>
            <p:ph type="sldNum" sz="quarter" idx="10"/>
          </p:nvPr>
        </p:nvSpPr>
        <p:spPr/>
        <p:txBody>
          <a:bodyPr/>
          <a:lstStyle/>
          <a:p>
            <a:fld id="{4D01AD99-3000-4AE5-8AF3-4B99E8C8DAF1}" type="slidenum">
              <a:rPr lang="en-US" smtClean="0"/>
              <a:pPr/>
              <a:t>16</a:t>
            </a:fld>
            <a:endParaRPr lang="en-US" dirty="0"/>
          </a:p>
        </p:txBody>
      </p:sp>
    </p:spTree>
    <p:extLst>
      <p:ext uri="{BB962C8B-B14F-4D97-AF65-F5344CB8AC3E}">
        <p14:creationId xmlns:p14="http://schemas.microsoft.com/office/powerpoint/2010/main" val="1309128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the issue of data gathering and technical assistance looms  before us…</a:t>
            </a:r>
          </a:p>
        </p:txBody>
      </p:sp>
      <p:sp>
        <p:nvSpPr>
          <p:cNvPr id="4" name="Slide Number Placeholder 3"/>
          <p:cNvSpPr>
            <a:spLocks noGrp="1"/>
          </p:cNvSpPr>
          <p:nvPr>
            <p:ph type="sldNum" sz="quarter" idx="5"/>
          </p:nvPr>
        </p:nvSpPr>
        <p:spPr/>
        <p:txBody>
          <a:bodyPr/>
          <a:lstStyle/>
          <a:p>
            <a:fld id="{4D01AD99-3000-4AE5-8AF3-4B99E8C8DAF1}" type="slidenum">
              <a:rPr lang="en-US" smtClean="0"/>
              <a:pPr/>
              <a:t>18</a:t>
            </a:fld>
            <a:endParaRPr lang="en-US" dirty="0"/>
          </a:p>
        </p:txBody>
      </p:sp>
    </p:spTree>
    <p:extLst>
      <p:ext uri="{BB962C8B-B14F-4D97-AF65-F5344CB8AC3E}">
        <p14:creationId xmlns:p14="http://schemas.microsoft.com/office/powerpoint/2010/main" val="2005597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watershed proceeds to Canada</a:t>
            </a:r>
            <a:r>
              <a:rPr lang="en-US" baseline="0" dirty="0"/>
              <a:t> and Northcentral Montana</a:t>
            </a:r>
            <a:endParaRPr lang="en-US" dirty="0"/>
          </a:p>
        </p:txBody>
      </p:sp>
      <p:sp>
        <p:nvSpPr>
          <p:cNvPr id="4" name="Slide Number Placeholder 3"/>
          <p:cNvSpPr>
            <a:spLocks noGrp="1"/>
          </p:cNvSpPr>
          <p:nvPr>
            <p:ph type="sldNum" sz="quarter" idx="10"/>
          </p:nvPr>
        </p:nvSpPr>
        <p:spPr/>
        <p:txBody>
          <a:bodyPr/>
          <a:lstStyle/>
          <a:p>
            <a:fld id="{4D01AD99-3000-4AE5-8AF3-4B99E8C8DAF1}" type="slidenum">
              <a:rPr lang="en-US" smtClean="0"/>
              <a:pPr/>
              <a:t>19</a:t>
            </a:fld>
            <a:endParaRPr lang="en-US" dirty="0"/>
          </a:p>
        </p:txBody>
      </p:sp>
    </p:spTree>
    <p:extLst>
      <p:ext uri="{BB962C8B-B14F-4D97-AF65-F5344CB8AC3E}">
        <p14:creationId xmlns:p14="http://schemas.microsoft.com/office/powerpoint/2010/main" val="48391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DNRC,DOJ,BIA,State</a:t>
            </a:r>
            <a:r>
              <a:rPr lang="en-US" dirty="0"/>
              <a:t> </a:t>
            </a:r>
            <a:r>
              <a:rPr lang="en-US" dirty="0" err="1"/>
              <a:t>Att.</a:t>
            </a:r>
            <a:r>
              <a:rPr lang="en-US" baseline="0" dirty="0" err="1"/>
              <a:t>G</a:t>
            </a:r>
            <a:r>
              <a:rPr lang="en-US" baseline="0" dirty="0"/>
              <a:t>, (Judge </a:t>
            </a:r>
            <a:r>
              <a:rPr lang="en-US" baseline="0" dirty="0" err="1"/>
              <a:t>Brown,Blackfeet</a:t>
            </a:r>
            <a:r>
              <a:rPr lang="en-US" baseline="0" dirty="0"/>
              <a:t> </a:t>
            </a:r>
            <a:r>
              <a:rPr lang="en-US" baseline="0" dirty="0" err="1"/>
              <a:t>Tribe,Water</a:t>
            </a:r>
            <a:r>
              <a:rPr lang="en-US" baseline="0" dirty="0"/>
              <a:t> Master…cooperation at its finest ,ultimately a water decree</a:t>
            </a:r>
            <a:endParaRPr lang="en-US" dirty="0"/>
          </a:p>
        </p:txBody>
      </p:sp>
      <p:sp>
        <p:nvSpPr>
          <p:cNvPr id="4" name="Slide Number Placeholder 3"/>
          <p:cNvSpPr>
            <a:spLocks noGrp="1"/>
          </p:cNvSpPr>
          <p:nvPr>
            <p:ph type="sldNum" sz="quarter" idx="10"/>
          </p:nvPr>
        </p:nvSpPr>
        <p:spPr/>
        <p:txBody>
          <a:bodyPr/>
          <a:lstStyle/>
          <a:p>
            <a:fld id="{4D01AD99-3000-4AE5-8AF3-4B99E8C8DAF1}" type="slidenum">
              <a:rPr lang="en-US" smtClean="0"/>
              <a:pPr/>
              <a:t>20</a:t>
            </a:fld>
            <a:endParaRPr lang="en-US" dirty="0"/>
          </a:p>
        </p:txBody>
      </p:sp>
    </p:spTree>
    <p:extLst>
      <p:ext uri="{BB962C8B-B14F-4D97-AF65-F5344CB8AC3E}">
        <p14:creationId xmlns:p14="http://schemas.microsoft.com/office/powerpoint/2010/main" val="987735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will have been the work of the various technical teams the provides a path to success for these components</a:t>
            </a:r>
          </a:p>
        </p:txBody>
      </p:sp>
      <p:sp>
        <p:nvSpPr>
          <p:cNvPr id="4" name="Slide Number Placeholder 3"/>
          <p:cNvSpPr>
            <a:spLocks noGrp="1"/>
          </p:cNvSpPr>
          <p:nvPr>
            <p:ph type="sldNum" sz="quarter" idx="10"/>
          </p:nvPr>
        </p:nvSpPr>
        <p:spPr/>
        <p:txBody>
          <a:bodyPr/>
          <a:lstStyle/>
          <a:p>
            <a:fld id="{4D01AD99-3000-4AE5-8AF3-4B99E8C8DAF1}" type="slidenum">
              <a:rPr lang="en-US" smtClean="0"/>
              <a:pPr/>
              <a:t>21</a:t>
            </a:fld>
            <a:endParaRPr lang="en-US" dirty="0"/>
          </a:p>
        </p:txBody>
      </p:sp>
    </p:spTree>
    <p:extLst>
      <p:ext uri="{BB962C8B-B14F-4D97-AF65-F5344CB8AC3E}">
        <p14:creationId xmlns:p14="http://schemas.microsoft.com/office/powerpoint/2010/main" val="463367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472 million dollars and 750,000 acre feet of water for present and future uses</a:t>
            </a:r>
          </a:p>
        </p:txBody>
      </p:sp>
      <p:sp>
        <p:nvSpPr>
          <p:cNvPr id="4" name="Slide Number Placeholder 3"/>
          <p:cNvSpPr>
            <a:spLocks noGrp="1"/>
          </p:cNvSpPr>
          <p:nvPr>
            <p:ph type="sldNum" sz="quarter" idx="10"/>
          </p:nvPr>
        </p:nvSpPr>
        <p:spPr/>
        <p:txBody>
          <a:bodyPr/>
          <a:lstStyle/>
          <a:p>
            <a:fld id="{4D01AD99-3000-4AE5-8AF3-4B99E8C8DAF1}" type="slidenum">
              <a:rPr lang="en-US" smtClean="0"/>
              <a:pPr/>
              <a:t>22</a:t>
            </a:fld>
            <a:endParaRPr lang="en-US" dirty="0"/>
          </a:p>
        </p:txBody>
      </p:sp>
    </p:spTree>
    <p:extLst>
      <p:ext uri="{BB962C8B-B14F-4D97-AF65-F5344CB8AC3E}">
        <p14:creationId xmlns:p14="http://schemas.microsoft.com/office/powerpoint/2010/main" val="1976932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28 million in State of Montana funding </a:t>
            </a:r>
            <a:r>
              <a:rPr lang="en-US" dirty="0" err="1"/>
              <a:t>contrubutions</a:t>
            </a:r>
            <a:endParaRPr lang="en-US" dirty="0"/>
          </a:p>
        </p:txBody>
      </p:sp>
      <p:sp>
        <p:nvSpPr>
          <p:cNvPr id="4" name="Slide Number Placeholder 3"/>
          <p:cNvSpPr>
            <a:spLocks noGrp="1"/>
          </p:cNvSpPr>
          <p:nvPr>
            <p:ph type="sldNum" sz="quarter" idx="5"/>
          </p:nvPr>
        </p:nvSpPr>
        <p:spPr/>
        <p:txBody>
          <a:bodyPr/>
          <a:lstStyle/>
          <a:p>
            <a:fld id="{4D01AD99-3000-4AE5-8AF3-4B99E8C8DAF1}" type="slidenum">
              <a:rPr lang="en-US" smtClean="0"/>
              <a:pPr/>
              <a:t>23</a:t>
            </a:fld>
            <a:endParaRPr lang="en-US" dirty="0"/>
          </a:p>
        </p:txBody>
      </p:sp>
    </p:spTree>
    <p:extLst>
      <p:ext uri="{BB962C8B-B14F-4D97-AF65-F5344CB8AC3E}">
        <p14:creationId xmlns:p14="http://schemas.microsoft.com/office/powerpoint/2010/main" val="2055924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Honored</a:t>
            </a:r>
            <a:r>
              <a:rPr lang="en-US" baseline="0" dirty="0"/>
              <a:t> to be here</a:t>
            </a:r>
            <a:endParaRPr lang="en-US" dirty="0"/>
          </a:p>
        </p:txBody>
      </p:sp>
      <p:sp>
        <p:nvSpPr>
          <p:cNvPr id="4" name="Slide Number Placeholder 3"/>
          <p:cNvSpPr>
            <a:spLocks noGrp="1"/>
          </p:cNvSpPr>
          <p:nvPr>
            <p:ph type="sldNum" sz="quarter" idx="10"/>
          </p:nvPr>
        </p:nvSpPr>
        <p:spPr/>
        <p:txBody>
          <a:bodyPr/>
          <a:lstStyle/>
          <a:p>
            <a:fld id="{4D01AD99-3000-4AE5-8AF3-4B99E8C8DAF1}" type="slidenum">
              <a:rPr lang="en-US" smtClean="0"/>
              <a:pPr/>
              <a:t>2</a:t>
            </a:fld>
            <a:endParaRPr lang="en-US" dirty="0"/>
          </a:p>
        </p:txBody>
      </p:sp>
    </p:spTree>
    <p:extLst>
      <p:ext uri="{BB962C8B-B14F-4D97-AF65-F5344CB8AC3E}">
        <p14:creationId xmlns:p14="http://schemas.microsoft.com/office/powerpoint/2010/main" val="1165784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01AD99-3000-4AE5-8AF3-4B99E8C8DAF1}" type="slidenum">
              <a:rPr lang="en-US" smtClean="0"/>
              <a:pPr/>
              <a:t>25</a:t>
            </a:fld>
            <a:endParaRPr lang="en-US" dirty="0"/>
          </a:p>
        </p:txBody>
      </p:sp>
    </p:spTree>
    <p:extLst>
      <p:ext uri="{BB962C8B-B14F-4D97-AF65-F5344CB8AC3E}">
        <p14:creationId xmlns:p14="http://schemas.microsoft.com/office/powerpoint/2010/main" val="1770577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sharing of success for everyone who has participated in this effort…there are so many</a:t>
            </a:r>
          </a:p>
        </p:txBody>
      </p:sp>
      <p:sp>
        <p:nvSpPr>
          <p:cNvPr id="4" name="Slide Number Placeholder 3"/>
          <p:cNvSpPr>
            <a:spLocks noGrp="1"/>
          </p:cNvSpPr>
          <p:nvPr>
            <p:ph type="sldNum" sz="quarter" idx="5"/>
          </p:nvPr>
        </p:nvSpPr>
        <p:spPr/>
        <p:txBody>
          <a:bodyPr/>
          <a:lstStyle/>
          <a:p>
            <a:fld id="{4D01AD99-3000-4AE5-8AF3-4B99E8C8DAF1}" type="slidenum">
              <a:rPr lang="en-US" smtClean="0"/>
              <a:pPr/>
              <a:t>26</a:t>
            </a:fld>
            <a:endParaRPr lang="en-US" dirty="0"/>
          </a:p>
        </p:txBody>
      </p:sp>
    </p:spTree>
    <p:extLst>
      <p:ext uri="{BB962C8B-B14F-4D97-AF65-F5344CB8AC3E}">
        <p14:creationId xmlns:p14="http://schemas.microsoft.com/office/powerpoint/2010/main" val="2053013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01AD99-3000-4AE5-8AF3-4B99E8C8DAF1}" type="slidenum">
              <a:rPr lang="en-US" smtClean="0"/>
              <a:pPr/>
              <a:t>27</a:t>
            </a:fld>
            <a:endParaRPr lang="en-US" dirty="0"/>
          </a:p>
        </p:txBody>
      </p:sp>
    </p:spTree>
    <p:extLst>
      <p:ext uri="{BB962C8B-B14F-4D97-AF65-F5344CB8AC3E}">
        <p14:creationId xmlns:p14="http://schemas.microsoft.com/office/powerpoint/2010/main" val="1313543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Darrel Kipp a champion for revitalization</a:t>
            </a:r>
            <a:r>
              <a:rPr lang="en-US" baseline="0" dirty="0"/>
              <a:t> of the Blackfeet Language</a:t>
            </a:r>
            <a:endParaRPr lang="en-US" dirty="0"/>
          </a:p>
        </p:txBody>
      </p:sp>
      <p:sp>
        <p:nvSpPr>
          <p:cNvPr id="4" name="Slide Number Placeholder 3"/>
          <p:cNvSpPr>
            <a:spLocks noGrp="1"/>
          </p:cNvSpPr>
          <p:nvPr>
            <p:ph type="sldNum" sz="quarter" idx="10"/>
          </p:nvPr>
        </p:nvSpPr>
        <p:spPr/>
        <p:txBody>
          <a:bodyPr/>
          <a:lstStyle/>
          <a:p>
            <a:fld id="{4D01AD99-3000-4AE5-8AF3-4B99E8C8DAF1}" type="slidenum">
              <a:rPr lang="en-US" smtClean="0"/>
              <a:pPr/>
              <a:t>4</a:t>
            </a:fld>
            <a:endParaRPr lang="en-US" dirty="0"/>
          </a:p>
        </p:txBody>
      </p:sp>
    </p:spTree>
    <p:extLst>
      <p:ext uri="{BB962C8B-B14F-4D97-AF65-F5344CB8AC3E}">
        <p14:creationId xmlns:p14="http://schemas.microsoft.com/office/powerpoint/2010/main" val="2887325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Blackfeet Homeland 1856 </a:t>
            </a:r>
            <a:r>
              <a:rPr lang="en-US" dirty="0" err="1"/>
              <a:t>Niitsitapi</a:t>
            </a:r>
            <a:r>
              <a:rPr lang="en-US" dirty="0"/>
              <a:t> (The People)or ( Real People) Currently  1.5 million acres in Northwest Montana</a:t>
            </a:r>
          </a:p>
        </p:txBody>
      </p:sp>
      <p:sp>
        <p:nvSpPr>
          <p:cNvPr id="4" name="Slide Number Placeholder 3"/>
          <p:cNvSpPr>
            <a:spLocks noGrp="1"/>
          </p:cNvSpPr>
          <p:nvPr>
            <p:ph type="sldNum" sz="quarter" idx="10"/>
          </p:nvPr>
        </p:nvSpPr>
        <p:spPr/>
        <p:txBody>
          <a:bodyPr/>
          <a:lstStyle/>
          <a:p>
            <a:fld id="{4D01AD99-3000-4AE5-8AF3-4B99E8C8DAF1}" type="slidenum">
              <a:rPr lang="en-US" smtClean="0"/>
              <a:pPr/>
              <a:t>5</a:t>
            </a:fld>
            <a:endParaRPr lang="en-US" dirty="0"/>
          </a:p>
        </p:txBody>
      </p:sp>
    </p:spTree>
    <p:extLst>
      <p:ext uri="{BB962C8B-B14F-4D97-AF65-F5344CB8AC3E}">
        <p14:creationId xmlns:p14="http://schemas.microsoft.com/office/powerpoint/2010/main" val="2712859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is part of our</a:t>
            </a:r>
            <a:r>
              <a:rPr lang="en-US" baseline="0" dirty="0"/>
              <a:t> oral history..</a:t>
            </a:r>
            <a:endParaRPr lang="en-US" dirty="0"/>
          </a:p>
        </p:txBody>
      </p:sp>
      <p:sp>
        <p:nvSpPr>
          <p:cNvPr id="4" name="Slide Number Placeholder 3"/>
          <p:cNvSpPr>
            <a:spLocks noGrp="1"/>
          </p:cNvSpPr>
          <p:nvPr>
            <p:ph type="sldNum" sz="quarter" idx="10"/>
          </p:nvPr>
        </p:nvSpPr>
        <p:spPr/>
        <p:txBody>
          <a:bodyPr/>
          <a:lstStyle/>
          <a:p>
            <a:fld id="{4D01AD99-3000-4AE5-8AF3-4B99E8C8DAF1}" type="slidenum">
              <a:rPr lang="en-US" smtClean="0"/>
              <a:pPr/>
              <a:t>6</a:t>
            </a:fld>
            <a:endParaRPr lang="en-US" dirty="0"/>
          </a:p>
        </p:txBody>
      </p:sp>
    </p:spTree>
    <p:extLst>
      <p:ext uri="{BB962C8B-B14F-4D97-AF65-F5344CB8AC3E}">
        <p14:creationId xmlns:p14="http://schemas.microsoft.com/office/powerpoint/2010/main" val="1686108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treaty defines the Blackfeet “priority date”</a:t>
            </a:r>
          </a:p>
        </p:txBody>
      </p:sp>
      <p:sp>
        <p:nvSpPr>
          <p:cNvPr id="4" name="Slide Number Placeholder 3"/>
          <p:cNvSpPr>
            <a:spLocks noGrp="1"/>
          </p:cNvSpPr>
          <p:nvPr>
            <p:ph type="sldNum" sz="quarter" idx="10"/>
          </p:nvPr>
        </p:nvSpPr>
        <p:spPr/>
        <p:txBody>
          <a:bodyPr/>
          <a:lstStyle/>
          <a:p>
            <a:fld id="{4D01AD99-3000-4AE5-8AF3-4B99E8C8DAF1}" type="slidenum">
              <a:rPr lang="en-US" smtClean="0"/>
              <a:pPr/>
              <a:t>7</a:t>
            </a:fld>
            <a:endParaRPr lang="en-US" dirty="0"/>
          </a:p>
        </p:txBody>
      </p:sp>
    </p:spTree>
    <p:extLst>
      <p:ext uri="{BB962C8B-B14F-4D97-AF65-F5344CB8AC3E}">
        <p14:creationId xmlns:p14="http://schemas.microsoft.com/office/powerpoint/2010/main" val="1229982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issue of water</a:t>
            </a:r>
            <a:r>
              <a:rPr lang="en-US" baseline="0" dirty="0"/>
              <a:t> maintained its purpose throughout our journey</a:t>
            </a:r>
            <a:endParaRPr lang="en-US" dirty="0"/>
          </a:p>
        </p:txBody>
      </p:sp>
      <p:sp>
        <p:nvSpPr>
          <p:cNvPr id="4" name="Slide Number Placeholder 3"/>
          <p:cNvSpPr>
            <a:spLocks noGrp="1"/>
          </p:cNvSpPr>
          <p:nvPr>
            <p:ph type="sldNum" sz="quarter" idx="10"/>
          </p:nvPr>
        </p:nvSpPr>
        <p:spPr/>
        <p:txBody>
          <a:bodyPr/>
          <a:lstStyle/>
          <a:p>
            <a:fld id="{4D01AD99-3000-4AE5-8AF3-4B99E8C8DAF1}" type="slidenum">
              <a:rPr lang="en-US" smtClean="0"/>
              <a:pPr/>
              <a:t>8</a:t>
            </a:fld>
            <a:endParaRPr lang="en-US" dirty="0"/>
          </a:p>
        </p:txBody>
      </p:sp>
    </p:spTree>
    <p:extLst>
      <p:ext uri="{BB962C8B-B14F-4D97-AF65-F5344CB8AC3E}">
        <p14:creationId xmlns:p14="http://schemas.microsoft.com/office/powerpoint/2010/main" val="1855177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Blackfeet Tribe had</a:t>
            </a:r>
            <a:r>
              <a:rPr lang="en-US" baseline="0" dirty="0"/>
              <a:t> to adjust to the way water was viewed going forward in time.</a:t>
            </a:r>
            <a:endParaRPr lang="en-US" dirty="0"/>
          </a:p>
        </p:txBody>
      </p:sp>
      <p:sp>
        <p:nvSpPr>
          <p:cNvPr id="4" name="Slide Number Placeholder 3"/>
          <p:cNvSpPr>
            <a:spLocks noGrp="1"/>
          </p:cNvSpPr>
          <p:nvPr>
            <p:ph type="sldNum" sz="quarter" idx="10"/>
          </p:nvPr>
        </p:nvSpPr>
        <p:spPr/>
        <p:txBody>
          <a:bodyPr/>
          <a:lstStyle/>
          <a:p>
            <a:fld id="{4D01AD99-3000-4AE5-8AF3-4B99E8C8DAF1}" type="slidenum">
              <a:rPr lang="en-US" smtClean="0"/>
              <a:pPr/>
              <a:t>9</a:t>
            </a:fld>
            <a:endParaRPr lang="en-US" dirty="0"/>
          </a:p>
        </p:txBody>
      </p:sp>
    </p:spTree>
    <p:extLst>
      <p:ext uri="{BB962C8B-B14F-4D97-AF65-F5344CB8AC3E}">
        <p14:creationId xmlns:p14="http://schemas.microsoft.com/office/powerpoint/2010/main" val="1978846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of gathering this information has come from various sources</a:t>
            </a:r>
          </a:p>
        </p:txBody>
      </p:sp>
      <p:sp>
        <p:nvSpPr>
          <p:cNvPr id="4" name="Slide Number Placeholder 3"/>
          <p:cNvSpPr>
            <a:spLocks noGrp="1"/>
          </p:cNvSpPr>
          <p:nvPr>
            <p:ph type="sldNum" sz="quarter" idx="10"/>
          </p:nvPr>
        </p:nvSpPr>
        <p:spPr/>
        <p:txBody>
          <a:bodyPr/>
          <a:lstStyle/>
          <a:p>
            <a:fld id="{4D01AD99-3000-4AE5-8AF3-4B99E8C8DAF1}" type="slidenum">
              <a:rPr lang="en-US" smtClean="0"/>
              <a:pPr/>
              <a:t>10</a:t>
            </a:fld>
            <a:endParaRPr lang="en-US" dirty="0"/>
          </a:p>
        </p:txBody>
      </p:sp>
    </p:spTree>
    <p:extLst>
      <p:ext uri="{BB962C8B-B14F-4D97-AF65-F5344CB8AC3E}">
        <p14:creationId xmlns:p14="http://schemas.microsoft.com/office/powerpoint/2010/main" val="15812933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pPr/>
              <a:t>8/10/2019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73523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94684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8/10/2019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29295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8/10/2019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21873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8/10/2019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866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8/10/2019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58051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8/10/2019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20166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8/10/2019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82364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8/10/2019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18558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8/10/2019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34515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8/10/2019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51125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8/10/2019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82972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8/10/2019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0059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8/10/2019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75289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8/10/2019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85452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97906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93664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8/10/2019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77044701"/>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emf"/><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blackfeetnation.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Gerald (Jerry ) Lunak</a:t>
            </a:r>
          </a:p>
        </p:txBody>
      </p:sp>
      <p:sp>
        <p:nvSpPr>
          <p:cNvPr id="3" name="Content Placeholder 2"/>
          <p:cNvSpPr>
            <a:spLocks noGrp="1"/>
          </p:cNvSpPr>
          <p:nvPr>
            <p:ph idx="1"/>
          </p:nvPr>
        </p:nvSpPr>
        <p:spPr/>
        <p:txBody>
          <a:bodyPr/>
          <a:lstStyle/>
          <a:p>
            <a:r>
              <a:rPr lang="en-US" dirty="0"/>
              <a:t>Born and raised on the Blackfeet Indian reservation. Grandfathers were Mountain Chief and Sits in the Middle, both signers of the Lame Bull Treaty of 1855. Attended Bureau of Indian Affairs boarding schools from age 7 to 19 years old on the Blackfeet Reservation, in South Dakota, and in Kansas. Attended college in Billings and Missoula, Montana. Over the last 17 years   worked as a Blackfeet Tribal Director for  Agriculture, Farm Leasing, Water  Resources,  Water Rights and most  recently the  Water Compact Implementation. Other work ….  Intertribal Agriculture Council, USDA-NRCS, and USDA Agricultural Statistics.</a:t>
            </a:r>
          </a:p>
          <a:p>
            <a:endParaRPr lang="en-US" dirty="0"/>
          </a:p>
        </p:txBody>
      </p:sp>
    </p:spTree>
    <p:extLst>
      <p:ext uri="{BB962C8B-B14F-4D97-AF65-F5344CB8AC3E}">
        <p14:creationId xmlns:p14="http://schemas.microsoft.com/office/powerpoint/2010/main" val="396014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722" y="167269"/>
            <a:ext cx="11305478" cy="1639230"/>
          </a:xfrm>
        </p:spPr>
        <p:txBody>
          <a:bodyPr>
            <a:normAutofit/>
          </a:bodyPr>
          <a:lstStyle/>
          <a:p>
            <a:pPr algn="ctr"/>
            <a:r>
              <a:rPr lang="en-US" sz="2400" dirty="0"/>
              <a:t>basic  issues that define  the Blackfeet compact ?</a:t>
            </a:r>
          </a:p>
        </p:txBody>
      </p:sp>
      <p:sp>
        <p:nvSpPr>
          <p:cNvPr id="3" name="Content Placeholder 2"/>
          <p:cNvSpPr>
            <a:spLocks noGrp="1"/>
          </p:cNvSpPr>
          <p:nvPr>
            <p:ph idx="1"/>
          </p:nvPr>
        </p:nvSpPr>
        <p:spPr>
          <a:xfrm>
            <a:off x="1981200" y="1935480"/>
            <a:ext cx="8229600" cy="4693920"/>
          </a:xfrm>
        </p:spPr>
        <p:txBody>
          <a:bodyPr>
            <a:normAutofit fontScale="92500" lnSpcReduction="10000"/>
          </a:bodyPr>
          <a:lstStyle/>
          <a:p>
            <a:pPr>
              <a:buNone/>
            </a:pPr>
            <a:r>
              <a:rPr lang="en-US" sz="3200" dirty="0"/>
              <a:t>Water</a:t>
            </a:r>
          </a:p>
          <a:p>
            <a:r>
              <a:rPr lang="en-US" dirty="0"/>
              <a:t>How much is there?</a:t>
            </a:r>
          </a:p>
          <a:p>
            <a:r>
              <a:rPr lang="en-US" dirty="0"/>
              <a:t>Lakes</a:t>
            </a:r>
          </a:p>
          <a:p>
            <a:r>
              <a:rPr lang="en-US" dirty="0"/>
              <a:t>Streams</a:t>
            </a:r>
          </a:p>
          <a:p>
            <a:r>
              <a:rPr lang="en-US" dirty="0"/>
              <a:t>Groundwater</a:t>
            </a:r>
          </a:p>
          <a:p>
            <a:r>
              <a:rPr lang="en-US" dirty="0"/>
              <a:t>How much water is needed to fulfill the purposes of the reservation (future)</a:t>
            </a:r>
          </a:p>
          <a:p>
            <a:pPr>
              <a:buNone/>
            </a:pPr>
            <a:r>
              <a:rPr lang="en-US" sz="2890" dirty="0"/>
              <a:t>Land</a:t>
            </a:r>
          </a:p>
          <a:p>
            <a:r>
              <a:rPr lang="en-US" dirty="0"/>
              <a:t>What is the land base for the claim?</a:t>
            </a:r>
          </a:p>
          <a:p>
            <a:r>
              <a:rPr lang="en-US" dirty="0"/>
              <a:t>Land Use-Irrigated, dryland crop, range,  etc</a:t>
            </a:r>
            <a:r>
              <a:rPr lang="en-US" sz="2890" dirty="0"/>
              <a:t>.</a:t>
            </a:r>
          </a:p>
          <a:p>
            <a:r>
              <a:rPr lang="en-US" sz="1900" dirty="0"/>
              <a:t>Other Purposes:  stock, fisheries, habitat, recreation, municipal, rural, </a:t>
            </a:r>
            <a:r>
              <a:rPr lang="en-US" dirty="0"/>
              <a:t>industrial, </a:t>
            </a:r>
            <a:r>
              <a:rPr lang="en-US" sz="1900" dirty="0"/>
              <a:t>etc.</a:t>
            </a:r>
          </a:p>
          <a:p>
            <a:endParaRPr lang="en-US" sz="2890" dirty="0"/>
          </a:p>
        </p:txBody>
      </p:sp>
    </p:spTree>
    <p:extLst>
      <p:ext uri="{BB962C8B-B14F-4D97-AF65-F5344CB8AC3E}">
        <p14:creationId xmlns:p14="http://schemas.microsoft.com/office/powerpoint/2010/main" val="2702275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Timeline…</a:t>
            </a:r>
          </a:p>
        </p:txBody>
      </p:sp>
      <p:sp>
        <p:nvSpPr>
          <p:cNvPr id="3" name="Content Placeholder 2"/>
          <p:cNvSpPr>
            <a:spLocks noGrp="1"/>
          </p:cNvSpPr>
          <p:nvPr>
            <p:ph idx="1"/>
          </p:nvPr>
        </p:nvSpPr>
        <p:spPr/>
        <p:txBody>
          <a:bodyPr>
            <a:normAutofit fontScale="70000" lnSpcReduction="20000"/>
          </a:bodyPr>
          <a:lstStyle/>
          <a:p>
            <a:r>
              <a:rPr lang="en-US" dirty="0"/>
              <a:t>1855 -Blackfeet Treaty of 1855 (priority date)</a:t>
            </a:r>
          </a:p>
          <a:p>
            <a:r>
              <a:rPr lang="en-US" dirty="0"/>
              <a:t>1908 -Winter Doctrine 1908 (established water right)</a:t>
            </a:r>
          </a:p>
          <a:p>
            <a:r>
              <a:rPr lang="en-US" dirty="0"/>
              <a:t>1954 -McCarren Amendment 1954 (state input)</a:t>
            </a:r>
          </a:p>
          <a:p>
            <a:r>
              <a:rPr lang="en-US" dirty="0"/>
              <a:t>1975 -1986 Litigation (Arizona v. San Carlos; Blackfeet v. Hodel)</a:t>
            </a:r>
          </a:p>
          <a:p>
            <a:r>
              <a:rPr lang="en-US" dirty="0"/>
              <a:t>1979 -Montana Reserved Water Rights Commission established</a:t>
            </a:r>
          </a:p>
          <a:p>
            <a:r>
              <a:rPr lang="en-US" dirty="0"/>
              <a:t>1986 -Blackfeet Tribe  began  negotiations</a:t>
            </a:r>
          </a:p>
          <a:p>
            <a:r>
              <a:rPr lang="en-US" dirty="0"/>
              <a:t>2007 -Compact passed by Blackfeet Tribal Council</a:t>
            </a:r>
          </a:p>
          <a:p>
            <a:r>
              <a:rPr lang="en-US" dirty="0"/>
              <a:t>2009 -Blackfeet Compact passed by State of Montana</a:t>
            </a:r>
          </a:p>
          <a:p>
            <a:r>
              <a:rPr lang="en-US" dirty="0"/>
              <a:t>2016 -Blackfeet Compact passed by Congress</a:t>
            </a:r>
          </a:p>
          <a:p>
            <a:r>
              <a:rPr lang="en-US" dirty="0"/>
              <a:t>2016 -Blackfeet Compact signed by then President Obama</a:t>
            </a:r>
          </a:p>
          <a:p>
            <a:r>
              <a:rPr lang="en-US" dirty="0"/>
              <a:t>2017 -Blackfeet people approve Compact by referendum vote </a:t>
            </a:r>
          </a:p>
          <a:p>
            <a:r>
              <a:rPr lang="en-US" dirty="0"/>
              <a:t>2017 -Implementation Phase of Compact begins.</a:t>
            </a:r>
          </a:p>
          <a:p>
            <a:r>
              <a:rPr lang="en-US" dirty="0"/>
              <a:t>2019 -State Water Court Decree process proceeds</a:t>
            </a:r>
          </a:p>
          <a:p>
            <a:r>
              <a:rPr lang="en-US" dirty="0"/>
              <a:t>2019 -The pursuit of Compact Implementation continues </a:t>
            </a:r>
          </a:p>
        </p:txBody>
      </p:sp>
    </p:spTree>
    <p:extLst>
      <p:ext uri="{BB962C8B-B14F-4D97-AF65-F5344CB8AC3E}">
        <p14:creationId xmlns:p14="http://schemas.microsoft.com/office/powerpoint/2010/main" val="1090632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023" y="901532"/>
            <a:ext cx="10055361" cy="1293028"/>
          </a:xfrm>
        </p:spPr>
        <p:txBody>
          <a:bodyPr>
            <a:noAutofit/>
          </a:bodyPr>
          <a:lstStyle/>
          <a:p>
            <a:r>
              <a:rPr lang="en-US" sz="2800" dirty="0"/>
              <a:t>Who and what defines  the Blackfeet Water Compact and Settlement Act?</a:t>
            </a:r>
            <a:endParaRPr lang="en-US" sz="4090" dirty="0"/>
          </a:p>
        </p:txBody>
      </p:sp>
      <p:sp>
        <p:nvSpPr>
          <p:cNvPr id="3" name="Content Placeholder 2"/>
          <p:cNvSpPr>
            <a:spLocks noGrp="1"/>
          </p:cNvSpPr>
          <p:nvPr>
            <p:ph idx="1"/>
          </p:nvPr>
        </p:nvSpPr>
        <p:spPr/>
        <p:txBody>
          <a:bodyPr>
            <a:normAutofit fontScale="77500" lnSpcReduction="20000"/>
          </a:bodyPr>
          <a:lstStyle/>
          <a:p>
            <a:r>
              <a:rPr lang="en-US" dirty="0"/>
              <a:t>Tribal Community</a:t>
            </a:r>
          </a:p>
          <a:p>
            <a:r>
              <a:rPr lang="en-US" dirty="0"/>
              <a:t>Tribal Leadership</a:t>
            </a:r>
          </a:p>
          <a:p>
            <a:r>
              <a:rPr lang="en-US" dirty="0"/>
              <a:t>Tribal Departments</a:t>
            </a:r>
          </a:p>
          <a:p>
            <a:r>
              <a:rPr lang="en-US" dirty="0"/>
              <a:t>Tribal Legal Team</a:t>
            </a:r>
          </a:p>
          <a:p>
            <a:r>
              <a:rPr lang="en-US" dirty="0"/>
              <a:t>Tribal Engineering Consultants</a:t>
            </a:r>
          </a:p>
          <a:p>
            <a:r>
              <a:rPr lang="en-US" dirty="0"/>
              <a:t>Other Tribal Entities –Community College etc.</a:t>
            </a:r>
          </a:p>
          <a:p>
            <a:endParaRPr lang="en-US" dirty="0"/>
          </a:p>
          <a:p>
            <a:r>
              <a:rPr lang="en-US" dirty="0"/>
              <a:t>Other Resources</a:t>
            </a:r>
          </a:p>
          <a:p>
            <a:pPr lvl="1"/>
            <a:r>
              <a:rPr lang="en-US" dirty="0"/>
              <a:t>Studies by Groups </a:t>
            </a:r>
          </a:p>
          <a:p>
            <a:pPr lvl="1"/>
            <a:r>
              <a:rPr lang="en-US" dirty="0"/>
              <a:t>Historical Documents</a:t>
            </a:r>
          </a:p>
          <a:p>
            <a:pPr lvl="1"/>
            <a:r>
              <a:rPr lang="en-US" dirty="0"/>
              <a:t>Federal and State Agencies</a:t>
            </a:r>
          </a:p>
          <a:p>
            <a:pPr marL="457200" lvl="1" indent="0">
              <a:buNone/>
            </a:pPr>
            <a:endParaRPr lang="en-US" dirty="0"/>
          </a:p>
          <a:p>
            <a:pPr lvl="1"/>
            <a:endParaRPr lang="en-US" dirty="0"/>
          </a:p>
          <a:p>
            <a:pPr lvl="1">
              <a:buNone/>
            </a:pPr>
            <a:r>
              <a:rPr lang="en-US" b="1" i="1" dirty="0"/>
              <a:t>The Blackfeet Water Compact processes have been an ongoing effort since 1986.</a:t>
            </a:r>
          </a:p>
          <a:p>
            <a:pPr lvl="1">
              <a:buNone/>
            </a:pPr>
            <a:endParaRPr lang="en-US" b="1" i="1" dirty="0"/>
          </a:p>
        </p:txBody>
      </p:sp>
    </p:spTree>
    <p:extLst>
      <p:ext uri="{BB962C8B-B14F-4D97-AF65-F5344CB8AC3E}">
        <p14:creationId xmlns:p14="http://schemas.microsoft.com/office/powerpoint/2010/main" val="3510655476"/>
      </p:ext>
    </p:extLst>
  </p:cSld>
  <p:clrMapOvr>
    <a:masterClrMapping/>
  </p:clrMapOvr>
  <p:transition>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095" y="108701"/>
            <a:ext cx="10146186" cy="2511835"/>
          </a:xfrm>
        </p:spPr>
        <p:txBody>
          <a:bodyPr>
            <a:normAutofit/>
          </a:bodyPr>
          <a:lstStyle/>
          <a:p>
            <a:r>
              <a:rPr lang="en-US" sz="2400" dirty="0"/>
              <a:t>With the completion of the negotiation phase of the Blackfeet Compact and Settlement act, the tribe has moved to the Implementation Phase of the Compact</a:t>
            </a:r>
          </a:p>
        </p:txBody>
      </p:sp>
      <p:sp>
        <p:nvSpPr>
          <p:cNvPr id="3" name="Text Placeholder 2"/>
          <p:cNvSpPr>
            <a:spLocks noGrp="1"/>
          </p:cNvSpPr>
          <p:nvPr>
            <p:ph type="body" sz="half" idx="2"/>
          </p:nvPr>
        </p:nvSpPr>
        <p:spPr>
          <a:xfrm>
            <a:off x="1075267" y="4003915"/>
            <a:ext cx="10144654" cy="999885"/>
          </a:xfrm>
        </p:spPr>
        <p:txBody>
          <a:bodyPr>
            <a:normAutofit/>
          </a:bodyPr>
          <a:lstStyle/>
          <a:p>
            <a:r>
              <a:rPr lang="en-US" sz="2000" dirty="0"/>
              <a:t>There are still technical issues that need to be completed in order to totally move to the Implementation phase of the Compact</a:t>
            </a:r>
          </a:p>
        </p:txBody>
      </p:sp>
    </p:spTree>
    <p:extLst>
      <p:ext uri="{BB962C8B-B14F-4D97-AF65-F5344CB8AC3E}">
        <p14:creationId xmlns:p14="http://schemas.microsoft.com/office/powerpoint/2010/main" val="2068720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68" y="178420"/>
            <a:ext cx="4928839" cy="1310269"/>
          </a:xfrm>
        </p:spPr>
        <p:txBody>
          <a:bodyPr>
            <a:normAutofit/>
          </a:bodyPr>
          <a:lstStyle/>
          <a:p>
            <a:r>
              <a:rPr lang="en-US" sz="2800" dirty="0"/>
              <a:t>Technical Issues ? </a:t>
            </a:r>
            <a:r>
              <a:rPr lang="en-US" dirty="0"/>
              <a:t> </a:t>
            </a:r>
          </a:p>
        </p:txBody>
      </p:sp>
      <p:sp>
        <p:nvSpPr>
          <p:cNvPr id="3" name="Content Placeholder 2"/>
          <p:cNvSpPr>
            <a:spLocks noGrp="1"/>
          </p:cNvSpPr>
          <p:nvPr>
            <p:ph idx="1"/>
          </p:nvPr>
        </p:nvSpPr>
        <p:spPr/>
        <p:txBody>
          <a:bodyPr>
            <a:normAutofit fontScale="85000" lnSpcReduction="20000"/>
          </a:bodyPr>
          <a:lstStyle/>
          <a:p>
            <a:pPr marL="0" indent="0">
              <a:buNone/>
            </a:pPr>
            <a:endParaRPr lang="en-US" dirty="0"/>
          </a:p>
          <a:p>
            <a:r>
              <a:rPr lang="en-US" dirty="0"/>
              <a:t>State Water Court -Final approval of Blackfeet Water Decree</a:t>
            </a:r>
          </a:p>
          <a:p>
            <a:r>
              <a:rPr lang="en-US" dirty="0"/>
              <a:t>Waiver of claims –Tribe must sign waivers  </a:t>
            </a:r>
          </a:p>
          <a:p>
            <a:r>
              <a:rPr lang="en-US" dirty="0"/>
              <a:t>Funding –Must be appropriated</a:t>
            </a:r>
          </a:p>
          <a:p>
            <a:r>
              <a:rPr lang="en-US" dirty="0"/>
              <a:t>Agreements –Must be finalized</a:t>
            </a:r>
          </a:p>
          <a:p>
            <a:r>
              <a:rPr lang="en-US" dirty="0" err="1"/>
              <a:t>Ft.Belknap</a:t>
            </a:r>
            <a:r>
              <a:rPr lang="en-US" dirty="0"/>
              <a:t> –Agreement must be entered into</a:t>
            </a:r>
          </a:p>
          <a:p>
            <a:r>
              <a:rPr lang="en-US" dirty="0"/>
              <a:t>Milk River Right of Way –Agreement must be finalized</a:t>
            </a:r>
          </a:p>
          <a:p>
            <a:r>
              <a:rPr lang="en-US" dirty="0" err="1"/>
              <a:t>St.Mary</a:t>
            </a:r>
            <a:r>
              <a:rPr lang="en-US" dirty="0"/>
              <a:t> Canal Water –Tribe must enter into contract</a:t>
            </a:r>
          </a:p>
          <a:p>
            <a:r>
              <a:rPr lang="en-US" dirty="0"/>
              <a:t>Lake Elwell Water –Tribe must enter into allocation agreement</a:t>
            </a:r>
          </a:p>
          <a:p>
            <a:r>
              <a:rPr lang="en-US" dirty="0"/>
              <a:t>Water Code –Tribe must amend water code</a:t>
            </a:r>
          </a:p>
          <a:p>
            <a:r>
              <a:rPr lang="en-US" dirty="0"/>
              <a:t>Implementation Activities –Reservation wide plan to be developed</a:t>
            </a:r>
          </a:p>
          <a:p>
            <a:r>
              <a:rPr lang="en-US" dirty="0"/>
              <a:t>Other outstanding issues</a:t>
            </a:r>
          </a:p>
        </p:txBody>
      </p:sp>
    </p:spTree>
    <p:extLst>
      <p:ext uri="{BB962C8B-B14F-4D97-AF65-F5344CB8AC3E}">
        <p14:creationId xmlns:p14="http://schemas.microsoft.com/office/powerpoint/2010/main" val="3224640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511" y="753084"/>
            <a:ext cx="8610600" cy="1293028"/>
          </a:xfrm>
        </p:spPr>
        <p:txBody>
          <a:bodyPr>
            <a:normAutofit/>
          </a:bodyPr>
          <a:lstStyle/>
          <a:p>
            <a:pPr algn="ctr"/>
            <a:r>
              <a:rPr lang="en-US" sz="2000" dirty="0">
                <a:solidFill>
                  <a:schemeClr val="bg1"/>
                </a:solidFill>
              </a:rPr>
              <a:t>Two Medicine Dam  …Blackfeet Country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3196" y="753084"/>
            <a:ext cx="9911645" cy="5465154"/>
          </a:xfrm>
        </p:spPr>
      </p:pic>
    </p:spTree>
    <p:extLst>
      <p:ext uri="{BB962C8B-B14F-4D97-AF65-F5344CB8AC3E}">
        <p14:creationId xmlns:p14="http://schemas.microsoft.com/office/powerpoint/2010/main" val="1887533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764" y="263497"/>
            <a:ext cx="10909781" cy="1293028"/>
          </a:xfrm>
        </p:spPr>
        <p:txBody>
          <a:bodyPr>
            <a:normAutofit/>
          </a:bodyPr>
          <a:lstStyle/>
          <a:p>
            <a:r>
              <a:rPr lang="en-US" sz="2800" dirty="0"/>
              <a:t>Blackfeet Perspective ….. Future</a:t>
            </a:r>
          </a:p>
        </p:txBody>
      </p:sp>
      <p:sp>
        <p:nvSpPr>
          <p:cNvPr id="3" name="Content Placeholder 2"/>
          <p:cNvSpPr>
            <a:spLocks noGrp="1"/>
          </p:cNvSpPr>
          <p:nvPr>
            <p:ph idx="1"/>
          </p:nvPr>
        </p:nvSpPr>
        <p:spPr>
          <a:xfrm>
            <a:off x="-104422" y="1822027"/>
            <a:ext cx="10820400" cy="4024125"/>
          </a:xfrm>
        </p:spPr>
        <p:txBody>
          <a:bodyPr/>
          <a:lstStyle/>
          <a:p>
            <a:r>
              <a:rPr lang="en-US" dirty="0"/>
              <a:t>“I used to interpret for our Blackfeet elders, they would always say the water is ours, it will always be ours.” Then it began to change ….the laws began to move in on us…. now we have to negotiate to hold on to our water. We have to become educated about the laws, so we have our water in the future.” (Chief Earl Old Person,  Blackfeet Tribal elder, past Blackfeet Tribal Chairman,  Blackfeet Tribal Council, 1952-2016) .…90  years old and his work continues..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8855" y="1822027"/>
            <a:ext cx="1295400" cy="3479448"/>
          </a:xfrm>
          <a:prstGeom prst="rect">
            <a:avLst/>
          </a:prstGeom>
        </p:spPr>
      </p:pic>
    </p:spTree>
    <p:extLst>
      <p:ext uri="{BB962C8B-B14F-4D97-AF65-F5344CB8AC3E}">
        <p14:creationId xmlns:p14="http://schemas.microsoft.com/office/powerpoint/2010/main" val="1594815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5C84-FA48-4BD4-ACD8-8E10DCAE824B}"/>
              </a:ext>
            </a:extLst>
          </p:cNvPr>
          <p:cNvSpPr>
            <a:spLocks noGrp="1"/>
          </p:cNvSpPr>
          <p:nvPr>
            <p:ph type="title"/>
          </p:nvPr>
        </p:nvSpPr>
        <p:spPr>
          <a:xfrm>
            <a:off x="3135745" y="450336"/>
            <a:ext cx="8610600" cy="1293028"/>
          </a:xfrm>
        </p:spPr>
        <p:txBody>
          <a:bodyPr>
            <a:normAutofit/>
          </a:bodyPr>
          <a:lstStyle/>
          <a:p>
            <a:r>
              <a:rPr lang="en-US" sz="2400" dirty="0"/>
              <a:t>On April  20,2017 the Blackfeet Nation decided by referendum vote to accept the Blackfeet Tribe Water Compact and Settlement Act</a:t>
            </a:r>
          </a:p>
        </p:txBody>
      </p:sp>
      <p:sp>
        <p:nvSpPr>
          <p:cNvPr id="3" name="Content Placeholder 2">
            <a:extLst>
              <a:ext uri="{FF2B5EF4-FFF2-40B4-BE49-F238E27FC236}">
                <a16:creationId xmlns:a16="http://schemas.microsoft.com/office/drawing/2014/main" id="{1AF4A12D-25D3-4E72-A672-593892A1FD0F}"/>
              </a:ext>
            </a:extLst>
          </p:cNvPr>
          <p:cNvSpPr>
            <a:spLocks noGrp="1"/>
          </p:cNvSpPr>
          <p:nvPr>
            <p:ph idx="1"/>
          </p:nvPr>
        </p:nvSpPr>
        <p:spPr>
          <a:xfrm>
            <a:off x="685800" y="2194560"/>
            <a:ext cx="10820400" cy="4663440"/>
          </a:xfrm>
        </p:spPr>
        <p:txBody>
          <a:bodyPr>
            <a:normAutofit lnSpcReduction="10000"/>
          </a:bodyPr>
          <a:lstStyle/>
          <a:p>
            <a:pPr marL="0" indent="0">
              <a:buNone/>
            </a:pPr>
            <a:r>
              <a:rPr lang="en-US" dirty="0"/>
              <a:t>An extensive education program was provided to the membership of the Blackfeet Nation prior to the vote, among the education processes offered were:</a:t>
            </a:r>
          </a:p>
          <a:p>
            <a:r>
              <a:rPr lang="en-US" dirty="0"/>
              <a:t>Establishment of a website blackfeetnation.com</a:t>
            </a:r>
          </a:p>
          <a:p>
            <a:r>
              <a:rPr lang="en-US" dirty="0"/>
              <a:t>Nationwide mailings to all 17,000 members</a:t>
            </a:r>
          </a:p>
          <a:p>
            <a:r>
              <a:rPr lang="en-US" dirty="0"/>
              <a:t>Education meetings throughout the reservation</a:t>
            </a:r>
          </a:p>
          <a:p>
            <a:r>
              <a:rPr lang="en-US" dirty="0"/>
              <a:t>Mailings to Montana residence (tribal) 18 years and older</a:t>
            </a:r>
          </a:p>
          <a:p>
            <a:r>
              <a:rPr lang="en-US" dirty="0"/>
              <a:t>Outreach to voting age high school seniors</a:t>
            </a:r>
          </a:p>
          <a:p>
            <a:r>
              <a:rPr lang="en-US" dirty="0"/>
              <a:t>Outreach to Senior citizens and their families</a:t>
            </a:r>
          </a:p>
          <a:p>
            <a:r>
              <a:rPr lang="en-US" dirty="0"/>
              <a:t>Radio and newspaper informational ads</a:t>
            </a:r>
          </a:p>
          <a:p>
            <a:r>
              <a:rPr lang="en-US" dirty="0"/>
              <a:t>Interaction with leadership and others on local radio</a:t>
            </a:r>
          </a:p>
          <a:p>
            <a:r>
              <a:rPr lang="en-US" dirty="0"/>
              <a:t>Interaction with social media, </a:t>
            </a:r>
            <a:r>
              <a:rPr lang="en-US" dirty="0" err="1"/>
              <a:t>facebook</a:t>
            </a:r>
            <a:r>
              <a:rPr lang="en-US" dirty="0"/>
              <a:t> etc.</a:t>
            </a:r>
          </a:p>
          <a:p>
            <a:endParaRPr lang="en-US" dirty="0"/>
          </a:p>
          <a:p>
            <a:endParaRPr lang="en-US" dirty="0"/>
          </a:p>
        </p:txBody>
      </p:sp>
    </p:spTree>
    <p:extLst>
      <p:ext uri="{BB962C8B-B14F-4D97-AF65-F5344CB8AC3E}">
        <p14:creationId xmlns:p14="http://schemas.microsoft.com/office/powerpoint/2010/main" val="3820251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985818"/>
            <a:ext cx="9448800" cy="2540920"/>
          </a:xfrm>
        </p:spPr>
        <p:txBody>
          <a:bodyPr>
            <a:noAutofit/>
          </a:bodyPr>
          <a:lstStyle/>
          <a:p>
            <a:r>
              <a:rPr lang="en-US" sz="2400" dirty="0"/>
              <a:t>Selection of  the projects for the Implementation of the compact  have  come from:</a:t>
            </a:r>
            <a:br>
              <a:rPr lang="en-US" sz="2400" dirty="0"/>
            </a:br>
            <a:br>
              <a:rPr lang="en-US" sz="2400" dirty="0"/>
            </a:br>
            <a:br>
              <a:rPr lang="en-US" sz="2400" dirty="0"/>
            </a:br>
            <a:r>
              <a:rPr lang="en-US" sz="2400" dirty="0"/>
              <a:t>The existing Water Compact and Settlement Act</a:t>
            </a:r>
            <a:br>
              <a:rPr lang="en-US" sz="2400" dirty="0"/>
            </a:br>
            <a:r>
              <a:rPr lang="en-US" sz="2400" dirty="0"/>
              <a:t>Community led meetings  throughout the reservation</a:t>
            </a:r>
            <a:br>
              <a:rPr lang="en-US" sz="2400" dirty="0"/>
            </a:br>
            <a:r>
              <a:rPr lang="en-US" sz="2400" dirty="0"/>
              <a:t>Tribal Leadership and staff</a:t>
            </a:r>
            <a:br>
              <a:rPr lang="en-US" sz="2400" dirty="0"/>
            </a:br>
            <a:r>
              <a:rPr lang="en-US" sz="2400" dirty="0"/>
              <a:t>Consultation with agencies and partnerships</a:t>
            </a:r>
            <a:br>
              <a:rPr lang="en-US" sz="2400" dirty="0"/>
            </a:br>
            <a:endParaRPr lang="en-US" sz="2400" dirty="0"/>
          </a:p>
        </p:txBody>
      </p:sp>
      <p:sp>
        <p:nvSpPr>
          <p:cNvPr id="4" name="Subtitle 3"/>
          <p:cNvSpPr>
            <a:spLocks noGrp="1"/>
          </p:cNvSpPr>
          <p:nvPr>
            <p:ph type="subTitle" idx="1"/>
          </p:nvPr>
        </p:nvSpPr>
        <p:spPr>
          <a:xfrm>
            <a:off x="1371600" y="4805219"/>
            <a:ext cx="9448800" cy="685800"/>
          </a:xfrm>
        </p:spPr>
        <p:txBody>
          <a:bodyPr/>
          <a:lstStyle/>
          <a:p>
            <a:r>
              <a:rPr lang="en-US" dirty="0"/>
              <a:t>The end result must be a combined community effort</a:t>
            </a:r>
          </a:p>
        </p:txBody>
      </p:sp>
    </p:spTree>
    <p:extLst>
      <p:ext uri="{BB962C8B-B14F-4D97-AF65-F5344CB8AC3E}">
        <p14:creationId xmlns:p14="http://schemas.microsoft.com/office/powerpoint/2010/main" val="2082164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a:solidFill>
                  <a:schemeClr val="tx2">
                    <a:lumMod val="10000"/>
                  </a:schemeClr>
                </a:solidFill>
              </a:rPr>
              <a:t>St Mary’s Watershed…..to the Blackfeet “The Lakes Inside</a:t>
            </a:r>
            <a:r>
              <a:rPr lang="en-US" sz="2400" dirty="0">
                <a:solidFill>
                  <a:schemeClr val="bg1"/>
                </a:solidFill>
              </a:rPr>
              <a: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6932" y="764373"/>
            <a:ext cx="9810045" cy="5689598"/>
          </a:xfrm>
        </p:spPr>
      </p:pic>
      <p:sp>
        <p:nvSpPr>
          <p:cNvPr id="3" name="TextBox 2">
            <a:extLst>
              <a:ext uri="{FF2B5EF4-FFF2-40B4-BE49-F238E27FC236}">
                <a16:creationId xmlns:a16="http://schemas.microsoft.com/office/drawing/2014/main" id="{B5A411C0-FA1B-4444-9F29-4D7BA325B073}"/>
              </a:ext>
            </a:extLst>
          </p:cNvPr>
          <p:cNvSpPr txBox="1"/>
          <p:nvPr/>
        </p:nvSpPr>
        <p:spPr>
          <a:xfrm>
            <a:off x="3760803" y="1109708"/>
            <a:ext cx="6880194" cy="369332"/>
          </a:xfrm>
          <a:prstGeom prst="rect">
            <a:avLst/>
          </a:prstGeom>
          <a:noFill/>
        </p:spPr>
        <p:txBody>
          <a:bodyPr wrap="square" rtlCol="0">
            <a:spAutoFit/>
          </a:bodyPr>
          <a:lstStyle/>
          <a:p>
            <a:r>
              <a:rPr lang="en-US" dirty="0">
                <a:solidFill>
                  <a:schemeClr val="bg1">
                    <a:lumMod val="95000"/>
                    <a:lumOff val="5000"/>
                  </a:schemeClr>
                </a:solidFill>
              </a:rPr>
              <a:t>St. Mary’s Watershed to the Blackfeet “The Lakes Inside”</a:t>
            </a:r>
          </a:p>
        </p:txBody>
      </p:sp>
    </p:spTree>
    <p:extLst>
      <p:ext uri="{BB962C8B-B14F-4D97-AF65-F5344CB8AC3E}">
        <p14:creationId xmlns:p14="http://schemas.microsoft.com/office/powerpoint/2010/main" val="3701563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1629" y="442518"/>
            <a:ext cx="9448800" cy="2623955"/>
          </a:xfrm>
        </p:spPr>
        <p:txBody>
          <a:bodyPr>
            <a:normAutofit fontScale="90000"/>
          </a:bodyPr>
          <a:lstStyle/>
          <a:p>
            <a:r>
              <a:rPr lang="en-US" sz="4000" dirty="0"/>
              <a:t> </a:t>
            </a:r>
            <a:br>
              <a:rPr lang="en-US" sz="4000" dirty="0"/>
            </a:br>
            <a:br>
              <a:rPr lang="en-US" sz="4000" dirty="0"/>
            </a:br>
            <a:br>
              <a:rPr lang="en-US" sz="4000" dirty="0"/>
            </a:br>
            <a:br>
              <a:rPr lang="en-US" sz="4000" dirty="0"/>
            </a:br>
            <a:br>
              <a:rPr lang="en-US" sz="4000" dirty="0"/>
            </a:br>
            <a:r>
              <a:rPr lang="en-US" sz="4000" dirty="0"/>
              <a:t>Negotiation of Indian Water Rights Claims…The Basics  </a:t>
            </a:r>
            <a:br>
              <a:rPr lang="en-US" sz="4000" dirty="0"/>
            </a:br>
            <a:br>
              <a:rPr lang="en-US" sz="2700" dirty="0"/>
            </a:br>
            <a:br>
              <a:rPr lang="en-US" sz="2700" dirty="0"/>
            </a:br>
            <a:br>
              <a:rPr lang="en-US" sz="2700" dirty="0"/>
            </a:br>
            <a:r>
              <a:rPr lang="en-US" sz="2700" dirty="0"/>
              <a:t>                      </a:t>
            </a:r>
          </a:p>
        </p:txBody>
      </p:sp>
      <p:sp>
        <p:nvSpPr>
          <p:cNvPr id="3" name="Subtitle 2"/>
          <p:cNvSpPr>
            <a:spLocks noGrp="1"/>
          </p:cNvSpPr>
          <p:nvPr>
            <p:ph type="subTitle" idx="1"/>
          </p:nvPr>
        </p:nvSpPr>
        <p:spPr>
          <a:xfrm>
            <a:off x="1371600" y="2883877"/>
            <a:ext cx="9448800" cy="888023"/>
          </a:xfrm>
        </p:spPr>
        <p:txBody>
          <a:bodyPr>
            <a:noAutofit/>
          </a:bodyPr>
          <a:lstStyle/>
          <a:p>
            <a:r>
              <a:rPr lang="en-US" sz="1800" dirty="0"/>
              <a:t>Native American Rights Fund and Western States Water Council Conference      August 13 2019  </a:t>
            </a:r>
          </a:p>
          <a:p>
            <a:r>
              <a:rPr lang="en-US" sz="1800" dirty="0"/>
              <a:t>            </a:t>
            </a:r>
          </a:p>
        </p:txBody>
      </p:sp>
    </p:spTree>
    <p:extLst>
      <p:ext uri="{BB962C8B-B14F-4D97-AF65-F5344CB8AC3E}">
        <p14:creationId xmlns:p14="http://schemas.microsoft.com/office/powerpoint/2010/main" val="3518096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527" y="147782"/>
            <a:ext cx="9667542" cy="2447636"/>
          </a:xfrm>
        </p:spPr>
        <p:txBody>
          <a:bodyPr>
            <a:normAutofit/>
          </a:bodyPr>
          <a:lstStyle/>
          <a:p>
            <a:r>
              <a:rPr lang="en-US" sz="2000" dirty="0"/>
              <a:t>2019 - Montana State Water Court facilitated meetings  throughout the Upper Missouri watershed,  addressing objections to Blackfeet Compact…ultimate  goal? Water Decree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01324" y="2193925"/>
            <a:ext cx="6389351" cy="4024313"/>
          </a:xfrm>
        </p:spPr>
      </p:pic>
    </p:spTree>
    <p:extLst>
      <p:ext uri="{BB962C8B-B14F-4D97-AF65-F5344CB8AC3E}">
        <p14:creationId xmlns:p14="http://schemas.microsoft.com/office/powerpoint/2010/main" val="1105839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Benefits of the Blackfeet Water Compact</a:t>
            </a:r>
          </a:p>
        </p:txBody>
      </p:sp>
      <p:sp>
        <p:nvSpPr>
          <p:cNvPr id="3" name="Content Placeholder 2"/>
          <p:cNvSpPr>
            <a:spLocks noGrp="1"/>
          </p:cNvSpPr>
          <p:nvPr>
            <p:ph idx="1"/>
          </p:nvPr>
        </p:nvSpPr>
        <p:spPr>
          <a:xfrm>
            <a:off x="685800" y="2194560"/>
            <a:ext cx="10820400" cy="4529513"/>
          </a:xfrm>
        </p:spPr>
        <p:txBody>
          <a:bodyPr/>
          <a:lstStyle/>
          <a:p>
            <a:r>
              <a:rPr lang="en-US" dirty="0"/>
              <a:t>Negotiated water decree will provide current and future uses for the Blackfeet people.</a:t>
            </a:r>
          </a:p>
          <a:p>
            <a:r>
              <a:rPr lang="en-US" dirty="0"/>
              <a:t>The projects and funding for the compact will provide jobs, training and education for Blackfeet people.</a:t>
            </a:r>
          </a:p>
          <a:p>
            <a:r>
              <a:rPr lang="en-US" dirty="0"/>
              <a:t>The water compact will provide opportunities in agricultural development for the Blackfeet membership. (shifting from landlord to agricultural producer will shift the tribal economy upward)</a:t>
            </a:r>
          </a:p>
          <a:p>
            <a:r>
              <a:rPr lang="en-US" dirty="0"/>
              <a:t>Municipal water for tribal members, upgrades in infrastructure, recreation and fisheries development, development of tribal and allotted irrigated  lands and land purchase are some of the benefits of the negotiated Blackfeet  compact</a:t>
            </a:r>
          </a:p>
          <a:p>
            <a:r>
              <a:rPr lang="en-US"/>
              <a:t>Other benefits…</a:t>
            </a:r>
            <a:endParaRPr lang="en-US" dirty="0"/>
          </a:p>
          <a:p>
            <a:endParaRPr lang="en-US" dirty="0"/>
          </a:p>
          <a:p>
            <a:pPr marL="0" indent="0">
              <a:buNone/>
            </a:pPr>
            <a:endParaRPr lang="en-US" dirty="0"/>
          </a:p>
        </p:txBody>
      </p:sp>
    </p:spTree>
    <p:extLst>
      <p:ext uri="{BB962C8B-B14F-4D97-AF65-F5344CB8AC3E}">
        <p14:creationId xmlns:p14="http://schemas.microsoft.com/office/powerpoint/2010/main" val="338773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319821394"/>
              </p:ext>
            </p:extLst>
          </p:nvPr>
        </p:nvGraphicFramePr>
        <p:xfrm>
          <a:off x="2018805" y="1597891"/>
          <a:ext cx="8217726" cy="4992915"/>
        </p:xfrm>
        <a:graphic>
          <a:graphicData uri="http://schemas.openxmlformats.org/presentationml/2006/ole">
            <mc:AlternateContent xmlns:mc="http://schemas.openxmlformats.org/markup-compatibility/2006">
              <mc:Choice xmlns:v="urn:schemas-microsoft-com:vml" Requires="v">
                <p:oleObj spid="_x0000_s1181" name="Acrobat Document" r:id="rId4" imgW="5829210" imgH="7543564" progId="AcroExch.Document.11">
                  <p:embed/>
                </p:oleObj>
              </mc:Choice>
              <mc:Fallback>
                <p:oleObj name="Acrobat Document" r:id="rId4" imgW="5829210" imgH="7543564" progId="AcroExch.Document.11">
                  <p:embed/>
                  <p:pic>
                    <p:nvPicPr>
                      <p:cNvPr id="0" name=""/>
                      <p:cNvPicPr/>
                      <p:nvPr/>
                    </p:nvPicPr>
                    <p:blipFill>
                      <a:blip r:embed="rId5"/>
                      <a:stretch>
                        <a:fillRect/>
                      </a:stretch>
                    </p:blipFill>
                    <p:spPr>
                      <a:xfrm>
                        <a:off x="2018805" y="1597891"/>
                        <a:ext cx="8217726" cy="4992915"/>
                      </a:xfrm>
                      <a:prstGeom prst="rect">
                        <a:avLst/>
                      </a:prstGeom>
                    </p:spPr>
                  </p:pic>
                </p:oleObj>
              </mc:Fallback>
            </mc:AlternateContent>
          </a:graphicData>
        </a:graphic>
      </p:graphicFrame>
      <p:sp>
        <p:nvSpPr>
          <p:cNvPr id="2" name="Title 1"/>
          <p:cNvSpPr>
            <a:spLocks noGrp="1"/>
          </p:cNvSpPr>
          <p:nvPr>
            <p:ph type="title"/>
          </p:nvPr>
        </p:nvSpPr>
        <p:spPr>
          <a:xfrm>
            <a:off x="1790700" y="390566"/>
            <a:ext cx="8610600" cy="1293028"/>
          </a:xfrm>
        </p:spPr>
        <p:txBody>
          <a:bodyPr/>
          <a:lstStyle/>
          <a:p>
            <a:r>
              <a:rPr lang="en-US" dirty="0">
                <a:solidFill>
                  <a:schemeClr val="tx1">
                    <a:lumMod val="95000"/>
                  </a:schemeClr>
                </a:solidFill>
              </a:rPr>
              <a:t>Blackfeet Compact projects</a:t>
            </a:r>
          </a:p>
        </p:txBody>
      </p:sp>
    </p:spTree>
    <p:extLst>
      <p:ext uri="{BB962C8B-B14F-4D97-AF65-F5344CB8AC3E}">
        <p14:creationId xmlns:p14="http://schemas.microsoft.com/office/powerpoint/2010/main" val="2865773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873" y="321028"/>
            <a:ext cx="8610600" cy="1293028"/>
          </a:xfrm>
        </p:spPr>
        <p:txBody>
          <a:bodyPr/>
          <a:lstStyle/>
          <a:p>
            <a:r>
              <a:rPr lang="en-US" dirty="0"/>
              <a:t>What are the parameters?</a:t>
            </a:r>
          </a:p>
        </p:txBody>
      </p:sp>
      <p:sp>
        <p:nvSpPr>
          <p:cNvPr id="3" name="Content Placeholder 2"/>
          <p:cNvSpPr>
            <a:spLocks noGrp="1"/>
          </p:cNvSpPr>
          <p:nvPr>
            <p:ph idx="1"/>
          </p:nvPr>
        </p:nvSpPr>
        <p:spPr>
          <a:xfrm>
            <a:off x="1105315" y="1853248"/>
            <a:ext cx="8946541" cy="4195481"/>
          </a:xfrm>
        </p:spPr>
        <p:txBody>
          <a:bodyPr/>
          <a:lstStyle/>
          <a:p>
            <a:r>
              <a:rPr lang="en-US" sz="3200" dirty="0"/>
              <a:t>Funding ($422 million) must be secured by 2025 (federal)</a:t>
            </a:r>
          </a:p>
          <a:p>
            <a:r>
              <a:rPr lang="en-US" sz="3200" dirty="0"/>
              <a:t>Blackfeet plan will address timeline for projects</a:t>
            </a:r>
          </a:p>
          <a:p>
            <a:r>
              <a:rPr lang="en-US" sz="3200" dirty="0"/>
              <a:t>Some early projects have begun (Four Horns Dam, Heart Butte Water Supply)Water Measurement Program</a:t>
            </a:r>
          </a:p>
          <a:p>
            <a:endParaRPr lang="en-US" dirty="0"/>
          </a:p>
        </p:txBody>
      </p:sp>
    </p:spTree>
    <p:extLst>
      <p:ext uri="{BB962C8B-B14F-4D97-AF65-F5344CB8AC3E}">
        <p14:creationId xmlns:p14="http://schemas.microsoft.com/office/powerpoint/2010/main" val="832250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Ongoing projects</a:t>
            </a:r>
          </a:p>
        </p:txBody>
      </p:sp>
      <p:sp>
        <p:nvSpPr>
          <p:cNvPr id="3" name="Content Placeholder 2"/>
          <p:cNvSpPr>
            <a:spLocks noGrp="1"/>
          </p:cNvSpPr>
          <p:nvPr>
            <p:ph idx="1"/>
          </p:nvPr>
        </p:nvSpPr>
        <p:spPr>
          <a:xfrm>
            <a:off x="685800" y="2194560"/>
            <a:ext cx="10820400" cy="4574230"/>
          </a:xfrm>
        </p:spPr>
        <p:txBody>
          <a:bodyPr/>
          <a:lstStyle/>
          <a:p>
            <a:r>
              <a:rPr lang="en-US" dirty="0"/>
              <a:t>The Four Horns  Dam improvement has already begun with Safety of Dams funds. (Birch Creek Agreement)</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8531" y="2893512"/>
            <a:ext cx="9144000" cy="3354887"/>
          </a:xfrm>
          <a:prstGeom prst="rect">
            <a:avLst/>
          </a:prstGeom>
        </p:spPr>
      </p:pic>
    </p:spTree>
    <p:extLst>
      <p:ext uri="{BB962C8B-B14F-4D97-AF65-F5344CB8AC3E}">
        <p14:creationId xmlns:p14="http://schemas.microsoft.com/office/powerpoint/2010/main" val="808718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Blackfeet Footprint</a:t>
            </a:r>
          </a:p>
        </p:txBody>
      </p:sp>
      <p:sp>
        <p:nvSpPr>
          <p:cNvPr id="3" name="Content Placeholder 2"/>
          <p:cNvSpPr>
            <a:spLocks noGrp="1"/>
          </p:cNvSpPr>
          <p:nvPr>
            <p:ph idx="1"/>
          </p:nvPr>
        </p:nvSpPr>
        <p:spPr/>
        <p:txBody>
          <a:bodyPr>
            <a:normAutofit/>
          </a:bodyPr>
          <a:lstStyle/>
          <a:p>
            <a:r>
              <a:rPr lang="en-US" sz="2400" dirty="0"/>
              <a:t>It is critical that the Tribe keep a Blackfeet footprint on the compact.</a:t>
            </a:r>
          </a:p>
          <a:p>
            <a:r>
              <a:rPr lang="en-US" sz="2400" dirty="0"/>
              <a:t>The tribe’s Implementation team must be able to articulate political, governmental, personnel, community, and financial issues relevant to the Blackfeet Water Compact</a:t>
            </a:r>
          </a:p>
          <a:p>
            <a:r>
              <a:rPr lang="en-US" sz="2400" dirty="0"/>
              <a:t>The Blackfeet people have spoken through a referendum vote and by a majority have approved the Blackfeet Water Compact and Settlement Act (April 20.2017)</a:t>
            </a:r>
          </a:p>
          <a:p>
            <a:r>
              <a:rPr lang="en-US" sz="2400" dirty="0"/>
              <a:t>The critical work of Implementation of the Blackfeet Compact and Settlement Act has begun</a:t>
            </a:r>
          </a:p>
          <a:p>
            <a:pPr>
              <a:buNone/>
            </a:pPr>
            <a:endParaRPr lang="en-US" dirty="0"/>
          </a:p>
        </p:txBody>
      </p:sp>
    </p:spTree>
    <p:extLst>
      <p:ext uri="{BB962C8B-B14F-4D97-AF65-F5344CB8AC3E}">
        <p14:creationId xmlns:p14="http://schemas.microsoft.com/office/powerpoint/2010/main" val="4267680217"/>
      </p:ext>
    </p:extLst>
  </p:cSld>
  <p:clrMapOvr>
    <a:masterClrMapping/>
  </p:clrMapOvr>
  <p:transition>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46" y="764373"/>
            <a:ext cx="11330354" cy="1293028"/>
          </a:xfrm>
        </p:spPr>
        <p:txBody>
          <a:bodyPr/>
          <a:lstStyle/>
          <a:p>
            <a:r>
              <a:rPr lang="en-US" dirty="0"/>
              <a:t>A  Celebration of historic proportions</a:t>
            </a:r>
            <a:br>
              <a:rPr lang="en-US" dirty="0"/>
            </a:br>
            <a:r>
              <a:rPr lang="en-US" sz="2400" dirty="0"/>
              <a:t>February 27,2017</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13125" y="2193925"/>
            <a:ext cx="5365750" cy="4024313"/>
          </a:xfrm>
        </p:spPr>
      </p:pic>
    </p:spTree>
    <p:extLst>
      <p:ext uri="{BB962C8B-B14F-4D97-AF65-F5344CB8AC3E}">
        <p14:creationId xmlns:p14="http://schemas.microsoft.com/office/powerpoint/2010/main" val="614355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911" y="1749778"/>
            <a:ext cx="9144000" cy="5108222"/>
          </a:xfrm>
          <a:prstGeom prst="rect">
            <a:avLst/>
          </a:prstGeom>
          <a:ln>
            <a:noFill/>
          </a:ln>
          <a:effectLst>
            <a:softEdge rad="112500"/>
          </a:effectLst>
        </p:spPr>
      </p:pic>
      <p:sp>
        <p:nvSpPr>
          <p:cNvPr id="4" name="Title 3"/>
          <p:cNvSpPr>
            <a:spLocks noGrp="1"/>
          </p:cNvSpPr>
          <p:nvPr>
            <p:ph type="title"/>
          </p:nvPr>
        </p:nvSpPr>
        <p:spPr/>
        <p:txBody>
          <a:bodyPr/>
          <a:lstStyle/>
          <a:p>
            <a:r>
              <a:rPr lang="en-US" sz="2000" dirty="0">
                <a:solidFill>
                  <a:schemeClr val="bg1"/>
                </a:solidFill>
              </a:rPr>
              <a:t>Go To   </a:t>
            </a:r>
            <a:r>
              <a:rPr lang="en-US" sz="2000" dirty="0">
                <a:solidFill>
                  <a:schemeClr val="bg1"/>
                </a:solidFill>
                <a:hlinkClick r:id="rId4"/>
              </a:rPr>
              <a:t>www.blackfeetnation.com</a:t>
            </a:r>
            <a:r>
              <a:rPr lang="en-US" sz="2000" dirty="0">
                <a:solidFill>
                  <a:schemeClr val="bg1"/>
                </a:solidFill>
              </a:rPr>
              <a:t>  </a:t>
            </a:r>
          </a:p>
        </p:txBody>
      </p:sp>
      <p:sp>
        <p:nvSpPr>
          <p:cNvPr id="3" name="Content Placeholder 2"/>
          <p:cNvSpPr>
            <a:spLocks noGrp="1"/>
          </p:cNvSpPr>
          <p:nvPr>
            <p:ph idx="1"/>
          </p:nvPr>
        </p:nvSpPr>
        <p:spPr>
          <a:xfrm>
            <a:off x="685800" y="5542844"/>
            <a:ext cx="10820400" cy="675841"/>
          </a:xfrm>
        </p:spPr>
        <p:txBody>
          <a:bodyPr>
            <a:normAutofit lnSpcReduction="10000"/>
          </a:bodyPr>
          <a:lstStyle/>
          <a:p>
            <a:r>
              <a:rPr lang="en-US" sz="4400" dirty="0"/>
              <a:t>                        </a:t>
            </a:r>
            <a:r>
              <a:rPr lang="en-US" sz="4400" dirty="0" err="1"/>
              <a:t>Questions</a:t>
            </a:r>
            <a:r>
              <a:rPr lang="en-US" sz="4400" dirty="0" err="1">
                <a:solidFill>
                  <a:schemeClr val="bg1"/>
                </a:solidFill>
              </a:rPr>
              <a:t>s</a:t>
            </a:r>
            <a:r>
              <a:rPr lang="en-US" sz="4400" dirty="0">
                <a:solidFill>
                  <a:schemeClr val="bg1"/>
                </a:solidFill>
              </a:rPr>
              <a:t>?</a:t>
            </a:r>
          </a:p>
        </p:txBody>
      </p:sp>
    </p:spTree>
    <p:extLst>
      <p:ext uri="{BB962C8B-B14F-4D97-AF65-F5344CB8AC3E}">
        <p14:creationId xmlns:p14="http://schemas.microsoft.com/office/powerpoint/2010/main" val="340401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545C4-0584-4316-ABDB-4F6A8B701391}"/>
              </a:ext>
            </a:extLst>
          </p:cNvPr>
          <p:cNvSpPr>
            <a:spLocks noGrp="1"/>
          </p:cNvSpPr>
          <p:nvPr>
            <p:ph type="title"/>
          </p:nvPr>
        </p:nvSpPr>
        <p:spPr>
          <a:xfrm>
            <a:off x="1564101" y="515171"/>
            <a:ext cx="9063798" cy="1293028"/>
          </a:xfrm>
        </p:spPr>
        <p:txBody>
          <a:bodyPr>
            <a:normAutofit/>
          </a:bodyPr>
          <a:lstStyle/>
          <a:p>
            <a:r>
              <a:rPr lang="en-US" sz="2800" dirty="0"/>
              <a:t>Blackfeet Water Compact and Settlement Act</a:t>
            </a:r>
          </a:p>
        </p:txBody>
      </p:sp>
      <p:sp>
        <p:nvSpPr>
          <p:cNvPr id="3" name="Content Placeholder 2">
            <a:extLst>
              <a:ext uri="{FF2B5EF4-FFF2-40B4-BE49-F238E27FC236}">
                <a16:creationId xmlns:a16="http://schemas.microsoft.com/office/drawing/2014/main" id="{CFCE4CE7-75C7-4EE3-B031-396C5B1FADAB}"/>
              </a:ext>
            </a:extLst>
          </p:cNvPr>
          <p:cNvSpPr>
            <a:spLocks noGrp="1"/>
          </p:cNvSpPr>
          <p:nvPr>
            <p:ph idx="1"/>
          </p:nvPr>
        </p:nvSpPr>
        <p:spPr>
          <a:xfrm>
            <a:off x="685800" y="2725189"/>
            <a:ext cx="10820400" cy="1407622"/>
          </a:xfrm>
        </p:spPr>
        <p:txBody>
          <a:bodyPr>
            <a:normAutofit/>
          </a:bodyPr>
          <a:lstStyle/>
          <a:p>
            <a:pPr marL="0" indent="0">
              <a:buNone/>
            </a:pPr>
            <a:r>
              <a:rPr lang="en-US" sz="2400" dirty="0"/>
              <a:t> Gathering Background Information and the Role of Technicians for the Blackfeet Compact and Settlement Act cannot be defined without addressing the story of who we are and where we reside.</a:t>
            </a:r>
          </a:p>
        </p:txBody>
      </p:sp>
    </p:spTree>
    <p:extLst>
      <p:ext uri="{BB962C8B-B14F-4D97-AF65-F5344CB8AC3E}">
        <p14:creationId xmlns:p14="http://schemas.microsoft.com/office/powerpoint/2010/main" val="196402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 Blackfeet Perspective………Historical </a:t>
            </a:r>
          </a:p>
        </p:txBody>
      </p:sp>
      <p:sp>
        <p:nvSpPr>
          <p:cNvPr id="3" name="Content Placeholder 2"/>
          <p:cNvSpPr>
            <a:spLocks noGrp="1"/>
          </p:cNvSpPr>
          <p:nvPr>
            <p:ph idx="1"/>
          </p:nvPr>
        </p:nvSpPr>
        <p:spPr>
          <a:xfrm>
            <a:off x="685800" y="1819922"/>
            <a:ext cx="10820400" cy="4923778"/>
          </a:xfrm>
        </p:spPr>
        <p:txBody>
          <a:bodyPr>
            <a:normAutofit/>
          </a:bodyPr>
          <a:lstStyle/>
          <a:p>
            <a:pPr marL="0" indent="0">
              <a:buNone/>
            </a:pPr>
            <a:r>
              <a:rPr lang="en-US" dirty="0"/>
              <a:t>The Blackfeet have existed for millennia on the lands where they currently reside. According to Darrell </a:t>
            </a:r>
            <a:r>
              <a:rPr lang="en-US" dirty="0" err="1"/>
              <a:t>Kipp</a:t>
            </a:r>
            <a:r>
              <a:rPr lang="en-US" dirty="0"/>
              <a:t>, tribal historian, carbon dating has proven we have been here for 5000 years ……….our Blackfeet tribal stories say we have always been here.</a:t>
            </a:r>
          </a:p>
          <a:p>
            <a:pPr marL="0" indent="0">
              <a:buNone/>
            </a:pPr>
            <a:endParaRPr lang="en-US" dirty="0"/>
          </a:p>
          <a:p>
            <a:pPr marL="0" indent="0">
              <a:buNone/>
            </a:pPr>
            <a:r>
              <a:rPr lang="en-US" dirty="0"/>
              <a:t>First contact or interruption with Blackfeet occurred in 1700s. “Contact history is a sliver to the overall historical record of the Blackfeet.” </a:t>
            </a:r>
          </a:p>
          <a:p>
            <a:pPr marL="0" indent="0">
              <a:buNone/>
            </a:pPr>
            <a:r>
              <a:rPr lang="en-US" dirty="0"/>
              <a:t>(Darrell </a:t>
            </a:r>
            <a:r>
              <a:rPr lang="en-US" dirty="0" err="1"/>
              <a:t>Kipp</a:t>
            </a:r>
            <a:r>
              <a:rPr lang="en-US" dirty="0"/>
              <a:t> – Blackfeet  Tribal Historian ”)</a:t>
            </a:r>
          </a:p>
          <a:p>
            <a:pPr marL="0" indent="0">
              <a:buNone/>
            </a:pPr>
            <a:endParaRPr lang="en-US" dirty="0"/>
          </a:p>
          <a:p>
            <a:pPr marL="0" indent="0">
              <a:buNone/>
            </a:pPr>
            <a:r>
              <a:rPr lang="en-US" dirty="0"/>
              <a:t>Compare this to the currently used “1855 priority date” that exists in current water law.</a:t>
            </a:r>
          </a:p>
          <a:p>
            <a:pPr marL="0" indent="0">
              <a:buNone/>
            </a:pPr>
            <a:r>
              <a:rPr lang="en-US" dirty="0"/>
              <a:t>Recent archeological activities on the Blackfeet Nation detect Blackfeet presence at 13,000 years</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46203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73563018"/>
              </p:ext>
            </p:extLst>
          </p:nvPr>
        </p:nvGraphicFramePr>
        <p:xfrm>
          <a:off x="995190" y="434578"/>
          <a:ext cx="10201620" cy="6129586"/>
        </p:xfrm>
        <a:graphic>
          <a:graphicData uri="http://schemas.openxmlformats.org/presentationml/2006/ole">
            <mc:AlternateContent xmlns:mc="http://schemas.openxmlformats.org/markup-compatibility/2006">
              <mc:Choice xmlns:v="urn:schemas-microsoft-com:vml" Requires="v">
                <p:oleObj spid="_x0000_s2193" name="Acrobat Document" r:id="rId4" imgW="5829300" imgH="7543800" progId="AcroExch.Document.7">
                  <p:embed/>
                </p:oleObj>
              </mc:Choice>
              <mc:Fallback>
                <p:oleObj name="Acrobat Document" r:id="rId4" imgW="5829300" imgH="7543800" progId="AcroExch.Document.7">
                  <p:embed/>
                  <p:pic>
                    <p:nvPicPr>
                      <p:cNvPr id="0" name=""/>
                      <p:cNvPicPr/>
                      <p:nvPr/>
                    </p:nvPicPr>
                    <p:blipFill>
                      <a:blip r:embed="rId5"/>
                      <a:stretch>
                        <a:fillRect/>
                      </a:stretch>
                    </p:blipFill>
                    <p:spPr>
                      <a:xfrm>
                        <a:off x="995190" y="434578"/>
                        <a:ext cx="10201620" cy="6129586"/>
                      </a:xfrm>
                      <a:prstGeom prst="rect">
                        <a:avLst/>
                      </a:prstGeom>
                    </p:spPr>
                  </p:pic>
                </p:oleObj>
              </mc:Fallback>
            </mc:AlternateContent>
          </a:graphicData>
        </a:graphic>
      </p:graphicFrame>
      <p:sp>
        <p:nvSpPr>
          <p:cNvPr id="2" name="Title 1"/>
          <p:cNvSpPr>
            <a:spLocks noGrp="1"/>
          </p:cNvSpPr>
          <p:nvPr>
            <p:ph type="title"/>
          </p:nvPr>
        </p:nvSpPr>
        <p:spPr>
          <a:xfrm>
            <a:off x="3055398" y="5371864"/>
            <a:ext cx="8055166" cy="848298"/>
          </a:xfrm>
        </p:spPr>
        <p:txBody>
          <a:bodyPr>
            <a:normAutofit/>
          </a:bodyPr>
          <a:lstStyle/>
          <a:p>
            <a:r>
              <a:rPr lang="en-US" sz="3200" dirty="0">
                <a:solidFill>
                  <a:schemeClr val="bg1">
                    <a:lumMod val="95000"/>
                    <a:lumOff val="5000"/>
                  </a:schemeClr>
                </a:solidFill>
                <a:highlight>
                  <a:srgbClr val="008080"/>
                </a:highlight>
              </a:rPr>
              <a:t>Blackfeet Country  1856</a:t>
            </a:r>
          </a:p>
        </p:txBody>
      </p:sp>
    </p:spTree>
    <p:extLst>
      <p:ext uri="{BB962C8B-B14F-4D97-AF65-F5344CB8AC3E}">
        <p14:creationId xmlns:p14="http://schemas.microsoft.com/office/powerpoint/2010/main" val="2660290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844" y="764373"/>
            <a:ext cx="10535356" cy="1293028"/>
          </a:xfrm>
        </p:spPr>
        <p:txBody>
          <a:bodyPr>
            <a:normAutofit/>
          </a:bodyPr>
          <a:lstStyle/>
          <a:p>
            <a:r>
              <a:rPr lang="en-US" sz="3200" dirty="0"/>
              <a:t>Mythology of the Blackfeet “Tales of the Old Man” </a:t>
            </a:r>
            <a:r>
              <a:rPr lang="en-US" sz="1400" dirty="0"/>
              <a:t>By   Wisner/Duvall Vol 2,1908 pg.19</a:t>
            </a:r>
          </a:p>
        </p:txBody>
      </p:sp>
      <p:sp>
        <p:nvSpPr>
          <p:cNvPr id="3" name="Content Placeholder 2"/>
          <p:cNvSpPr>
            <a:spLocks noGrp="1"/>
          </p:cNvSpPr>
          <p:nvPr>
            <p:ph idx="1"/>
          </p:nvPr>
        </p:nvSpPr>
        <p:spPr/>
        <p:txBody>
          <a:bodyPr>
            <a:normAutofit lnSpcReduction="10000"/>
          </a:bodyPr>
          <a:lstStyle/>
          <a:p>
            <a:r>
              <a:rPr lang="en-US" dirty="0"/>
              <a:t>“During the flood, Old Man was sitting on the highest mountain with all the beasts. The flood was caused by the Above People, because the baby (Dusty Star –a mushroom) of the woman who married a star was needlessly torn in pieces by an Indian child. The Old Man sent the otter down to get some earth. For a long time he waited, then the otter came up dead. Old Man examined its feet but found nothing on them. Next he sent beaver down, but after a long time he came up drowned. Again nothing was on his feet. He sent Muskrat to dive next. Muskrat also drowned. At length he sent the Duck (?), it was drowned, but its paws held some earth. Old Man saw it, putting it in his hand feigned putting it on the water three times and at last dropped it. Then the Above People sent rain and everything grew on the earth.”</a:t>
            </a:r>
          </a:p>
          <a:p>
            <a:r>
              <a:rPr lang="en-US" dirty="0"/>
              <a:t>The loon is the most powerful water bird spirit according to Blackfeet belief. (John Murray –Tribal Historic Preservation Office </a:t>
            </a:r>
          </a:p>
        </p:txBody>
      </p:sp>
    </p:spTree>
    <p:extLst>
      <p:ext uri="{BB962C8B-B14F-4D97-AF65-F5344CB8AC3E}">
        <p14:creationId xmlns:p14="http://schemas.microsoft.com/office/powerpoint/2010/main" val="4085560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2473" y="595486"/>
            <a:ext cx="10188057" cy="729763"/>
          </a:xfrm>
        </p:spPr>
        <p:txBody>
          <a:bodyPr>
            <a:normAutofit fontScale="90000"/>
          </a:bodyPr>
          <a:lstStyle/>
          <a:p>
            <a:r>
              <a:rPr lang="en-US" sz="2800" dirty="0"/>
              <a:t>Blackfeet Tribe  “Lame Bull Treaty“ October 17</a:t>
            </a:r>
            <a:r>
              <a:rPr lang="en-US" sz="2800" baseline="30000" dirty="0"/>
              <a:t>th</a:t>
            </a:r>
            <a:r>
              <a:rPr lang="en-US" sz="2800" dirty="0"/>
              <a:t>  1855 </a:t>
            </a:r>
            <a:r>
              <a:rPr lang="en-US" dirty="0"/>
              <a:t>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43018" y="2096654"/>
            <a:ext cx="7305963" cy="4344257"/>
          </a:xfrm>
        </p:spPr>
      </p:pic>
    </p:spTree>
    <p:extLst>
      <p:ext uri="{BB962C8B-B14F-4D97-AF65-F5344CB8AC3E}">
        <p14:creationId xmlns:p14="http://schemas.microsoft.com/office/powerpoint/2010/main" val="797315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601" y="0"/>
            <a:ext cx="6502399" cy="6858000"/>
          </a:xfrm>
          <a:prstGeom prst="rect">
            <a:avLst/>
          </a:prstGeom>
        </p:spPr>
      </p:pic>
      <p:sp>
        <p:nvSpPr>
          <p:cNvPr id="2" name="Title 1"/>
          <p:cNvSpPr>
            <a:spLocks noGrp="1"/>
          </p:cNvSpPr>
          <p:nvPr>
            <p:ph type="title"/>
          </p:nvPr>
        </p:nvSpPr>
        <p:spPr>
          <a:xfrm>
            <a:off x="79023" y="262217"/>
            <a:ext cx="6222625" cy="1293028"/>
          </a:xfrm>
        </p:spPr>
        <p:txBody>
          <a:bodyPr>
            <a:normAutofit/>
          </a:bodyPr>
          <a:lstStyle/>
          <a:p>
            <a:pPr algn="l"/>
            <a:r>
              <a:rPr lang="en-US" sz="2000" u="sng" dirty="0"/>
              <a:t>The Blackfeet have endured many</a:t>
            </a:r>
            <a:br>
              <a:rPr lang="en-US" sz="2000" u="sng" dirty="0"/>
            </a:br>
            <a:r>
              <a:rPr lang="en-US" sz="2000" u="sng" dirty="0"/>
              <a:t>“tragedies and challenges” leading up to the present day </a:t>
            </a:r>
          </a:p>
        </p:txBody>
      </p:sp>
      <p:sp>
        <p:nvSpPr>
          <p:cNvPr id="3" name="Content Placeholder 2"/>
          <p:cNvSpPr>
            <a:spLocks noGrp="1"/>
          </p:cNvSpPr>
          <p:nvPr>
            <p:ph idx="1"/>
          </p:nvPr>
        </p:nvSpPr>
        <p:spPr/>
        <p:txBody>
          <a:bodyPr>
            <a:normAutofit lnSpcReduction="10000"/>
          </a:bodyPr>
          <a:lstStyle/>
          <a:p>
            <a:r>
              <a:rPr lang="en-US" dirty="0"/>
              <a:t>Bear River Massacre (1870)</a:t>
            </a:r>
          </a:p>
          <a:p>
            <a:r>
              <a:rPr lang="en-US" dirty="0"/>
              <a:t>Starvation Winter (1883)</a:t>
            </a:r>
          </a:p>
          <a:p>
            <a:r>
              <a:rPr lang="en-US" dirty="0"/>
              <a:t>Dawes Act (1887)</a:t>
            </a:r>
          </a:p>
          <a:p>
            <a:r>
              <a:rPr lang="en-US" dirty="0"/>
              <a:t>Boarding School Era</a:t>
            </a:r>
          </a:p>
          <a:p>
            <a:r>
              <a:rPr lang="en-US" dirty="0"/>
              <a:t>Relocation Era (1952)</a:t>
            </a:r>
          </a:p>
          <a:p>
            <a:endParaRPr lang="en-US" dirty="0"/>
          </a:p>
          <a:p>
            <a:pPr marL="0" indent="0">
              <a:buNone/>
            </a:pPr>
            <a:r>
              <a:rPr lang="en-US" dirty="0"/>
              <a:t>These are some of the many…</a:t>
            </a:r>
          </a:p>
          <a:p>
            <a:pPr marL="0" indent="0">
              <a:buNone/>
            </a:pPr>
            <a:endParaRPr lang="en-US" dirty="0"/>
          </a:p>
          <a:p>
            <a:pPr marL="0" indent="0">
              <a:buNone/>
            </a:pPr>
            <a:r>
              <a:rPr lang="en-US" dirty="0"/>
              <a:t> Water maintained its purpose</a:t>
            </a:r>
          </a:p>
          <a:p>
            <a:pPr marL="0" indent="0">
              <a:buNone/>
            </a:pPr>
            <a:r>
              <a:rPr lang="en-US" dirty="0"/>
              <a:t>throughout our journey</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614735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Blackfeet Perspective ….contemp0rary </a:t>
            </a:r>
          </a:p>
        </p:txBody>
      </p:sp>
      <p:sp>
        <p:nvSpPr>
          <p:cNvPr id="3" name="Content Placeholder 2"/>
          <p:cNvSpPr>
            <a:spLocks noGrp="1"/>
          </p:cNvSpPr>
          <p:nvPr>
            <p:ph idx="1"/>
          </p:nvPr>
        </p:nvSpPr>
        <p:spPr/>
        <p:txBody>
          <a:bodyPr/>
          <a:lstStyle/>
          <a:p>
            <a:r>
              <a:rPr lang="en-US" dirty="0"/>
              <a:t>With the signing of the 1855 Treaty, the Blackfeet have been part of the water use/water rights landscape. The philosophical and legal changes that have come to Blackfeet Country regarding how water is viewed, have challenged the tribe in various aspect of their lives.</a:t>
            </a:r>
          </a:p>
          <a:p>
            <a:r>
              <a:rPr lang="en-US" dirty="0"/>
              <a:t>Looking out from beyond the trust responsibility of the federal government (though not dismissing it) has allowed the tribe to step forward and proactively address issues regarding water. These issues vary from on the reservation, from a  basin wide, statewide, and national perspective and  have become part of the tribal conversation.</a:t>
            </a:r>
          </a:p>
        </p:txBody>
      </p:sp>
    </p:spTree>
    <p:extLst>
      <p:ext uri="{BB962C8B-B14F-4D97-AF65-F5344CB8AC3E}">
        <p14:creationId xmlns:p14="http://schemas.microsoft.com/office/powerpoint/2010/main" val="2916185981"/>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1740</TotalTime>
  <Words>1888</Words>
  <Application>Microsoft Office PowerPoint</Application>
  <PresentationFormat>Widescreen</PresentationFormat>
  <Paragraphs>175</Paragraphs>
  <Slides>27</Slides>
  <Notes>22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2" baseType="lpstr">
      <vt:lpstr>Arial</vt:lpstr>
      <vt:lpstr>Calibri</vt:lpstr>
      <vt:lpstr>Century Gothic</vt:lpstr>
      <vt:lpstr>Vapor Trail</vt:lpstr>
      <vt:lpstr>Acrobat Document</vt:lpstr>
      <vt:lpstr>Gerald (Jerry ) Lunak</vt:lpstr>
      <vt:lpstr>      Negotiation of Indian Water Rights Claims…The Basics                            </vt:lpstr>
      <vt:lpstr>Blackfeet Water Compact and Settlement Act</vt:lpstr>
      <vt:lpstr>A Blackfeet Perspective………Historical </vt:lpstr>
      <vt:lpstr>Blackfeet Country  1856</vt:lpstr>
      <vt:lpstr>Mythology of the Blackfeet “Tales of the Old Man” By   Wisner/Duvall Vol 2,1908 pg.19</vt:lpstr>
      <vt:lpstr>Blackfeet Tribe  “Lame Bull Treaty“ October 17th  1855  </vt:lpstr>
      <vt:lpstr>The Blackfeet have endured many “tragedies and challenges” leading up to the present day </vt:lpstr>
      <vt:lpstr>Blackfeet Perspective ….contemp0rary </vt:lpstr>
      <vt:lpstr>basic  issues that define  the Blackfeet compact ?</vt:lpstr>
      <vt:lpstr>Historical Timeline…</vt:lpstr>
      <vt:lpstr>Who and what defines  the Blackfeet Water Compact and Settlement Act?</vt:lpstr>
      <vt:lpstr>With the completion of the negotiation phase of the Blackfeet Compact and Settlement act, the tribe has moved to the Implementation Phase of the Compact</vt:lpstr>
      <vt:lpstr>Technical Issues ?  </vt:lpstr>
      <vt:lpstr>Two Medicine Dam  …Blackfeet Country</vt:lpstr>
      <vt:lpstr>Blackfeet Perspective ….. Future</vt:lpstr>
      <vt:lpstr>On April  20,2017 the Blackfeet Nation decided by referendum vote to accept the Blackfeet Tribe Water Compact and Settlement Act</vt:lpstr>
      <vt:lpstr>Selection of  the projects for the Implementation of the compact  have  come from:   The existing Water Compact and Settlement Act Community led meetings  throughout the reservation Tribal Leadership and staff Consultation with agencies and partnerships </vt:lpstr>
      <vt:lpstr>St Mary’s Watershed…..to the Blackfeet “The Lakes Inside”</vt:lpstr>
      <vt:lpstr>2019 - Montana State Water Court facilitated meetings  throughout the Upper Missouri watershed,  addressing objections to Blackfeet Compact…ultimate  goal? Water Decree</vt:lpstr>
      <vt:lpstr>Benefits of the Blackfeet Water Compact</vt:lpstr>
      <vt:lpstr>Blackfeet Compact projects</vt:lpstr>
      <vt:lpstr>What are the parameters?</vt:lpstr>
      <vt:lpstr>Ongoing projects</vt:lpstr>
      <vt:lpstr>Blackfeet Footprint</vt:lpstr>
      <vt:lpstr>A  Celebration of historic proportions February 27,2017</vt:lpstr>
      <vt:lpstr>Go To   www.blackfeetnation.com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Blackfeet Water Compact</dc:title>
  <dc:creator>RM001</dc:creator>
  <cp:lastModifiedBy>Gerald Lunak</cp:lastModifiedBy>
  <cp:revision>251</cp:revision>
  <cp:lastPrinted>2016-07-24T02:04:16Z</cp:lastPrinted>
  <dcterms:created xsi:type="dcterms:W3CDTF">2016-06-28T14:10:27Z</dcterms:created>
  <dcterms:modified xsi:type="dcterms:W3CDTF">2019-08-10T20:42:57Z</dcterms:modified>
</cp:coreProperties>
</file>