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1"/>
  </p:notesMasterIdLst>
  <p:handoutMasterIdLst>
    <p:handoutMasterId r:id="rId32"/>
  </p:handoutMasterIdLst>
  <p:sldIdLst>
    <p:sldId id="283" r:id="rId2"/>
    <p:sldId id="285" r:id="rId3"/>
    <p:sldId id="338" r:id="rId4"/>
    <p:sldId id="395" r:id="rId5"/>
    <p:sldId id="396" r:id="rId6"/>
    <p:sldId id="397" r:id="rId7"/>
    <p:sldId id="398" r:id="rId8"/>
    <p:sldId id="399" r:id="rId9"/>
    <p:sldId id="386" r:id="rId10"/>
    <p:sldId id="401" r:id="rId11"/>
    <p:sldId id="402" r:id="rId12"/>
    <p:sldId id="403" r:id="rId13"/>
    <p:sldId id="404" r:id="rId14"/>
    <p:sldId id="405" r:id="rId15"/>
    <p:sldId id="406" r:id="rId16"/>
    <p:sldId id="419" r:id="rId17"/>
    <p:sldId id="420" r:id="rId18"/>
    <p:sldId id="407" r:id="rId19"/>
    <p:sldId id="408" r:id="rId20"/>
    <p:sldId id="410" r:id="rId21"/>
    <p:sldId id="411" r:id="rId22"/>
    <p:sldId id="409" r:id="rId23"/>
    <p:sldId id="412" r:id="rId24"/>
    <p:sldId id="375" r:id="rId25"/>
    <p:sldId id="376" r:id="rId26"/>
    <p:sldId id="349" r:id="rId27"/>
    <p:sldId id="421" r:id="rId28"/>
    <p:sldId id="333" r:id="rId29"/>
    <p:sldId id="352" r:id="rId30"/>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p:defaultTextStyle>
  <p:extLst>
    <p:ext uri="{521415D9-36F7-43E2-AB2F-B90AF26B5E84}">
      <p14:sectionLst xmlns:p14="http://schemas.microsoft.com/office/powerpoint/2010/main">
        <p14:section name="Default Section" id="{8E40D0B1-E26B-4AFD-80BF-78C18073F9B5}">
          <p14:sldIdLst>
            <p14:sldId id="283"/>
            <p14:sldId id="285"/>
            <p14:sldId id="338"/>
            <p14:sldId id="395"/>
            <p14:sldId id="396"/>
            <p14:sldId id="397"/>
            <p14:sldId id="398"/>
            <p14:sldId id="399"/>
            <p14:sldId id="386"/>
            <p14:sldId id="401"/>
            <p14:sldId id="402"/>
            <p14:sldId id="403"/>
            <p14:sldId id="404"/>
            <p14:sldId id="405"/>
            <p14:sldId id="406"/>
            <p14:sldId id="419"/>
            <p14:sldId id="420"/>
            <p14:sldId id="407"/>
            <p14:sldId id="408"/>
            <p14:sldId id="410"/>
            <p14:sldId id="411"/>
            <p14:sldId id="409"/>
            <p14:sldId id="412"/>
            <p14:sldId id="375"/>
            <p14:sldId id="376"/>
          </p14:sldIdLst>
        </p14:section>
        <p14:section name="Untitled Section" id="{7F9B4E7F-7E7C-467E-AE60-100185EE1D19}">
          <p14:sldIdLst>
            <p14:sldId id="349"/>
            <p14:sldId id="421"/>
            <p14:sldId id="333"/>
            <p14:sldId id="352"/>
          </p14:sldIdLst>
        </p14:section>
        <p14:section name="Untitled Section" id="{D05264AC-451D-4BF3-91AE-EFB84A4EC27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nnie Burnside" initials="CB" lastIdx="1" clrIdx="0">
    <p:extLst>
      <p:ext uri="{19B8F6BF-5375-455C-9EA6-DF929625EA0E}">
        <p15:presenceInfo xmlns:p15="http://schemas.microsoft.com/office/powerpoint/2012/main" userId="S::connieburnside@agutah.gov::9b2ebd01-04ee-4f15-a39d-771002257c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006600"/>
    <a:srgbClr val="FF9966"/>
    <a:srgbClr val="FF5050"/>
    <a:srgbClr val="FFFF99"/>
    <a:srgbClr val="CC99FF"/>
    <a:srgbClr val="FF99FF"/>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92" autoAdjust="0"/>
    <p:restoredTop sz="87385" autoAdjust="0"/>
  </p:normalViewPr>
  <p:slideViewPr>
    <p:cSldViewPr>
      <p:cViewPr varScale="1">
        <p:scale>
          <a:sx n="79" d="100"/>
          <a:sy n="79" d="100"/>
        </p:scale>
        <p:origin x="1411" y="43"/>
      </p:cViewPr>
      <p:guideLst>
        <p:guide orient="horz" pos="2160"/>
        <p:guide pos="2880"/>
      </p:guideLst>
    </p:cSldViewPr>
  </p:slideViewPr>
  <p:outlineViewPr>
    <p:cViewPr>
      <p:scale>
        <a:sx n="33" d="100"/>
        <a:sy n="33" d="100"/>
      </p:scale>
      <p:origin x="0" y="24744"/>
    </p:cViewPr>
  </p:outlineViewPr>
  <p:notesTextViewPr>
    <p:cViewPr>
      <p:scale>
        <a:sx n="100" d="100"/>
        <a:sy n="100" d="100"/>
      </p:scale>
      <p:origin x="0" y="0"/>
    </p:cViewPr>
  </p:notesTextViewPr>
  <p:sorterViewPr>
    <p:cViewPr>
      <p:scale>
        <a:sx n="66" d="100"/>
        <a:sy n="66" d="100"/>
      </p:scale>
      <p:origin x="0" y="52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755" cy="462120"/>
          </a:xfrm>
          <a:prstGeom prst="rect">
            <a:avLst/>
          </a:prstGeom>
        </p:spPr>
        <p:txBody>
          <a:bodyPr vert="horz" lIns="91425" tIns="45711" rIns="91425" bIns="45711" rtlCol="0"/>
          <a:lstStyle>
            <a:lvl1pPr algn="l">
              <a:defRPr sz="1200">
                <a:cs typeface="Arial" charset="0"/>
              </a:defRPr>
            </a:lvl1pPr>
          </a:lstStyle>
          <a:p>
            <a:pPr>
              <a:defRPr/>
            </a:pPr>
            <a:endParaRPr lang="en-US" dirty="0"/>
          </a:p>
        </p:txBody>
      </p:sp>
      <p:sp>
        <p:nvSpPr>
          <p:cNvPr id="3" name="Date Placeholder 2"/>
          <p:cNvSpPr>
            <a:spLocks noGrp="1"/>
          </p:cNvSpPr>
          <p:nvPr>
            <p:ph type="dt" sz="quarter" idx="1"/>
          </p:nvPr>
        </p:nvSpPr>
        <p:spPr>
          <a:xfrm>
            <a:off x="3937746" y="0"/>
            <a:ext cx="3010755" cy="462120"/>
          </a:xfrm>
          <a:prstGeom prst="rect">
            <a:avLst/>
          </a:prstGeom>
        </p:spPr>
        <p:txBody>
          <a:bodyPr vert="horz" lIns="91425" tIns="45711" rIns="91425" bIns="45711" rtlCol="0"/>
          <a:lstStyle>
            <a:lvl1pPr algn="r">
              <a:defRPr sz="1200">
                <a:cs typeface="Arial" charset="0"/>
              </a:defRPr>
            </a:lvl1pPr>
          </a:lstStyle>
          <a:p>
            <a:pPr>
              <a:defRPr/>
            </a:pPr>
            <a:endParaRPr lang="en-US" dirty="0"/>
          </a:p>
        </p:txBody>
      </p:sp>
      <p:sp>
        <p:nvSpPr>
          <p:cNvPr id="4" name="Footer Placeholder 3"/>
          <p:cNvSpPr>
            <a:spLocks noGrp="1"/>
          </p:cNvSpPr>
          <p:nvPr>
            <p:ph type="ftr" sz="quarter" idx="2"/>
          </p:nvPr>
        </p:nvSpPr>
        <p:spPr>
          <a:xfrm>
            <a:off x="0" y="8772378"/>
            <a:ext cx="3010755" cy="462120"/>
          </a:xfrm>
          <a:prstGeom prst="rect">
            <a:avLst/>
          </a:prstGeom>
        </p:spPr>
        <p:txBody>
          <a:bodyPr vert="horz" lIns="91425" tIns="45711" rIns="91425" bIns="45711" rtlCol="0" anchor="b"/>
          <a:lstStyle>
            <a:lvl1pPr algn="l">
              <a:defRPr sz="1200">
                <a:cs typeface="Arial" charset="0"/>
              </a:defRPr>
            </a:lvl1pPr>
          </a:lstStyle>
          <a:p>
            <a:pPr>
              <a:defRPr/>
            </a:pPr>
            <a:endParaRPr lang="en-US" dirty="0"/>
          </a:p>
        </p:txBody>
      </p:sp>
      <p:sp>
        <p:nvSpPr>
          <p:cNvPr id="5" name="Slide Number Placeholder 4"/>
          <p:cNvSpPr>
            <a:spLocks noGrp="1"/>
          </p:cNvSpPr>
          <p:nvPr>
            <p:ph type="sldNum" sz="quarter" idx="3"/>
          </p:nvPr>
        </p:nvSpPr>
        <p:spPr>
          <a:xfrm>
            <a:off x="3937746" y="8772378"/>
            <a:ext cx="3010755" cy="462120"/>
          </a:xfrm>
          <a:prstGeom prst="rect">
            <a:avLst/>
          </a:prstGeom>
        </p:spPr>
        <p:txBody>
          <a:bodyPr vert="horz" lIns="91425" tIns="45711" rIns="91425" bIns="45711" rtlCol="0" anchor="b"/>
          <a:lstStyle>
            <a:lvl1pPr algn="r">
              <a:defRPr sz="1200">
                <a:cs typeface="Arial" charset="0"/>
              </a:defRPr>
            </a:lvl1pPr>
          </a:lstStyle>
          <a:p>
            <a:pPr>
              <a:defRPr/>
            </a:pPr>
            <a:fld id="{BD7F4A80-5F06-4CB2-B6B8-128F11898398}" type="slidenum">
              <a:rPr lang="en-US"/>
              <a:pPr>
                <a:defRPr/>
              </a:pPr>
              <a:t>‹#›</a:t>
            </a:fld>
            <a:endParaRPr lang="en-US" dirty="0"/>
          </a:p>
        </p:txBody>
      </p:sp>
    </p:spTree>
    <p:extLst>
      <p:ext uri="{BB962C8B-B14F-4D97-AF65-F5344CB8AC3E}">
        <p14:creationId xmlns:p14="http://schemas.microsoft.com/office/powerpoint/2010/main" val="194393601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2" y="0"/>
            <a:ext cx="3012329" cy="462120"/>
          </a:xfrm>
          <a:prstGeom prst="rect">
            <a:avLst/>
          </a:prstGeom>
          <a:noFill/>
          <a:ln w="9525">
            <a:noFill/>
            <a:miter lim="800000"/>
            <a:headEnd/>
            <a:tailEnd/>
          </a:ln>
          <a:effectLst/>
        </p:spPr>
        <p:txBody>
          <a:bodyPr vert="horz" wrap="square" lIns="92472" tIns="46235" rIns="92472" bIns="46235" numCol="1" anchor="t" anchorCtr="0" compatLnSpc="1">
            <a:prstTxWarp prst="textNoShape">
              <a:avLst/>
            </a:prstTxWarp>
          </a:bodyPr>
          <a:lstStyle>
            <a:lvl1pPr>
              <a:defRPr sz="1200">
                <a:latin typeface="Arial" charset="0"/>
                <a:cs typeface="Arial" charset="0"/>
              </a:defRPr>
            </a:lvl1pPr>
          </a:lstStyle>
          <a:p>
            <a:pPr>
              <a:defRPr/>
            </a:pPr>
            <a:endParaRPr lang="en-US" dirty="0"/>
          </a:p>
        </p:txBody>
      </p:sp>
      <p:sp>
        <p:nvSpPr>
          <p:cNvPr id="9219" name="Rectangle 3"/>
          <p:cNvSpPr>
            <a:spLocks noGrp="1" noChangeArrowheads="1"/>
          </p:cNvSpPr>
          <p:nvPr>
            <p:ph type="dt" idx="1"/>
          </p:nvPr>
        </p:nvSpPr>
        <p:spPr bwMode="auto">
          <a:xfrm>
            <a:off x="3936175" y="0"/>
            <a:ext cx="3012329" cy="462120"/>
          </a:xfrm>
          <a:prstGeom prst="rect">
            <a:avLst/>
          </a:prstGeom>
          <a:noFill/>
          <a:ln w="9525">
            <a:noFill/>
            <a:miter lim="800000"/>
            <a:headEnd/>
            <a:tailEnd/>
          </a:ln>
          <a:effectLst/>
        </p:spPr>
        <p:txBody>
          <a:bodyPr vert="horz" wrap="square" lIns="92472" tIns="46235" rIns="92472" bIns="46235" numCol="1" anchor="t" anchorCtr="0" compatLnSpc="1">
            <a:prstTxWarp prst="textNoShape">
              <a:avLst/>
            </a:prstTxWarp>
          </a:bodyPr>
          <a:lstStyle>
            <a:lvl1pPr algn="r">
              <a:defRPr sz="1200">
                <a:latin typeface="Arial" charset="0"/>
                <a:cs typeface="Arial" charset="0"/>
              </a:defRPr>
            </a:lvl1pPr>
          </a:lstStyle>
          <a:p>
            <a:pPr>
              <a:defRPr/>
            </a:pPr>
            <a:endParaRPr lang="en-US" dirty="0"/>
          </a:p>
        </p:txBody>
      </p:sp>
      <p:sp>
        <p:nvSpPr>
          <p:cNvPr id="39940" name="Rectangle 4"/>
          <p:cNvSpPr>
            <a:spLocks noGrp="1" noRot="1" noChangeAspect="1" noChangeArrowheads="1" noTextEdit="1"/>
          </p:cNvSpPr>
          <p:nvPr>
            <p:ph type="sldImg" idx="2"/>
          </p:nvPr>
        </p:nvSpPr>
        <p:spPr bwMode="auto">
          <a:xfrm>
            <a:off x="1166813" y="692150"/>
            <a:ext cx="4616450"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95639" y="4387769"/>
            <a:ext cx="5558801" cy="4155919"/>
          </a:xfrm>
          <a:prstGeom prst="rect">
            <a:avLst/>
          </a:prstGeom>
          <a:noFill/>
          <a:ln w="9525">
            <a:noFill/>
            <a:miter lim="800000"/>
            <a:headEnd/>
            <a:tailEnd/>
          </a:ln>
          <a:effectLst/>
        </p:spPr>
        <p:txBody>
          <a:bodyPr vert="horz" wrap="square" lIns="92472" tIns="46235" rIns="92472" bIns="4623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2" y="8772378"/>
            <a:ext cx="3012329" cy="462120"/>
          </a:xfrm>
          <a:prstGeom prst="rect">
            <a:avLst/>
          </a:prstGeom>
          <a:noFill/>
          <a:ln w="9525">
            <a:noFill/>
            <a:miter lim="800000"/>
            <a:headEnd/>
            <a:tailEnd/>
          </a:ln>
          <a:effectLst/>
        </p:spPr>
        <p:txBody>
          <a:bodyPr vert="horz" wrap="square" lIns="92472" tIns="46235" rIns="92472" bIns="46235" numCol="1" anchor="b" anchorCtr="0" compatLnSpc="1">
            <a:prstTxWarp prst="textNoShape">
              <a:avLst/>
            </a:prstTxWarp>
          </a:bodyPr>
          <a:lstStyle>
            <a:lvl1pPr>
              <a:defRPr sz="1200">
                <a:latin typeface="Arial" charset="0"/>
                <a:cs typeface="Arial" charset="0"/>
              </a:defRPr>
            </a:lvl1pPr>
          </a:lstStyle>
          <a:p>
            <a:pPr>
              <a:defRPr/>
            </a:pPr>
            <a:endParaRPr lang="en-US" dirty="0"/>
          </a:p>
        </p:txBody>
      </p:sp>
      <p:sp>
        <p:nvSpPr>
          <p:cNvPr id="9223" name="Rectangle 7"/>
          <p:cNvSpPr>
            <a:spLocks noGrp="1" noChangeArrowheads="1"/>
          </p:cNvSpPr>
          <p:nvPr>
            <p:ph type="sldNum" sz="quarter" idx="5"/>
          </p:nvPr>
        </p:nvSpPr>
        <p:spPr bwMode="auto">
          <a:xfrm>
            <a:off x="3936175" y="8772378"/>
            <a:ext cx="3012329" cy="462120"/>
          </a:xfrm>
          <a:prstGeom prst="rect">
            <a:avLst/>
          </a:prstGeom>
          <a:noFill/>
          <a:ln w="9525">
            <a:noFill/>
            <a:miter lim="800000"/>
            <a:headEnd/>
            <a:tailEnd/>
          </a:ln>
          <a:effectLst/>
        </p:spPr>
        <p:txBody>
          <a:bodyPr vert="horz" wrap="square" lIns="92472" tIns="46235" rIns="92472" bIns="46235" numCol="1" anchor="b" anchorCtr="0" compatLnSpc="1">
            <a:prstTxWarp prst="textNoShape">
              <a:avLst/>
            </a:prstTxWarp>
          </a:bodyPr>
          <a:lstStyle>
            <a:lvl1pPr algn="r">
              <a:defRPr sz="1200">
                <a:latin typeface="Arial" charset="0"/>
                <a:cs typeface="Arial" charset="0"/>
              </a:defRPr>
            </a:lvl1pPr>
          </a:lstStyle>
          <a:p>
            <a:pPr>
              <a:defRPr/>
            </a:pPr>
            <a:fld id="{4DD3EAC5-FF86-46DD-B85B-96CEC336E08E}" type="slidenum">
              <a:rPr lang="en-US"/>
              <a:pPr>
                <a:defRPr/>
              </a:pPr>
              <a:t>‹#›</a:t>
            </a:fld>
            <a:endParaRPr lang="en-US" dirty="0"/>
          </a:p>
        </p:txBody>
      </p:sp>
    </p:spTree>
    <p:extLst>
      <p:ext uri="{BB962C8B-B14F-4D97-AF65-F5344CB8AC3E}">
        <p14:creationId xmlns:p14="http://schemas.microsoft.com/office/powerpoint/2010/main" val="214652703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cs typeface="Arial" pitchFamily="34" charset="0"/>
              </a:rPr>
              <a:t>1 – My</a:t>
            </a:r>
            <a:r>
              <a:rPr lang="en-US" altLang="en-US" baseline="0" dirty="0">
                <a:latin typeface="Arial" pitchFamily="34" charset="0"/>
                <a:cs typeface="Arial" pitchFamily="34" charset="0"/>
              </a:rPr>
              <a:t> opinions are my own and should not be attributed to my employer, clients or anyone else.</a:t>
            </a:r>
          </a:p>
          <a:p>
            <a:endParaRPr lang="en-US" altLang="en-US" baseline="0" dirty="0">
              <a:latin typeface="Arial" pitchFamily="34" charset="0"/>
              <a:cs typeface="Arial" pitchFamily="34" charset="0"/>
            </a:endParaRPr>
          </a:p>
          <a:p>
            <a:r>
              <a:rPr lang="en-US" altLang="en-US" baseline="0" dirty="0">
                <a:latin typeface="Arial" pitchFamily="34" charset="0"/>
                <a:cs typeface="Arial" pitchFamily="34" charset="0"/>
              </a:rPr>
              <a:t>2 – I think to understand the negotiation of reserved water right in Utah we need to begin by understanding the doctrine itself and how it relates to the doctrine of prior appropriation, which we do by starting with the basics.</a:t>
            </a:r>
          </a:p>
          <a:p>
            <a:endParaRPr lang="en-US" altLang="en-US" baseline="0" dirty="0">
              <a:latin typeface="Arial" pitchFamily="34" charset="0"/>
              <a:cs typeface="Arial" pitchFamily="34" charset="0"/>
            </a:endParaRPr>
          </a:p>
          <a:p>
            <a:r>
              <a:rPr lang="en-US" altLang="en-US" baseline="0" dirty="0">
                <a:latin typeface="Arial" pitchFamily="34" charset="0"/>
                <a:cs typeface="Arial" pitchFamily="34" charset="0"/>
              </a:rPr>
              <a:t>3 – We need a history lesson today.</a:t>
            </a:r>
            <a:endParaRPr lang="en-US" altLang="en-US" dirty="0">
              <a:latin typeface="Arial" pitchFamily="34" charset="0"/>
              <a:cs typeface="Arial" pitchFamily="34" charset="0"/>
            </a:endParaRPr>
          </a:p>
          <a:p>
            <a:endParaRPr lang="en-US" altLang="en-US" dirty="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cs typeface="Arial" pitchFamily="34" charset="0"/>
              </a:rPr>
              <a:t>You can see on this</a:t>
            </a:r>
            <a:r>
              <a:rPr lang="en-US" altLang="en-US" baseline="0" dirty="0">
                <a:latin typeface="Arial" pitchFamily="34" charset="0"/>
                <a:cs typeface="Arial" pitchFamily="34" charset="0"/>
              </a:rPr>
              <a:t> map how closely the water laws of the Western States correlate with the amount of </a:t>
            </a:r>
            <a:r>
              <a:rPr lang="en-US" altLang="en-US" baseline="0">
                <a:latin typeface="Arial" pitchFamily="34" charset="0"/>
                <a:cs typeface="Arial" pitchFamily="34" charset="0"/>
              </a:rPr>
              <a:t>water available.</a:t>
            </a:r>
            <a:endParaRPr lang="en-US" altLang="en-US" dirty="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cs typeface="Arial" pitchFamily="34" charset="0"/>
              </a:rPr>
              <a:t>At the same time the appropriation doctrine was developing a parallel history played itself out in the West--this</a:t>
            </a:r>
            <a:r>
              <a:rPr lang="en-US" altLang="en-US" baseline="0" dirty="0">
                <a:latin typeface="Arial" pitchFamily="34" charset="0"/>
                <a:cs typeface="Arial" pitchFamily="34" charset="0"/>
              </a:rPr>
              <a:t> complex history involved the creation of federal reservations, particularly Indian reservations, in many western areas.</a:t>
            </a:r>
          </a:p>
          <a:p>
            <a:endParaRPr lang="en-US" altLang="en-US" dirty="0">
              <a:latin typeface="Arial" pitchFamily="34" charset="0"/>
              <a:cs typeface="Arial" pitchFamily="34" charset="0"/>
            </a:endParaRPr>
          </a:p>
          <a:p>
            <a:r>
              <a:rPr lang="en-US" altLang="en-US" dirty="0">
                <a:latin typeface="Arial" pitchFamily="34" charset="0"/>
                <a:cs typeface="Arial" pitchFamily="34" charset="0"/>
              </a:rPr>
              <a:t>There are a tremendous number of developments involved here, particularly regarding Native Americans, which we don’t have time to</a:t>
            </a:r>
            <a:r>
              <a:rPr lang="en-US" altLang="en-US" baseline="0" dirty="0">
                <a:latin typeface="Arial" pitchFamily="34" charset="0"/>
                <a:cs typeface="Arial" pitchFamily="34" charset="0"/>
              </a:rPr>
              <a:t> describe in detail.  </a:t>
            </a:r>
            <a:r>
              <a:rPr lang="en-US" altLang="en-US" u="sng" dirty="0">
                <a:latin typeface="Arial" pitchFamily="34" charset="0"/>
                <a:cs typeface="Arial" pitchFamily="34" charset="0"/>
              </a:rPr>
              <a:t>Suffice it to say that the indigenous people who were parties to the treaties that created the Indian reservations had every reason to believe the promises made to them in the treaties would be honored</a:t>
            </a:r>
            <a:r>
              <a:rPr lang="en-US" altLang="en-US" dirty="0">
                <a:latin typeface="Arial" pitchFamily="34" charset="0"/>
                <a:cs typeface="Arial" pitchFamily="34" charset="0"/>
              </a:rPr>
              <a:t>.  The problem was that, when it came to the</a:t>
            </a:r>
            <a:r>
              <a:rPr lang="en-US" altLang="en-US" baseline="0" dirty="0">
                <a:latin typeface="Arial" pitchFamily="34" charset="0"/>
                <a:cs typeface="Arial" pitchFamily="34" charset="0"/>
              </a:rPr>
              <a:t> water for the federal reservations, the treaties were silent.  This was bound to create controversy, and it did.</a:t>
            </a:r>
            <a:endParaRPr lang="en-US" altLang="en-US" dirty="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cs typeface="Arial" pitchFamily="34" charset="0"/>
              </a:rPr>
              <a:t>It is important to note here the dilemma was real—neither</a:t>
            </a:r>
            <a:r>
              <a:rPr lang="en-US" altLang="en-US" baseline="0" dirty="0">
                <a:latin typeface="Arial" pitchFamily="34" charset="0"/>
                <a:cs typeface="Arial" pitchFamily="34" charset="0"/>
              </a:rPr>
              <a:t> party had acted in any direct way to harm the other, but now their needs were in conflict</a:t>
            </a:r>
            <a:endParaRPr lang="en-US" altLang="en-US" dirty="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31" indent="-171431">
              <a:buFontTx/>
              <a:buChar char="-"/>
            </a:pPr>
            <a:r>
              <a:rPr lang="en-US" altLang="en-US" dirty="0">
                <a:latin typeface="Arial" pitchFamily="34" charset="0"/>
                <a:cs typeface="Arial" pitchFamily="34" charset="0"/>
              </a:rPr>
              <a:t>A principal reason for pointing this out is – there are no “good guys” and “bad guys” when it comes to reserved water rights</a:t>
            </a:r>
          </a:p>
          <a:p>
            <a:pPr marL="171431" indent="-171431">
              <a:buFontTx/>
              <a:buChar char="-"/>
            </a:pPr>
            <a:endParaRPr lang="en-US" altLang="en-US" dirty="0">
              <a:latin typeface="Arial" pitchFamily="34" charset="0"/>
              <a:cs typeface="Arial" pitchFamily="34" charset="0"/>
            </a:endParaRPr>
          </a:p>
          <a:p>
            <a:r>
              <a:rPr lang="en-US" altLang="en-US" dirty="0">
                <a:latin typeface="Arial" pitchFamily="34" charset="0"/>
                <a:cs typeface="Arial" pitchFamily="34" charset="0"/>
              </a:rPr>
              <a:t>- The point is that in some areas the federal government essentially gave away the same water twice or at least it gave the opportunity</a:t>
            </a:r>
            <a:r>
              <a:rPr lang="en-US" altLang="en-US" baseline="0" dirty="0">
                <a:latin typeface="Arial" pitchFamily="34" charset="0"/>
                <a:cs typeface="Arial" pitchFamily="34" charset="0"/>
              </a:rPr>
              <a:t> to obtain the rights to the same water twice,</a:t>
            </a:r>
            <a:r>
              <a:rPr lang="en-US" altLang="en-US" dirty="0">
                <a:latin typeface="Arial" pitchFamily="34" charset="0"/>
                <a:cs typeface="Arial" pitchFamily="34" charset="0"/>
              </a:rPr>
              <a:t> leaving to western interests, Indian and non-Indian, the challenge and opportunity to resolve the resulting controversies.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cs typeface="Arial" pitchFamily="34" charset="0"/>
              </a:rPr>
              <a:t>The judicially – created reserved rights doctrine developed slowly</a:t>
            </a:r>
            <a:r>
              <a:rPr lang="en-US" altLang="en-US" baseline="0" dirty="0">
                <a:latin typeface="Arial" pitchFamily="34" charset="0"/>
                <a:cs typeface="Arial" pitchFamily="34" charset="0"/>
              </a:rPr>
              <a:t> in the Courts.</a:t>
            </a:r>
            <a:endParaRPr lang="en-US" altLang="en-US" dirty="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cs typeface="Arial" pitchFamily="34" charset="0"/>
              </a:rPr>
              <a:t>Now, look at how these principals </a:t>
            </a:r>
            <a:r>
              <a:rPr lang="en-US" altLang="en-US" b="1" dirty="0">
                <a:latin typeface="Arial" pitchFamily="34" charset="0"/>
                <a:cs typeface="Arial" pitchFamily="34" charset="0"/>
              </a:rPr>
              <a:t>compare with appropriation doctrine principles</a:t>
            </a:r>
            <a:r>
              <a:rPr lang="en-US" altLang="en-US" dirty="0">
                <a:latin typeface="Arial" pitchFamily="34" charset="0"/>
                <a:cs typeface="Arial" pitchFamily="34" charset="0"/>
              </a:rPr>
              <a:t>.</a:t>
            </a:r>
          </a:p>
          <a:p>
            <a:endParaRPr lang="en-US" altLang="en-US" dirty="0">
              <a:latin typeface="Arial" pitchFamily="34" charset="0"/>
              <a:cs typeface="Arial" pitchFamily="34" charset="0"/>
            </a:endParaRPr>
          </a:p>
          <a:p>
            <a:r>
              <a:rPr lang="en-US" altLang="en-US" dirty="0">
                <a:latin typeface="Arial" pitchFamily="34" charset="0"/>
                <a:cs typeface="Arial" pitchFamily="34" charset="0"/>
              </a:rPr>
              <a:t>Appropriative</a:t>
            </a:r>
            <a:r>
              <a:rPr lang="en-US" altLang="en-US" baseline="0" dirty="0">
                <a:latin typeface="Arial" pitchFamily="34" charset="0"/>
                <a:cs typeface="Arial" pitchFamily="34" charset="0"/>
              </a:rPr>
              <a:t> rights are not typically considered sovereign interest.</a:t>
            </a:r>
          </a:p>
          <a:p>
            <a:r>
              <a:rPr lang="en-US" altLang="en-US" baseline="0" dirty="0">
                <a:latin typeface="Arial" pitchFamily="34" charset="0"/>
                <a:cs typeface="Arial" pitchFamily="34" charset="0"/>
              </a:rPr>
              <a:t>The basis of appropriative rights and their quantity is defined by beneficial use.</a:t>
            </a:r>
          </a:p>
          <a:p>
            <a:r>
              <a:rPr lang="en-US" altLang="en-US" baseline="0" dirty="0">
                <a:latin typeface="Arial" pitchFamily="34" charset="0"/>
                <a:cs typeface="Arial" pitchFamily="34" charset="0"/>
              </a:rPr>
              <a:t>The priority date of appropriative rights is when use began (or when an application was filed)</a:t>
            </a:r>
          </a:p>
          <a:p>
            <a:r>
              <a:rPr lang="en-US" altLang="en-US" baseline="0" dirty="0">
                <a:latin typeface="Arial" pitchFamily="34" charset="0"/>
                <a:cs typeface="Arial" pitchFamily="34" charset="0"/>
              </a:rPr>
              <a:t>Appropriative rights can be foresighted</a:t>
            </a:r>
          </a:p>
          <a:p>
            <a:endParaRPr lang="en-US" altLang="en-US" baseline="0" dirty="0">
              <a:latin typeface="Arial" pitchFamily="34" charset="0"/>
              <a:cs typeface="Arial" pitchFamily="34" charset="0"/>
            </a:endParaRPr>
          </a:p>
          <a:p>
            <a:r>
              <a:rPr lang="en-US" altLang="en-US" baseline="0" dirty="0">
                <a:latin typeface="Arial" pitchFamily="34" charset="0"/>
                <a:cs typeface="Arial" pitchFamily="34" charset="0"/>
              </a:rPr>
              <a:t>**NOTE—Because the priority date of reserved water rights is the creation of a reservation, appropriative rights apply only to the unappropriated water available at that time.</a:t>
            </a:r>
            <a:endParaRPr lang="en-US" altLang="en-US" dirty="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cs typeface="Arial" pitchFamily="34" charset="0"/>
              </a:rPr>
              <a:t>(Go through the description point-by-point.)</a:t>
            </a:r>
          </a:p>
          <a:p>
            <a:endParaRPr lang="en-US" altLang="en-US" baseline="0" dirty="0">
              <a:latin typeface="Arial" pitchFamily="34" charset="0"/>
              <a:cs typeface="Arial" pitchFamily="34" charset="0"/>
            </a:endParaRPr>
          </a:p>
          <a:p>
            <a:r>
              <a:rPr lang="en-US" altLang="en-US" baseline="0" dirty="0">
                <a:latin typeface="Arial" pitchFamily="34" charset="0"/>
                <a:cs typeface="Arial" pitchFamily="34" charset="0"/>
              </a:rPr>
              <a:t>If we had time, there are all sorts of issues we could discuss here.</a:t>
            </a:r>
          </a:p>
          <a:p>
            <a:r>
              <a:rPr lang="en-US" altLang="en-US" baseline="0" dirty="0">
                <a:latin typeface="Arial" pitchFamily="34" charset="0"/>
                <a:cs typeface="Arial" pitchFamily="34" charset="0"/>
              </a:rPr>
              <a:t> - forfeiture</a:t>
            </a:r>
          </a:p>
          <a:p>
            <a:r>
              <a:rPr lang="en-US" altLang="en-US" baseline="0" dirty="0">
                <a:latin typeface="Arial" pitchFamily="34" charset="0"/>
                <a:cs typeface="Arial" pitchFamily="34" charset="0"/>
              </a:rPr>
              <a:t> - partial forfeiture</a:t>
            </a:r>
          </a:p>
          <a:p>
            <a:r>
              <a:rPr lang="en-US" altLang="en-US" baseline="0" dirty="0">
                <a:latin typeface="Arial" pitchFamily="34" charset="0"/>
                <a:cs typeface="Arial" pitchFamily="34" charset="0"/>
              </a:rPr>
              <a:t> - supplemental rights</a:t>
            </a:r>
          </a:p>
          <a:p>
            <a:r>
              <a:rPr lang="en-US" altLang="en-US" baseline="0" dirty="0">
                <a:latin typeface="Arial" pitchFamily="34" charset="0"/>
                <a:cs typeface="Arial" pitchFamily="34" charset="0"/>
              </a:rPr>
              <a:t> - and more</a:t>
            </a:r>
          </a:p>
          <a:p>
            <a:endParaRPr lang="en-US" altLang="en-US" baseline="0" dirty="0">
              <a:latin typeface="Arial" pitchFamily="34" charset="0"/>
              <a:cs typeface="Arial" pitchFamily="34" charset="0"/>
            </a:endParaRPr>
          </a:p>
          <a:p>
            <a:r>
              <a:rPr lang="en-US" altLang="en-US" baseline="0" dirty="0">
                <a:latin typeface="Arial" pitchFamily="34" charset="0"/>
                <a:cs typeface="Arial" pitchFamily="34" charset="0"/>
              </a:rPr>
              <a:t>But, we don’t have time and the point is that we should look at what happens when we add a reserved water right of significant size relative to the other rights in the system.  </a:t>
            </a:r>
            <a:endParaRPr lang="en-US" altLang="en-US" dirty="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cs typeface="Arial" pitchFamily="34" charset="0"/>
              </a:rPr>
              <a:t>Adding the reserved rights will cause displacement and challenge in patterns of</a:t>
            </a:r>
            <a:r>
              <a:rPr lang="en-US" altLang="en-US" baseline="0" dirty="0">
                <a:latin typeface="Arial" pitchFamily="34" charset="0"/>
                <a:cs typeface="Arial" pitchFamily="34" charset="0"/>
              </a:rPr>
              <a:t> use.</a:t>
            </a:r>
          </a:p>
          <a:p>
            <a:endParaRPr lang="en-US" altLang="en-US" baseline="0" dirty="0">
              <a:latin typeface="Arial" pitchFamily="34" charset="0"/>
              <a:cs typeface="Arial" pitchFamily="34" charset="0"/>
            </a:endParaRPr>
          </a:p>
          <a:p>
            <a:r>
              <a:rPr lang="en-US" altLang="en-US" baseline="0" dirty="0">
                <a:latin typeface="Arial" pitchFamily="34" charset="0"/>
                <a:cs typeface="Arial" pitchFamily="34" charset="0"/>
              </a:rPr>
              <a:t>So, our task is how to quantify the rights in the least disruptive way possible.</a:t>
            </a:r>
            <a:endParaRPr lang="en-US" altLang="en-US" dirty="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cs typeface="Arial" pitchFamily="34" charset="0"/>
              </a:rPr>
              <a:t>Let’s talk about whey this matters.</a:t>
            </a:r>
          </a:p>
          <a:p>
            <a:endParaRPr lang="en-US" altLang="en-US" dirty="0">
              <a:latin typeface="Arial" pitchFamily="34" charset="0"/>
              <a:cs typeface="Arial" pitchFamily="34" charset="0"/>
            </a:endParaRPr>
          </a:p>
          <a:p>
            <a:r>
              <a:rPr lang="en-US" altLang="en-US" dirty="0">
                <a:latin typeface="Arial" pitchFamily="34" charset="0"/>
                <a:cs typeface="Arial" pitchFamily="34" charset="0"/>
              </a:rPr>
              <a:t>-</a:t>
            </a:r>
            <a:r>
              <a:rPr lang="en-US" altLang="en-US" baseline="0" dirty="0">
                <a:latin typeface="Arial" pitchFamily="34" charset="0"/>
                <a:cs typeface="Arial" pitchFamily="34" charset="0"/>
              </a:rPr>
              <a:t> using a sample illustrative example.</a:t>
            </a:r>
            <a:endParaRPr lang="en-US" altLang="en-US" dirty="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a:latin typeface="Arial" pitchFamily="34" charset="0"/>
                <a:cs typeface="Arial" pitchFamily="34" charset="0"/>
              </a:rPr>
              <a:t>The Legislature and Governor, by a joint resolution, have endorsed this approach.</a:t>
            </a:r>
          </a:p>
          <a:p>
            <a:endParaRPr lang="en-US" altLang="en-US" dirty="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1582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683093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cs typeface="Arial" pitchFamily="34" charset="0"/>
              </a:rPr>
              <a:t>The need for beneficial use is so important because it pays back the public for allowing a person to privatize water use and because it “keeps the system real” in terms of requiring actual use instead of simply doing paperwork. </a:t>
            </a:r>
          </a:p>
          <a:p>
            <a:endParaRPr lang="en-US" altLang="en-US" dirty="0">
              <a:latin typeface="Arial" pitchFamily="34" charset="0"/>
              <a:cs typeface="Arial" pitchFamily="34" charset="0"/>
            </a:endParaRPr>
          </a:p>
          <a:p>
            <a:r>
              <a:rPr lang="en-US" altLang="en-US" dirty="0">
                <a:latin typeface="Arial" pitchFamily="34" charset="0"/>
                <a:cs typeface="Arial" pitchFamily="34" charset="0"/>
              </a:rPr>
              <a:t>We</a:t>
            </a:r>
            <a:r>
              <a:rPr lang="en-US" altLang="en-US" baseline="0" dirty="0">
                <a:latin typeface="Arial" pitchFamily="34" charset="0"/>
                <a:cs typeface="Arial" pitchFamily="34" charset="0"/>
              </a:rPr>
              <a:t> are moving away from bedrock principle in some ways and we will pay a price for doing so, I’m afraid.</a:t>
            </a:r>
            <a:endParaRPr lang="en-US" altLang="en-US" dirty="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desire to irrigate arid land prompted the spread of the appropriation doctrine.  </a:t>
            </a:r>
          </a:p>
          <a:p>
            <a:endParaRPr lang="en-US" dirty="0"/>
          </a:p>
          <a:p>
            <a:r>
              <a:rPr lang="en-US" dirty="0"/>
              <a:t>“Modern irrigators” could subscribe to this magazine—published monthly.  In this October, 1894</a:t>
            </a:r>
            <a:r>
              <a:rPr lang="en-US" baseline="0" dirty="0"/>
              <a:t> issue you could read articles on: </a:t>
            </a:r>
          </a:p>
          <a:p>
            <a:endParaRPr lang="en-US" baseline="0" dirty="0"/>
          </a:p>
          <a:p>
            <a:r>
              <a:rPr lang="en-US" baseline="0" dirty="0"/>
              <a:t>“The Progress of Western America, ” “The Mighty Colorado,” “The Art of Irrigation,” and “Talks with Practical Irrigators.”</a:t>
            </a:r>
          </a:p>
          <a:p>
            <a:endParaRPr lang="en-US" baseline="0" dirty="0"/>
          </a:p>
          <a:p>
            <a:endParaRPr lang="en-US" baseline="0" dirty="0"/>
          </a:p>
          <a:p>
            <a:endParaRPr lang="en-US" baseline="0" dirty="0"/>
          </a:p>
          <a:p>
            <a:r>
              <a:rPr lang="en-US" baseline="0" dirty="0"/>
              <a:t>[The temporary chairman of the “Third National Irrigation Congress” at this time was George Q. Cannon and John Henry Smith was a delegate to the National Irrigation Congress.  The mantra of the National Irrigation Congress was “Store the Floods,” “Save the Forests,” and “Reclaim the Land.”]</a:t>
            </a:r>
            <a:endParaRPr lang="en-US" dirty="0"/>
          </a:p>
        </p:txBody>
      </p:sp>
    </p:spTree>
    <p:extLst>
      <p:ext uri="{BB962C8B-B14F-4D97-AF65-F5344CB8AC3E}">
        <p14:creationId xmlns:p14="http://schemas.microsoft.com/office/powerpoint/2010/main" val="2771528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cs typeface="Arial" pitchFamily="34" charset="0"/>
              </a:rPr>
              <a:t>In many places those who came before us have done such a good job of planning for the future, that we forget about our desert environment.</a:t>
            </a:r>
          </a:p>
          <a:p>
            <a:endParaRPr lang="en-US" altLang="en-US" dirty="0">
              <a:latin typeface="Arial" pitchFamily="34" charset="0"/>
              <a:cs typeface="Arial" pitchFamily="34" charset="0"/>
            </a:endParaRPr>
          </a:p>
          <a:p>
            <a:r>
              <a:rPr lang="en-US" altLang="en-US" dirty="0">
                <a:latin typeface="Arial" pitchFamily="34" charset="0"/>
                <a:cs typeface="Arial" pitchFamily="34" charset="0"/>
              </a:rPr>
              <a:t>Much of what appears on this map in yellow</a:t>
            </a:r>
            <a:r>
              <a:rPr lang="en-US" altLang="en-US" baseline="0" dirty="0">
                <a:latin typeface="Arial" pitchFamily="34" charset="0"/>
                <a:cs typeface="Arial" pitchFamily="34" charset="0"/>
              </a:rPr>
              <a:t> is depicted on other early maps as “the Great American Desert.”</a:t>
            </a:r>
          </a:p>
          <a:p>
            <a:endParaRPr lang="en-US" altLang="en-US" baseline="0" dirty="0">
              <a:latin typeface="Arial" pitchFamily="34" charset="0"/>
              <a:cs typeface="Arial" pitchFamily="34" charset="0"/>
            </a:endParaRPr>
          </a:p>
          <a:p>
            <a:r>
              <a:rPr lang="en-US" altLang="en-US" baseline="0" dirty="0">
                <a:latin typeface="Arial" pitchFamily="34" charset="0"/>
                <a:cs typeface="Arial" pitchFamily="34" charset="0"/>
              </a:rPr>
              <a:t>It was considered a desert area by cartographers in 1890 because of lack of rainfall.</a:t>
            </a:r>
            <a:endParaRPr lang="en-US" altLang="en-US" dirty="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4578" name="Rectangle 1026"/>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24579" name="Rectangle 102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2084BD6-58DB-442E-8760-56B5735001FB}" type="slidenum">
              <a:rPr lang="en-US"/>
              <a:pPr>
                <a:defRPr/>
              </a:pPr>
              <a:t>‹#›</a:t>
            </a:fld>
            <a:endParaRPr lang="en-US" dirty="0"/>
          </a:p>
        </p:txBody>
      </p:sp>
    </p:spTree>
    <p:extLst>
      <p:ext uri="{BB962C8B-B14F-4D97-AF65-F5344CB8AC3E}">
        <p14:creationId xmlns:p14="http://schemas.microsoft.com/office/powerpoint/2010/main" val="1847436930"/>
      </p:ext>
    </p:extLst>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E40D416-207C-41B6-AC60-10C4E69B4772}" type="slidenum">
              <a:rPr lang="en-US"/>
              <a:pPr>
                <a:defRPr/>
              </a:pPr>
              <a:t>‹#›</a:t>
            </a:fld>
            <a:endParaRPr lang="en-US" dirty="0"/>
          </a:p>
        </p:txBody>
      </p:sp>
    </p:spTree>
    <p:extLst>
      <p:ext uri="{BB962C8B-B14F-4D97-AF65-F5344CB8AC3E}">
        <p14:creationId xmlns:p14="http://schemas.microsoft.com/office/powerpoint/2010/main" val="1601372938"/>
      </p:ext>
    </p:extLst>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528FE5E-D902-4525-A5EE-36912386DBB6}" type="slidenum">
              <a:rPr lang="en-US"/>
              <a:pPr>
                <a:defRPr/>
              </a:pPr>
              <a:t>‹#›</a:t>
            </a:fld>
            <a:endParaRPr lang="en-US" dirty="0"/>
          </a:p>
        </p:txBody>
      </p:sp>
    </p:spTree>
    <p:extLst>
      <p:ext uri="{BB962C8B-B14F-4D97-AF65-F5344CB8AC3E}">
        <p14:creationId xmlns:p14="http://schemas.microsoft.com/office/powerpoint/2010/main" val="276932984"/>
      </p:ext>
    </p:extLst>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F711978-0593-45CD-8BE4-64A7CE13C8C0}" type="slidenum">
              <a:rPr lang="en-US"/>
              <a:pPr>
                <a:defRPr/>
              </a:pPr>
              <a:t>‹#›</a:t>
            </a:fld>
            <a:endParaRPr lang="en-US" dirty="0"/>
          </a:p>
        </p:txBody>
      </p:sp>
    </p:spTree>
    <p:extLst>
      <p:ext uri="{BB962C8B-B14F-4D97-AF65-F5344CB8AC3E}">
        <p14:creationId xmlns:p14="http://schemas.microsoft.com/office/powerpoint/2010/main" val="3141410192"/>
      </p:ext>
    </p:extLst>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83AB726-1D32-4A36-8902-23697A8B06B8}" type="slidenum">
              <a:rPr lang="en-US"/>
              <a:pPr>
                <a:defRPr/>
              </a:pPr>
              <a:t>‹#›</a:t>
            </a:fld>
            <a:endParaRPr lang="en-US" dirty="0"/>
          </a:p>
        </p:txBody>
      </p:sp>
    </p:spTree>
    <p:extLst>
      <p:ext uri="{BB962C8B-B14F-4D97-AF65-F5344CB8AC3E}">
        <p14:creationId xmlns:p14="http://schemas.microsoft.com/office/powerpoint/2010/main" val="694259047"/>
      </p:ext>
    </p:extLst>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CFF8599-F9BD-4BA2-9831-7D6119674919}" type="slidenum">
              <a:rPr lang="en-US"/>
              <a:pPr>
                <a:defRPr/>
              </a:pPr>
              <a:t>‹#›</a:t>
            </a:fld>
            <a:endParaRPr lang="en-US" dirty="0"/>
          </a:p>
        </p:txBody>
      </p:sp>
    </p:spTree>
    <p:extLst>
      <p:ext uri="{BB962C8B-B14F-4D97-AF65-F5344CB8AC3E}">
        <p14:creationId xmlns:p14="http://schemas.microsoft.com/office/powerpoint/2010/main" val="3377266511"/>
      </p:ext>
    </p:extLst>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054FC217-FB69-4B64-A848-068885AF45E6}" type="slidenum">
              <a:rPr lang="en-US"/>
              <a:pPr>
                <a:defRPr/>
              </a:pPr>
              <a:t>‹#›</a:t>
            </a:fld>
            <a:endParaRPr lang="en-US" dirty="0"/>
          </a:p>
        </p:txBody>
      </p:sp>
    </p:spTree>
    <p:extLst>
      <p:ext uri="{BB962C8B-B14F-4D97-AF65-F5344CB8AC3E}">
        <p14:creationId xmlns:p14="http://schemas.microsoft.com/office/powerpoint/2010/main" val="211878196"/>
      </p:ext>
    </p:extLst>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E8ECA49-D83D-4535-A77E-F88AD0535DF5}" type="slidenum">
              <a:rPr lang="en-US"/>
              <a:pPr>
                <a:defRPr/>
              </a:pPr>
              <a:t>‹#›</a:t>
            </a:fld>
            <a:endParaRPr lang="en-US" dirty="0"/>
          </a:p>
        </p:txBody>
      </p:sp>
    </p:spTree>
    <p:extLst>
      <p:ext uri="{BB962C8B-B14F-4D97-AF65-F5344CB8AC3E}">
        <p14:creationId xmlns:p14="http://schemas.microsoft.com/office/powerpoint/2010/main" val="1693502501"/>
      </p:ext>
    </p:extLst>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3296E2F4-A7EB-4CA5-9496-797D1A229094}" type="slidenum">
              <a:rPr lang="en-US"/>
              <a:pPr>
                <a:defRPr/>
              </a:pPr>
              <a:t>‹#›</a:t>
            </a:fld>
            <a:endParaRPr lang="en-US" dirty="0"/>
          </a:p>
        </p:txBody>
      </p:sp>
    </p:spTree>
    <p:extLst>
      <p:ext uri="{BB962C8B-B14F-4D97-AF65-F5344CB8AC3E}">
        <p14:creationId xmlns:p14="http://schemas.microsoft.com/office/powerpoint/2010/main" val="2821182622"/>
      </p:ext>
    </p:extLst>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9D5FE3-EF6F-4AD3-B5B2-2167DCADFB83}" type="slidenum">
              <a:rPr lang="en-US"/>
              <a:pPr>
                <a:defRPr/>
              </a:pPr>
              <a:t>‹#›</a:t>
            </a:fld>
            <a:endParaRPr lang="en-US" dirty="0"/>
          </a:p>
        </p:txBody>
      </p:sp>
    </p:spTree>
    <p:extLst>
      <p:ext uri="{BB962C8B-B14F-4D97-AF65-F5344CB8AC3E}">
        <p14:creationId xmlns:p14="http://schemas.microsoft.com/office/powerpoint/2010/main" val="642263160"/>
      </p:ext>
    </p:extLst>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3E859B0-EC8A-4B4B-96F5-D79E94B6F346}" type="slidenum">
              <a:rPr lang="en-US"/>
              <a:pPr>
                <a:defRPr/>
              </a:pPr>
              <a:t>‹#›</a:t>
            </a:fld>
            <a:endParaRPr lang="en-US" dirty="0"/>
          </a:p>
        </p:txBody>
      </p:sp>
    </p:spTree>
    <p:extLst>
      <p:ext uri="{BB962C8B-B14F-4D97-AF65-F5344CB8AC3E}">
        <p14:creationId xmlns:p14="http://schemas.microsoft.com/office/powerpoint/2010/main" val="2906912867"/>
      </p:ext>
    </p:extLst>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cs typeface="Arial" charset="0"/>
              </a:defRPr>
            </a:lvl1pPr>
          </a:lstStyle>
          <a:p>
            <a:pPr>
              <a:defRPr/>
            </a:pPr>
            <a:endParaRPr lang="en-US" dirty="0"/>
          </a:p>
        </p:txBody>
      </p:sp>
      <p:sp>
        <p:nvSpPr>
          <p:cNvPr id="23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cs typeface="Arial" charset="0"/>
              </a:defRPr>
            </a:lvl1pPr>
          </a:lstStyle>
          <a:p>
            <a:pPr>
              <a:defRPr/>
            </a:pPr>
            <a:endParaRPr lang="en-US" dirty="0"/>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cs typeface="Arial" charset="0"/>
              </a:defRPr>
            </a:lvl1pPr>
          </a:lstStyle>
          <a:p>
            <a:pPr>
              <a:defRPr/>
            </a:pPr>
            <a:fld id="{94215576-D02F-431A-A7EE-3C6193D7F7D1}"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spd="slow">
    <p:dissolve/>
  </p:transition>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flickr.com/photos/jstephenconn/521178784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hyperlink" Target="http://3.bp.blogspot.com/_8306FJ3PJK8/Sp7EfFq2e7I/AAAAAAAAAAU/FTCFx6Elz2E/s1600-h/Lineup+for+Water.jp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media.backpacker.com/wp-content/uploads/2008/01/Stillwatercanyon_1207_445x26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31520" y="457200"/>
            <a:ext cx="7650480" cy="5169296"/>
          </a:xfrm>
          <a:prstGeom prst="rect">
            <a:avLst/>
          </a:prstGeom>
          <a:noFill/>
          <a:effectLst>
            <a:outerShdw dist="50800" sx="1000" sy="1000" algn="ctr" rotWithShape="0">
              <a:srgbClr val="000000"/>
            </a:outerShdw>
            <a:reflection endPos="26000" dir="5400000" sy="-100000" algn="bl" rotWithShape="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828800" y="4724400"/>
            <a:ext cx="5181600" cy="2062103"/>
          </a:xfrm>
          <a:prstGeom prst="rect">
            <a:avLst/>
          </a:prstGeom>
          <a:noFill/>
        </p:spPr>
        <p:txBody>
          <a:bodyPr>
            <a:spAutoFit/>
          </a:bodyPr>
          <a:lstStyle/>
          <a:p>
            <a:pPr algn="ctr">
              <a:defRPr/>
            </a:pPr>
            <a:r>
              <a:rPr lang="en-US" sz="3200" b="1" dirty="0">
                <a:solidFill>
                  <a:schemeClr val="tx1">
                    <a:lumMod val="85000"/>
                  </a:schemeClr>
                </a:solidFill>
                <a:latin typeface="+mn-lt"/>
                <a:cs typeface="Times New Roman" pitchFamily="18" charset="0"/>
              </a:rPr>
              <a:t>Norman K. Johnson </a:t>
            </a:r>
          </a:p>
          <a:p>
            <a:pPr algn="ctr">
              <a:defRPr/>
            </a:pPr>
            <a:r>
              <a:rPr lang="en-US" sz="2400" dirty="0">
                <a:solidFill>
                  <a:schemeClr val="tx1">
                    <a:lumMod val="85000"/>
                  </a:schemeClr>
                </a:solidFill>
                <a:latin typeface="+mn-lt"/>
                <a:cs typeface="Times New Roman" pitchFamily="18" charset="0"/>
              </a:rPr>
              <a:t>Symposium on the Settlement of</a:t>
            </a:r>
          </a:p>
          <a:p>
            <a:pPr algn="ctr">
              <a:defRPr/>
            </a:pPr>
            <a:r>
              <a:rPr lang="en-US" sz="2400" dirty="0">
                <a:solidFill>
                  <a:schemeClr val="tx1">
                    <a:lumMod val="85000"/>
                  </a:schemeClr>
                </a:solidFill>
                <a:latin typeface="+mn-lt"/>
                <a:cs typeface="Times New Roman" pitchFamily="18" charset="0"/>
              </a:rPr>
              <a:t>Indian Reserved Water Right Claims</a:t>
            </a:r>
          </a:p>
          <a:p>
            <a:pPr algn="ctr">
              <a:defRPr/>
            </a:pPr>
            <a:r>
              <a:rPr lang="en-US" sz="2400" dirty="0">
                <a:solidFill>
                  <a:schemeClr val="tx1">
                    <a:lumMod val="85000"/>
                  </a:schemeClr>
                </a:solidFill>
                <a:latin typeface="+mn-lt"/>
                <a:cs typeface="Times New Roman" pitchFamily="18" charset="0"/>
              </a:rPr>
              <a:t>August 13-15, 2019</a:t>
            </a:r>
          </a:p>
          <a:p>
            <a:pPr algn="ctr">
              <a:defRPr/>
            </a:pPr>
            <a:r>
              <a:rPr lang="en-US" sz="2400" dirty="0" err="1">
                <a:solidFill>
                  <a:schemeClr val="tx1">
                    <a:lumMod val="85000"/>
                  </a:schemeClr>
                </a:solidFill>
                <a:latin typeface="+mn-lt"/>
                <a:cs typeface="Times New Roman" pitchFamily="18" charset="0"/>
              </a:rPr>
              <a:t>Funner</a:t>
            </a:r>
            <a:r>
              <a:rPr lang="en-US" sz="2400" dirty="0">
                <a:solidFill>
                  <a:schemeClr val="tx1">
                    <a:lumMod val="85000"/>
                  </a:schemeClr>
                </a:solidFill>
                <a:latin typeface="+mn-lt"/>
                <a:cs typeface="Times New Roman" pitchFamily="18" charset="0"/>
              </a:rPr>
              <a:t>, California</a:t>
            </a:r>
          </a:p>
        </p:txBody>
      </p:sp>
      <p:sp>
        <p:nvSpPr>
          <p:cNvPr id="2" name="Title 1"/>
          <p:cNvSpPr>
            <a:spLocks noGrp="1"/>
          </p:cNvSpPr>
          <p:nvPr>
            <p:ph type="title"/>
          </p:nvPr>
        </p:nvSpPr>
        <p:spPr>
          <a:xfrm>
            <a:off x="76200" y="2743200"/>
            <a:ext cx="8915400" cy="1828800"/>
          </a:xfrm>
        </p:spPr>
        <p:txBody>
          <a:bodyPr/>
          <a:lstStyle/>
          <a:p>
            <a:pPr>
              <a:defRPr/>
            </a:pPr>
            <a:r>
              <a:rPr lang="en-US" sz="4200" b="1" cap="small" dirty="0">
                <a:solidFill>
                  <a:schemeClr val="tx1">
                    <a:lumMod val="95000"/>
                  </a:schemeClr>
                </a:solidFill>
              </a:rPr>
              <a:t>Western Water Law and Indian Reserved Water Rights: A Premier</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4294967295"/>
          </p:nvPr>
        </p:nvSpPr>
        <p:spPr>
          <a:xfrm>
            <a:off x="1600200" y="6248400"/>
            <a:ext cx="6248400" cy="457200"/>
          </a:xfrm>
          <a:solidFill>
            <a:schemeClr val="tx1"/>
          </a:solidFill>
        </p:spPr>
        <p:txBody>
          <a:bodyPr wrap="square"/>
          <a:lstStyle/>
          <a:p>
            <a:pPr marL="171450" indent="-171450">
              <a:buClrTx/>
              <a:buFont typeface="Wingdings" panose="05000000000000000000" pitchFamily="2" charset="2"/>
              <a:buChar char="v"/>
            </a:pPr>
            <a:r>
              <a:rPr lang="en-US" sz="900" b="1" dirty="0">
                <a:solidFill>
                  <a:schemeClr val="bg1">
                    <a:lumMod val="50000"/>
                  </a:schemeClr>
                </a:solidFill>
                <a:effectLst/>
              </a:rPr>
              <a:t>2014 U.S. Department of Energy: “The Water-Energy Nexus: Challenges and Opportunities” Overview and Summary, Figure 5.</a:t>
            </a:r>
          </a:p>
        </p:txBody>
      </p:sp>
      <p:pic>
        <p:nvPicPr>
          <p:cNvPr id="4" name="Content Placeholder 3"/>
          <p:cNvPicPr>
            <a:picLocks noGrp="1" noChangeAspect="1"/>
          </p:cNvPicPr>
          <p:nvPr>
            <p:ph type="pic" idx="4294967295"/>
          </p:nvPr>
        </p:nvPicPr>
        <p:blipFill rotWithShape="1">
          <a:blip r:embed="rId3" cstate="print">
            <a:extLst>
              <a:ext uri="{28A0092B-C50C-407E-A947-70E740481C1C}">
                <a14:useLocalDpi xmlns:a14="http://schemas.microsoft.com/office/drawing/2010/main" val="0"/>
              </a:ext>
            </a:extLst>
          </a:blip>
          <a:srcRect l="5331" t="202" r="3282" b="4189"/>
          <a:stretch/>
        </p:blipFill>
        <p:spPr>
          <a:xfrm>
            <a:off x="1600200" y="1371600"/>
            <a:ext cx="6267450" cy="4937125"/>
          </a:xfrm>
        </p:spPr>
      </p:pic>
      <p:sp>
        <p:nvSpPr>
          <p:cNvPr id="7" name="Title 6"/>
          <p:cNvSpPr>
            <a:spLocks noGrp="1"/>
          </p:cNvSpPr>
          <p:nvPr>
            <p:ph type="title"/>
          </p:nvPr>
        </p:nvSpPr>
        <p:spPr>
          <a:xfrm>
            <a:off x="457200" y="228600"/>
            <a:ext cx="8382000" cy="1066800"/>
          </a:xfrm>
        </p:spPr>
        <p:txBody>
          <a:bodyPr/>
          <a:lstStyle/>
          <a:p>
            <a:r>
              <a:rPr lang="en-US" b="1" dirty="0"/>
              <a:t>Western Water Law —</a:t>
            </a:r>
            <a:br>
              <a:rPr lang="en-US" b="1" dirty="0"/>
            </a:br>
            <a:r>
              <a:rPr lang="en-US" b="1" dirty="0"/>
              <a:t> Origin and History</a:t>
            </a:r>
          </a:p>
        </p:txBody>
      </p:sp>
    </p:spTree>
    <p:extLst>
      <p:ext uri="{BB962C8B-B14F-4D97-AF65-F5344CB8AC3E}">
        <p14:creationId xmlns:p14="http://schemas.microsoft.com/office/powerpoint/2010/main" val="2937686462"/>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bg/>
                                          </p:spTgt>
                                        </p:tgtEl>
                                        <p:attrNameLst>
                                          <p:attrName>style.visibility</p:attrName>
                                        </p:attrNameLst>
                                      </p:cBhvr>
                                      <p:to>
                                        <p:strVal val="visible"/>
                                      </p:to>
                                    </p:set>
                                    <p:anim calcmode="lin" valueType="num">
                                      <p:cBhvr additive="base">
                                        <p:cTn id="11"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6">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76400"/>
          </a:xfrm>
        </p:spPr>
        <p:txBody>
          <a:bodyPr/>
          <a:lstStyle/>
          <a:p>
            <a:pPr>
              <a:defRPr/>
            </a:pPr>
            <a:r>
              <a:rPr lang="en-US" b="1" dirty="0"/>
              <a:t>Reserved Rights —</a:t>
            </a:r>
            <a:br>
              <a:rPr lang="en-US" b="1" dirty="0"/>
            </a:br>
            <a:r>
              <a:rPr lang="en-US" b="1" dirty="0"/>
              <a:t>Origin and History</a:t>
            </a:r>
          </a:p>
        </p:txBody>
      </p:sp>
      <p:sp>
        <p:nvSpPr>
          <p:cNvPr id="3" name="Content Placeholder 2"/>
          <p:cNvSpPr>
            <a:spLocks noGrp="1"/>
          </p:cNvSpPr>
          <p:nvPr>
            <p:ph idx="1"/>
          </p:nvPr>
        </p:nvSpPr>
        <p:spPr>
          <a:xfrm>
            <a:off x="0" y="1828800"/>
            <a:ext cx="8991600" cy="4876800"/>
          </a:xfrm>
        </p:spPr>
        <p:txBody>
          <a:bodyPr/>
          <a:lstStyle/>
          <a:p>
            <a:pPr>
              <a:buClr>
                <a:srgbClr val="FFC000"/>
              </a:buClr>
              <a:buFont typeface="Wingdings" pitchFamily="2" charset="2"/>
              <a:buChar char="v"/>
              <a:defRPr/>
            </a:pPr>
            <a:r>
              <a:rPr lang="en-US" sz="3000" dirty="0"/>
              <a:t>At the same time the appropriation doctrine was developing with federal approval, federal reservations of land were being made in the West</a:t>
            </a:r>
          </a:p>
          <a:p>
            <a:pPr>
              <a:buClr>
                <a:srgbClr val="FFC000"/>
              </a:buClr>
              <a:buFont typeface="Wingdings" pitchFamily="2" charset="2"/>
              <a:buChar char="v"/>
              <a:defRPr/>
            </a:pPr>
            <a:r>
              <a:rPr lang="en-US" sz="3000" dirty="0"/>
              <a:t>Congress and the President set aside public lands</a:t>
            </a:r>
          </a:p>
          <a:p>
            <a:pPr>
              <a:buClr>
                <a:srgbClr val="FFC000"/>
              </a:buClr>
              <a:buFont typeface="Wingdings" pitchFamily="2" charset="2"/>
              <a:buNone/>
              <a:defRPr/>
            </a:pPr>
            <a:r>
              <a:rPr lang="en-US" sz="3000" dirty="0"/>
              <a:t>   for a particular purposes, </a:t>
            </a:r>
          </a:p>
          <a:p>
            <a:pPr>
              <a:buClr>
                <a:srgbClr val="FFC000"/>
              </a:buClr>
              <a:buFont typeface="Wingdings" pitchFamily="2" charset="2"/>
              <a:buNone/>
              <a:defRPr/>
            </a:pPr>
            <a:r>
              <a:rPr lang="en-US" sz="3000" dirty="0"/>
              <a:t>   such as Indian</a:t>
            </a:r>
          </a:p>
          <a:p>
            <a:pPr>
              <a:buClr>
                <a:srgbClr val="FFC000"/>
              </a:buClr>
              <a:buFont typeface="Wingdings" pitchFamily="2" charset="2"/>
              <a:buNone/>
              <a:defRPr/>
            </a:pPr>
            <a:r>
              <a:rPr lang="en-US" sz="3000" dirty="0"/>
              <a:t>   reservations, but did not</a:t>
            </a:r>
          </a:p>
          <a:p>
            <a:pPr>
              <a:buClr>
                <a:srgbClr val="FFC000"/>
              </a:buClr>
              <a:buFont typeface="Wingdings" pitchFamily="2" charset="2"/>
              <a:buNone/>
              <a:defRPr/>
            </a:pPr>
            <a:r>
              <a:rPr lang="en-US" sz="3000" dirty="0"/>
              <a:t>   create accompanying </a:t>
            </a:r>
          </a:p>
          <a:p>
            <a:pPr>
              <a:buClr>
                <a:srgbClr val="FFC000"/>
              </a:buClr>
              <a:buFont typeface="Wingdings" pitchFamily="2" charset="2"/>
              <a:buNone/>
              <a:defRPr/>
            </a:pPr>
            <a:r>
              <a:rPr lang="en-US" sz="3000" dirty="0"/>
              <a:t>	water rights</a:t>
            </a:r>
          </a:p>
        </p:txBody>
      </p:sp>
      <p:pic>
        <p:nvPicPr>
          <p:cNvPr id="16388" name="Picture 5" descr="Ute Indian Treaty..jpg"/>
          <p:cNvPicPr>
            <a:picLocks noChangeAspect="1"/>
          </p:cNvPicPr>
          <p:nvPr/>
        </p:nvPicPr>
        <p:blipFill>
          <a:blip r:embed="rId3"/>
          <a:srcRect/>
          <a:stretch>
            <a:fillRect/>
          </a:stretch>
        </p:blipFill>
        <p:spPr bwMode="auto">
          <a:xfrm>
            <a:off x="4876800" y="3830638"/>
            <a:ext cx="4114800" cy="2819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t>Reserved Rights —</a:t>
            </a:r>
            <a:br>
              <a:rPr lang="en-US" b="1" dirty="0"/>
            </a:br>
            <a:r>
              <a:rPr lang="en-US" b="1" dirty="0"/>
              <a:t>Origin and History</a:t>
            </a:r>
          </a:p>
        </p:txBody>
      </p:sp>
      <p:sp>
        <p:nvSpPr>
          <p:cNvPr id="3" name="Content Placeholder 2"/>
          <p:cNvSpPr>
            <a:spLocks noGrp="1"/>
          </p:cNvSpPr>
          <p:nvPr>
            <p:ph idx="1"/>
          </p:nvPr>
        </p:nvSpPr>
        <p:spPr/>
        <p:txBody>
          <a:bodyPr/>
          <a:lstStyle/>
          <a:p>
            <a:pPr>
              <a:buClr>
                <a:srgbClr val="FFC000"/>
              </a:buClr>
              <a:buFont typeface="Wingdings" pitchFamily="2" charset="2"/>
              <a:buChar char="v"/>
              <a:defRPr/>
            </a:pPr>
            <a:r>
              <a:rPr lang="en-US" dirty="0"/>
              <a:t>In 1906 the U. S. sued on behalf of the Ft. Belknap Reservation Indians to secure water rights for them on the Milk River</a:t>
            </a:r>
          </a:p>
          <a:p>
            <a:pPr>
              <a:buClr>
                <a:srgbClr val="FFC000"/>
              </a:buClr>
              <a:buFont typeface="Wingdings" pitchFamily="2" charset="2"/>
              <a:buChar char="v"/>
              <a:defRPr/>
            </a:pPr>
            <a:r>
              <a:rPr lang="en-US" dirty="0"/>
              <a:t>Defendant farmers/ranchers protested, saying they had valid water rights created under Montana law</a:t>
            </a:r>
          </a:p>
          <a:p>
            <a:pPr>
              <a:buClr>
                <a:srgbClr val="FFC000"/>
              </a:buClr>
              <a:buFont typeface="Wingdings" pitchFamily="2" charset="2"/>
              <a:buChar char="v"/>
              <a:defRPr/>
            </a:pPr>
            <a:r>
              <a:rPr lang="en-US" dirty="0"/>
              <a:t>The suit created a genuine dilemma</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t>Reserved Rights —</a:t>
            </a:r>
            <a:br>
              <a:rPr lang="en-US" b="1" dirty="0"/>
            </a:br>
            <a:r>
              <a:rPr lang="en-US" b="1" dirty="0"/>
              <a:t>Origin and History</a:t>
            </a:r>
          </a:p>
        </p:txBody>
      </p:sp>
      <p:sp>
        <p:nvSpPr>
          <p:cNvPr id="3" name="Content Placeholder 2"/>
          <p:cNvSpPr>
            <a:spLocks noGrp="1"/>
          </p:cNvSpPr>
          <p:nvPr>
            <p:ph idx="1"/>
          </p:nvPr>
        </p:nvSpPr>
        <p:spPr/>
        <p:txBody>
          <a:bodyPr/>
          <a:lstStyle/>
          <a:p>
            <a:pPr>
              <a:buClr>
                <a:srgbClr val="FFC000"/>
              </a:buClr>
              <a:buFont typeface="Wingdings" pitchFamily="2" charset="2"/>
              <a:buChar char="v"/>
              <a:defRPr/>
            </a:pPr>
            <a:r>
              <a:rPr lang="en-US" dirty="0"/>
              <a:t>In 1908 the Supreme Court issued its </a:t>
            </a:r>
            <a:r>
              <a:rPr lang="en-US" i="1" dirty="0"/>
              <a:t>Winters </a:t>
            </a:r>
            <a:r>
              <a:rPr lang="en-US" dirty="0"/>
              <a:t> decision</a:t>
            </a:r>
          </a:p>
          <a:p>
            <a:pPr>
              <a:buClr>
                <a:srgbClr val="FFC000"/>
              </a:buClr>
              <a:buFont typeface="Wingdings" pitchFamily="2" charset="2"/>
              <a:buChar char="v"/>
              <a:defRPr/>
            </a:pPr>
            <a:r>
              <a:rPr lang="en-US" dirty="0"/>
              <a:t>It said Congress, when it set aside the reservation, impliedly intended to reserve water for the Indians </a:t>
            </a:r>
          </a:p>
          <a:p>
            <a:pPr>
              <a:buClr>
                <a:srgbClr val="FFC000"/>
              </a:buClr>
              <a:buFont typeface="Wingdings" pitchFamily="2" charset="2"/>
              <a:buChar char="v"/>
              <a:defRPr/>
            </a:pPr>
            <a:r>
              <a:rPr lang="en-US" dirty="0"/>
              <a:t>The “reserved rights” doctrine was born as an equitable, judicial response to a real and difficult controversy </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t>Reserved Rights —</a:t>
            </a:r>
            <a:br>
              <a:rPr lang="en-US" b="1" dirty="0"/>
            </a:br>
            <a:r>
              <a:rPr lang="en-US" b="1" dirty="0"/>
              <a:t>Origin and History</a:t>
            </a:r>
          </a:p>
        </p:txBody>
      </p:sp>
      <p:sp>
        <p:nvSpPr>
          <p:cNvPr id="3" name="Content Placeholder 2"/>
          <p:cNvSpPr>
            <a:spLocks noGrp="1"/>
          </p:cNvSpPr>
          <p:nvPr>
            <p:ph idx="1"/>
          </p:nvPr>
        </p:nvSpPr>
        <p:spPr/>
        <p:txBody>
          <a:bodyPr/>
          <a:lstStyle/>
          <a:p>
            <a:pPr>
              <a:buClr>
                <a:srgbClr val="FFC000"/>
              </a:buClr>
              <a:buFont typeface="Wingdings" pitchFamily="2" charset="2"/>
              <a:buChar char="v"/>
              <a:defRPr/>
            </a:pPr>
            <a:r>
              <a:rPr lang="en-US" dirty="0"/>
              <a:t>In </a:t>
            </a:r>
            <a:r>
              <a:rPr lang="en-US" i="1" dirty="0"/>
              <a:t>Arizona v. California</a:t>
            </a:r>
            <a:r>
              <a:rPr lang="en-US" dirty="0"/>
              <a:t> (1963) the U. S. Supreme Court said the reserved rights doctrine applies to federal reservations other than Indian reservations</a:t>
            </a:r>
          </a:p>
          <a:p>
            <a:pPr>
              <a:buClr>
                <a:srgbClr val="FFC000"/>
              </a:buClr>
              <a:buFont typeface="Wingdings" pitchFamily="2" charset="2"/>
              <a:buChar char="v"/>
              <a:defRPr/>
            </a:pPr>
            <a:r>
              <a:rPr lang="en-US" dirty="0"/>
              <a:t>For Indian Reservations it said the number of practicably irrigable acres on the reservation (PIA) is used to quantify the right </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t>Reserved Rights —</a:t>
            </a:r>
            <a:br>
              <a:rPr lang="en-US" b="1" dirty="0"/>
            </a:br>
            <a:r>
              <a:rPr lang="en-US" b="1" dirty="0"/>
              <a:t>Origin and History</a:t>
            </a:r>
          </a:p>
        </p:txBody>
      </p:sp>
      <p:sp>
        <p:nvSpPr>
          <p:cNvPr id="3" name="Content Placeholder 2"/>
          <p:cNvSpPr>
            <a:spLocks noGrp="1"/>
          </p:cNvSpPr>
          <p:nvPr>
            <p:ph idx="1"/>
          </p:nvPr>
        </p:nvSpPr>
        <p:spPr>
          <a:xfrm>
            <a:off x="76200" y="1752600"/>
            <a:ext cx="7467600" cy="5029200"/>
          </a:xfrm>
        </p:spPr>
        <p:txBody>
          <a:bodyPr/>
          <a:lstStyle/>
          <a:p>
            <a:pPr>
              <a:buClr>
                <a:srgbClr val="FFC000"/>
              </a:buClr>
              <a:buFont typeface="Wingdings" pitchFamily="2" charset="2"/>
              <a:buChar char="v"/>
              <a:defRPr/>
            </a:pPr>
            <a:r>
              <a:rPr lang="en-US" dirty="0"/>
              <a:t>Subsequent case law further defined the reserved rights doctrine</a:t>
            </a:r>
          </a:p>
          <a:p>
            <a:pPr>
              <a:buClr>
                <a:srgbClr val="FFC000"/>
              </a:buClr>
              <a:buFont typeface="Wingdings" pitchFamily="2" charset="2"/>
              <a:buChar char="v"/>
              <a:defRPr/>
            </a:pPr>
            <a:r>
              <a:rPr lang="en-US" i="1" dirty="0"/>
              <a:t>Cappaert v. U.S.  </a:t>
            </a:r>
            <a:r>
              <a:rPr lang="en-US" dirty="0"/>
              <a:t>(1976) – the</a:t>
            </a:r>
          </a:p>
          <a:p>
            <a:pPr>
              <a:buClr>
                <a:srgbClr val="FFC000"/>
              </a:buClr>
              <a:buFont typeface="Wingdings" pitchFamily="2" charset="2"/>
              <a:buNone/>
              <a:defRPr/>
            </a:pPr>
            <a:r>
              <a:rPr lang="en-US" dirty="0"/>
              <a:t>   amount of water reserved is the</a:t>
            </a:r>
          </a:p>
          <a:p>
            <a:pPr>
              <a:buClr>
                <a:srgbClr val="FFC000"/>
              </a:buClr>
              <a:buFont typeface="Wingdings" pitchFamily="2" charset="2"/>
              <a:buNone/>
              <a:defRPr/>
            </a:pPr>
            <a:r>
              <a:rPr lang="en-US" dirty="0"/>
              <a:t>   minimum amount necessary to</a:t>
            </a:r>
          </a:p>
          <a:p>
            <a:pPr>
              <a:buClr>
                <a:srgbClr val="FFC000"/>
              </a:buClr>
              <a:buFont typeface="Wingdings" pitchFamily="2" charset="2"/>
              <a:buNone/>
              <a:defRPr/>
            </a:pPr>
            <a:r>
              <a:rPr lang="en-US" dirty="0"/>
              <a:t>   fulfill reservation purposes</a:t>
            </a:r>
          </a:p>
          <a:p>
            <a:pPr>
              <a:buClr>
                <a:srgbClr val="FFC000"/>
              </a:buClr>
              <a:buFont typeface="Wingdings" pitchFamily="2" charset="2"/>
              <a:buChar char="v"/>
              <a:defRPr/>
            </a:pPr>
            <a:r>
              <a:rPr lang="en-US" i="1" dirty="0"/>
              <a:t>U.S. v. New Mexico </a:t>
            </a:r>
            <a:r>
              <a:rPr lang="en-US" dirty="0"/>
              <a:t>(1978) – </a:t>
            </a:r>
          </a:p>
          <a:p>
            <a:pPr>
              <a:buClr>
                <a:srgbClr val="FFC000"/>
              </a:buClr>
              <a:buFont typeface="Wingdings" pitchFamily="2" charset="2"/>
              <a:buNone/>
              <a:defRPr/>
            </a:pPr>
            <a:r>
              <a:rPr lang="en-US" dirty="0"/>
              <a:t>   primary purposes only get </a:t>
            </a:r>
          </a:p>
          <a:p>
            <a:pPr>
              <a:buClr>
                <a:srgbClr val="FFC000"/>
              </a:buClr>
              <a:buFont typeface="Wingdings" pitchFamily="2" charset="2"/>
              <a:buNone/>
              <a:defRPr/>
            </a:pPr>
            <a:r>
              <a:rPr lang="en-US" dirty="0"/>
              <a:t>   reserved water rights</a:t>
            </a:r>
          </a:p>
        </p:txBody>
      </p:sp>
      <p:pic>
        <p:nvPicPr>
          <p:cNvPr id="20484" name="Picture 4" descr="DeseretPupfish1..jpg"/>
          <p:cNvPicPr>
            <a:picLocks noChangeAspect="1"/>
          </p:cNvPicPr>
          <p:nvPr/>
        </p:nvPicPr>
        <p:blipFill>
          <a:blip r:embed="rId3"/>
          <a:srcRect/>
          <a:stretch>
            <a:fillRect/>
          </a:stretch>
        </p:blipFill>
        <p:spPr bwMode="auto">
          <a:xfrm>
            <a:off x="6400800" y="2971800"/>
            <a:ext cx="2743200" cy="3886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BF308-8AAE-4A17-891D-2284AC07A26C}"/>
              </a:ext>
            </a:extLst>
          </p:cNvPr>
          <p:cNvSpPr>
            <a:spLocks noGrp="1"/>
          </p:cNvSpPr>
          <p:nvPr>
            <p:ph type="title"/>
          </p:nvPr>
        </p:nvSpPr>
        <p:spPr/>
        <p:txBody>
          <a:bodyPr/>
          <a:lstStyle/>
          <a:p>
            <a:r>
              <a:rPr lang="en-US" b="1" dirty="0"/>
              <a:t>Reserved Rights vs. Appropriative Water Rights</a:t>
            </a:r>
            <a:endParaRPr lang="en-US" dirty="0"/>
          </a:p>
        </p:txBody>
      </p:sp>
      <p:sp>
        <p:nvSpPr>
          <p:cNvPr id="3" name="Content Placeholder 2">
            <a:extLst>
              <a:ext uri="{FF2B5EF4-FFF2-40B4-BE49-F238E27FC236}">
                <a16:creationId xmlns:a16="http://schemas.microsoft.com/office/drawing/2014/main" id="{9F63BAC0-9533-4964-9679-F53656FD1825}"/>
              </a:ext>
            </a:extLst>
          </p:cNvPr>
          <p:cNvSpPr>
            <a:spLocks noGrp="1"/>
          </p:cNvSpPr>
          <p:nvPr>
            <p:ph idx="1"/>
          </p:nvPr>
        </p:nvSpPr>
        <p:spPr/>
        <p:txBody>
          <a:bodyPr/>
          <a:lstStyle/>
          <a:p>
            <a:pPr>
              <a:buClr>
                <a:srgbClr val="FFC000"/>
              </a:buClr>
              <a:buFont typeface="Wingdings" panose="05000000000000000000" pitchFamily="2" charset="2"/>
              <a:buChar char="v"/>
            </a:pPr>
            <a:r>
              <a:rPr lang="en-US" dirty="0"/>
              <a:t>Courts have required sensitivity in how the reserved rights doctrine impacts those who have obtained water rights under state law – </a:t>
            </a:r>
            <a:r>
              <a:rPr lang="en-US" i="1" dirty="0"/>
              <a:t>U.S. v. New Mexico</a:t>
            </a:r>
          </a:p>
          <a:p>
            <a:pPr>
              <a:buClr>
                <a:srgbClr val="FFC000"/>
              </a:buClr>
              <a:buFont typeface="Wingdings" panose="05000000000000000000" pitchFamily="2" charset="2"/>
              <a:buChar char="v"/>
            </a:pPr>
            <a:r>
              <a:rPr lang="en-US" dirty="0"/>
              <a:t> And, the PIA standard for Indian reservations is complicated and can be difficult to prove—no similar standard applies to obtain a state water right</a:t>
            </a:r>
          </a:p>
          <a:p>
            <a:pPr marL="0" indent="0">
              <a:buClr>
                <a:srgbClr val="FFC000"/>
              </a:buClr>
              <a:buNone/>
            </a:pPr>
            <a:endParaRPr lang="en-US" dirty="0"/>
          </a:p>
          <a:p>
            <a:pPr marL="0" indent="0">
              <a:buClr>
                <a:srgbClr val="FFC000"/>
              </a:buClr>
              <a:buNone/>
            </a:pPr>
            <a:endParaRPr lang="en-US" dirty="0"/>
          </a:p>
          <a:p>
            <a:pPr>
              <a:buClr>
                <a:srgbClr val="FFC000"/>
              </a:buClr>
              <a:buFont typeface="Wingdings" panose="05000000000000000000" pitchFamily="2" charset="2"/>
              <a:buChar char="v"/>
            </a:pPr>
            <a:endParaRPr lang="en-US" dirty="0"/>
          </a:p>
          <a:p>
            <a:pPr>
              <a:buClr>
                <a:srgbClr val="FFC000"/>
              </a:buClr>
              <a:buFont typeface="Wingdings" panose="05000000000000000000" pitchFamily="2" charset="2"/>
              <a:buChar char="v"/>
            </a:pPr>
            <a:endParaRPr lang="en-US" dirty="0"/>
          </a:p>
        </p:txBody>
      </p:sp>
    </p:spTree>
    <p:extLst>
      <p:ext uri="{BB962C8B-B14F-4D97-AF65-F5344CB8AC3E}">
        <p14:creationId xmlns:p14="http://schemas.microsoft.com/office/powerpoint/2010/main" val="2836499308"/>
      </p:ext>
    </p:extLst>
  </p:cSld>
  <p:clrMapOvr>
    <a:masterClrMapping/>
  </p:clrMapOvr>
  <p:transition spd="slow">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4292-CD37-4916-ADFD-A5BC2176490D}"/>
              </a:ext>
            </a:extLst>
          </p:cNvPr>
          <p:cNvSpPr>
            <a:spLocks noGrp="1"/>
          </p:cNvSpPr>
          <p:nvPr>
            <p:ph type="title"/>
          </p:nvPr>
        </p:nvSpPr>
        <p:spPr/>
        <p:txBody>
          <a:bodyPr/>
          <a:lstStyle/>
          <a:p>
            <a:r>
              <a:rPr lang="en-US" b="1" dirty="0"/>
              <a:t>Reserved Rights vs. Appropriative Water Rights</a:t>
            </a:r>
            <a:endParaRPr lang="en-US" dirty="0"/>
          </a:p>
        </p:txBody>
      </p:sp>
      <p:sp>
        <p:nvSpPr>
          <p:cNvPr id="3" name="Content Placeholder 2">
            <a:extLst>
              <a:ext uri="{FF2B5EF4-FFF2-40B4-BE49-F238E27FC236}">
                <a16:creationId xmlns:a16="http://schemas.microsoft.com/office/drawing/2014/main" id="{41DC9E5E-3477-40E9-8089-D379B74B3DEF}"/>
              </a:ext>
            </a:extLst>
          </p:cNvPr>
          <p:cNvSpPr>
            <a:spLocks noGrp="1"/>
          </p:cNvSpPr>
          <p:nvPr>
            <p:ph idx="1"/>
          </p:nvPr>
        </p:nvSpPr>
        <p:spPr/>
        <p:txBody>
          <a:bodyPr/>
          <a:lstStyle/>
          <a:p>
            <a:pPr>
              <a:buClr>
                <a:srgbClr val="FFC000"/>
              </a:buClr>
              <a:buFont typeface="Wingdings" panose="05000000000000000000" pitchFamily="2" charset="2"/>
              <a:buChar char="v"/>
            </a:pPr>
            <a:r>
              <a:rPr lang="en-US" dirty="0"/>
              <a:t>The </a:t>
            </a:r>
            <a:r>
              <a:rPr lang="en-US" i="1" dirty="0"/>
              <a:t>Gila V</a:t>
            </a:r>
            <a:r>
              <a:rPr lang="en-US" dirty="0"/>
              <a:t> decision indicates that the reserved water right is for the amount sufficient to make a reservation a permanent home land</a:t>
            </a:r>
          </a:p>
          <a:p>
            <a:pPr>
              <a:buClr>
                <a:srgbClr val="FFC000"/>
              </a:buClr>
              <a:buFont typeface="Wingdings" panose="05000000000000000000" pitchFamily="2" charset="2"/>
              <a:buChar char="v"/>
            </a:pPr>
            <a:r>
              <a:rPr lang="en-US" dirty="0"/>
              <a:t> Gila V also says the right should tailored to the reservation’s minimal need. </a:t>
            </a:r>
          </a:p>
          <a:p>
            <a:pPr marL="0" indent="0">
              <a:buClr>
                <a:srgbClr val="FFC000"/>
              </a:buClr>
              <a:buNone/>
            </a:pPr>
            <a:endParaRPr lang="en-US" dirty="0"/>
          </a:p>
        </p:txBody>
      </p:sp>
    </p:spTree>
    <p:extLst>
      <p:ext uri="{BB962C8B-B14F-4D97-AF65-F5344CB8AC3E}">
        <p14:creationId xmlns:p14="http://schemas.microsoft.com/office/powerpoint/2010/main" val="4064534001"/>
      </p:ext>
    </p:extLst>
  </p:cSld>
  <p:clrMapOvr>
    <a:masterClrMapping/>
  </p:clrMapOvr>
  <p:transition spd="slow">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t>Reserved Rights vs. Appropriative Water Rights</a:t>
            </a:r>
          </a:p>
        </p:txBody>
      </p:sp>
      <p:sp>
        <p:nvSpPr>
          <p:cNvPr id="3" name="Content Placeholder 2"/>
          <p:cNvSpPr>
            <a:spLocks noGrp="1"/>
          </p:cNvSpPr>
          <p:nvPr>
            <p:ph idx="1"/>
          </p:nvPr>
        </p:nvSpPr>
        <p:spPr/>
        <p:txBody>
          <a:bodyPr/>
          <a:lstStyle/>
          <a:p>
            <a:pPr>
              <a:buClr>
                <a:srgbClr val="FFC000"/>
              </a:buClr>
              <a:buFont typeface="Wingdings" pitchFamily="2" charset="2"/>
              <a:buChar char="v"/>
              <a:defRPr/>
            </a:pPr>
            <a:r>
              <a:rPr lang="en-US" dirty="0"/>
              <a:t>Reserved water rights are important sovereign and property interests</a:t>
            </a:r>
          </a:p>
          <a:p>
            <a:pPr>
              <a:buClr>
                <a:srgbClr val="FFC000"/>
              </a:buClr>
              <a:buFont typeface="Wingdings" pitchFamily="2" charset="2"/>
              <a:buChar char="v"/>
              <a:defRPr/>
            </a:pPr>
            <a:r>
              <a:rPr lang="en-US" dirty="0"/>
              <a:t>Their basis is the creation of reservations</a:t>
            </a:r>
          </a:p>
          <a:p>
            <a:pPr>
              <a:buClr>
                <a:srgbClr val="FFC000"/>
              </a:buClr>
              <a:buFont typeface="Wingdings" pitchFamily="2" charset="2"/>
              <a:buChar char="v"/>
              <a:defRPr/>
            </a:pPr>
            <a:r>
              <a:rPr lang="en-US" dirty="0"/>
              <a:t>The purpose of the reservation defines their quantity (PIA for Indian reservations)</a:t>
            </a:r>
          </a:p>
          <a:p>
            <a:pPr>
              <a:buClr>
                <a:srgbClr val="FFC000"/>
              </a:buClr>
              <a:buFont typeface="Wingdings" pitchFamily="2" charset="2"/>
              <a:buChar char="v"/>
              <a:defRPr/>
            </a:pPr>
            <a:r>
              <a:rPr lang="en-US" dirty="0"/>
              <a:t>Priority date is creation of the reservation</a:t>
            </a:r>
          </a:p>
          <a:p>
            <a:pPr>
              <a:buClr>
                <a:srgbClr val="FFC000"/>
              </a:buClr>
              <a:buFont typeface="Wingdings" pitchFamily="2" charset="2"/>
              <a:buChar char="v"/>
              <a:defRPr/>
            </a:pPr>
            <a:r>
              <a:rPr lang="en-US" dirty="0"/>
              <a:t>They are not lost by non-use</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24000"/>
          </a:xfrm>
        </p:spPr>
        <p:txBody>
          <a:bodyPr/>
          <a:lstStyle/>
          <a:p>
            <a:pPr>
              <a:defRPr/>
            </a:pPr>
            <a:r>
              <a:rPr lang="en-US" b="1" dirty="0"/>
              <a:t>Reserved Rights vs. Appropriative Water Rights</a:t>
            </a:r>
          </a:p>
        </p:txBody>
      </p:sp>
      <p:sp>
        <p:nvSpPr>
          <p:cNvPr id="3" name="Content Placeholder 2"/>
          <p:cNvSpPr>
            <a:spLocks noGrp="1"/>
          </p:cNvSpPr>
          <p:nvPr>
            <p:ph idx="1"/>
          </p:nvPr>
        </p:nvSpPr>
        <p:spPr/>
        <p:txBody>
          <a:bodyPr/>
          <a:lstStyle/>
          <a:p>
            <a:pPr>
              <a:buClr>
                <a:srgbClr val="FFC000"/>
              </a:buClr>
              <a:buFont typeface="Wingdings" pitchFamily="2" charset="2"/>
              <a:buChar char="v"/>
              <a:defRPr/>
            </a:pPr>
            <a:r>
              <a:rPr lang="en-US" dirty="0"/>
              <a:t>In addition to having characteristics that conflict with appropriative water rights, the more pressing problem is that reserved water rights are un-quantified when created</a:t>
            </a:r>
          </a:p>
          <a:p>
            <a:pPr>
              <a:buClr>
                <a:srgbClr val="FFC000"/>
              </a:buClr>
              <a:buFont typeface="Wingdings" pitchFamily="2" charset="2"/>
              <a:buChar char="v"/>
              <a:defRPr/>
            </a:pPr>
            <a:r>
              <a:rPr lang="en-US" dirty="0"/>
              <a:t>Given their early priority dates, they  compete with and can displace State-created water rights </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81100" y="304800"/>
            <a:ext cx="6781800" cy="1295400"/>
          </a:xfrm>
        </p:spPr>
        <p:txBody>
          <a:bodyPr/>
          <a:lstStyle/>
          <a:p>
            <a:pPr>
              <a:defRPr/>
            </a:pPr>
            <a:r>
              <a:rPr lang="en-US" b="1" dirty="0"/>
              <a:t>Reserved Rights — Origin and History</a:t>
            </a:r>
          </a:p>
        </p:txBody>
      </p:sp>
      <p:sp>
        <p:nvSpPr>
          <p:cNvPr id="6" name="Content Placeholder 5"/>
          <p:cNvSpPr>
            <a:spLocks noGrp="1"/>
          </p:cNvSpPr>
          <p:nvPr>
            <p:ph idx="1"/>
          </p:nvPr>
        </p:nvSpPr>
        <p:spPr>
          <a:xfrm>
            <a:off x="0" y="1752600"/>
            <a:ext cx="9144000" cy="5105400"/>
          </a:xfrm>
        </p:spPr>
        <p:txBody>
          <a:bodyPr/>
          <a:lstStyle/>
          <a:p>
            <a:pPr>
              <a:buClr>
                <a:srgbClr val="FFC000"/>
              </a:buClr>
              <a:buFont typeface="Wingdings" pitchFamily="2" charset="2"/>
              <a:buChar char="v"/>
              <a:defRPr/>
            </a:pPr>
            <a:r>
              <a:rPr lang="en-US" sz="3000" dirty="0"/>
              <a:t>Historical context helps </a:t>
            </a:r>
          </a:p>
          <a:p>
            <a:pPr marL="0" indent="0">
              <a:buClr>
                <a:srgbClr val="FFC000"/>
              </a:buClr>
              <a:buNone/>
              <a:defRPr/>
            </a:pPr>
            <a:r>
              <a:rPr lang="en-US" sz="3000" dirty="0"/>
              <a:t>   understand the relationship</a:t>
            </a:r>
          </a:p>
          <a:p>
            <a:pPr marL="0" indent="0">
              <a:buClr>
                <a:srgbClr val="FFC000"/>
              </a:buClr>
              <a:buNone/>
              <a:defRPr/>
            </a:pPr>
            <a:r>
              <a:rPr lang="en-US" sz="3000" dirty="0"/>
              <a:t>   between Western law and</a:t>
            </a:r>
          </a:p>
          <a:p>
            <a:pPr marL="0" indent="0">
              <a:buClr>
                <a:srgbClr val="FFC000"/>
              </a:buClr>
              <a:buNone/>
              <a:defRPr/>
            </a:pPr>
            <a:r>
              <a:rPr lang="en-US" sz="3000" dirty="0"/>
              <a:t>   reserved water rights</a:t>
            </a:r>
          </a:p>
          <a:p>
            <a:pPr>
              <a:buClr>
                <a:srgbClr val="FFC000"/>
              </a:buClr>
              <a:buFont typeface="Wingdings" pitchFamily="2" charset="2"/>
              <a:buChar char="v"/>
              <a:defRPr/>
            </a:pPr>
            <a:r>
              <a:rPr lang="en-US" sz="3000" dirty="0"/>
              <a:t>Long before explorers,</a:t>
            </a:r>
          </a:p>
          <a:p>
            <a:pPr marL="0" indent="0">
              <a:buClr>
                <a:srgbClr val="FFC000"/>
              </a:buClr>
              <a:buNone/>
              <a:defRPr/>
            </a:pPr>
            <a:r>
              <a:rPr lang="en-US" sz="3000" dirty="0"/>
              <a:t>   pilgrims or puritans came to</a:t>
            </a:r>
          </a:p>
          <a:p>
            <a:pPr marL="0" indent="0">
              <a:buClr>
                <a:srgbClr val="FFC000"/>
              </a:buClr>
              <a:buNone/>
              <a:defRPr/>
            </a:pPr>
            <a:r>
              <a:rPr lang="en-US" sz="3000" dirty="0"/>
              <a:t>   the Americas indigenous</a:t>
            </a:r>
          </a:p>
          <a:p>
            <a:pPr marL="0" indent="0">
              <a:buClr>
                <a:srgbClr val="FFC000"/>
              </a:buClr>
              <a:buNone/>
              <a:defRPr/>
            </a:pPr>
            <a:r>
              <a:rPr lang="en-US" sz="3000" dirty="0"/>
              <a:t>   people inhabited the land.</a:t>
            </a:r>
          </a:p>
        </p:txBody>
      </p:sp>
      <p:pic>
        <p:nvPicPr>
          <p:cNvPr id="9" name="Content Placeholder 6" descr="A sign on the side of a road&#10;&#10;Description automatically generated">
            <a:extLst>
              <a:ext uri="{FF2B5EF4-FFF2-40B4-BE49-F238E27FC236}">
                <a16:creationId xmlns:a16="http://schemas.microsoft.com/office/drawing/2014/main" id="{68F69DDE-C918-468E-B60A-6BCDD18CCC0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2313" r="13453" b="8119"/>
          <a:stretch/>
        </p:blipFill>
        <p:spPr bwMode="auto">
          <a:xfrm>
            <a:off x="5248801" y="1981200"/>
            <a:ext cx="3895199" cy="3733800"/>
          </a:xfrm>
          <a:prstGeom prst="rect">
            <a:avLst/>
          </a:prstGeom>
          <a:noFill/>
          <a:ln w="9525">
            <a:noFill/>
            <a:miter lim="800000"/>
            <a:headEnd/>
            <a:tailEnd/>
          </a:ln>
          <a:effec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 calcmode="lin" valueType="num">
                                      <p:cBhvr additive="base">
                                        <p:cTn id="3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6"/>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447800"/>
          </a:xfrm>
        </p:spPr>
        <p:txBody>
          <a:bodyPr/>
          <a:lstStyle/>
          <a:p>
            <a:pPr>
              <a:defRPr/>
            </a:pPr>
            <a:r>
              <a:rPr lang="en-US" b="1" dirty="0"/>
              <a:t>Western Water Law — Origin and History</a:t>
            </a:r>
            <a:endParaRPr lang="en-US" dirty="0"/>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2240794245"/>
              </p:ext>
            </p:extLst>
          </p:nvPr>
        </p:nvGraphicFramePr>
        <p:xfrm>
          <a:off x="304800" y="1676400"/>
          <a:ext cx="2819400" cy="4549140"/>
        </p:xfrm>
        <a:graphic>
          <a:graphicData uri="http://schemas.openxmlformats.org/drawingml/2006/table">
            <a:tbl>
              <a:tblPr firstRow="1" firstCol="1" lastRow="1" lastCol="1" bandRow="1" bandCol="1">
                <a:tableStyleId>{5C22544A-7EE6-4342-B048-85BDC9FD1C3A}</a:tableStyleId>
              </a:tblPr>
              <a:tblGrid>
                <a:gridCol w="2819400">
                  <a:extLst>
                    <a:ext uri="{9D8B030D-6E8A-4147-A177-3AD203B41FA5}">
                      <a16:colId xmlns:a16="http://schemas.microsoft.com/office/drawing/2014/main" val="20000"/>
                    </a:ext>
                  </a:extLst>
                </a:gridCol>
              </a:tblGrid>
              <a:tr h="502920">
                <a:tc>
                  <a:txBody>
                    <a:bodyPr/>
                    <a:lstStyle/>
                    <a:p>
                      <a:pPr marL="0" marR="0" algn="ctr">
                        <a:spcBef>
                          <a:spcPts val="0"/>
                        </a:spcBef>
                        <a:spcAft>
                          <a:spcPts val="0"/>
                        </a:spcAft>
                      </a:pPr>
                      <a:r>
                        <a:rPr lang="en-US" sz="1100" baseline="0" dirty="0">
                          <a:solidFill>
                            <a:schemeClr val="accent4">
                              <a:lumMod val="10000"/>
                            </a:schemeClr>
                          </a:solidFill>
                          <a:effectLst/>
                        </a:rPr>
                        <a:t> </a:t>
                      </a:r>
                    </a:p>
                    <a:p>
                      <a:pPr marL="0" marR="0" algn="ctr">
                        <a:spcBef>
                          <a:spcPts val="0"/>
                        </a:spcBef>
                        <a:spcAft>
                          <a:spcPts val="0"/>
                        </a:spcAft>
                      </a:pPr>
                      <a:r>
                        <a:rPr lang="en-US" sz="1100" baseline="0" dirty="0">
                          <a:solidFill>
                            <a:schemeClr val="accent4">
                              <a:lumMod val="10000"/>
                            </a:schemeClr>
                          </a:solidFill>
                          <a:effectLst/>
                        </a:rPr>
                        <a:t>1863 – 100 ac/ft </a:t>
                      </a:r>
                    </a:p>
                    <a:p>
                      <a:pPr marL="0" marR="0" algn="ctr">
                        <a:spcBef>
                          <a:spcPts val="0"/>
                        </a:spcBef>
                        <a:spcAft>
                          <a:spcPts val="0"/>
                        </a:spcAft>
                      </a:pPr>
                      <a:r>
                        <a:rPr lang="en-US" sz="1100" baseline="0" dirty="0">
                          <a:solidFill>
                            <a:schemeClr val="accent4">
                              <a:lumMod val="10000"/>
                            </a:schemeClr>
                          </a:solidFill>
                          <a:effectLst/>
                        </a:rPr>
                        <a:t> </a:t>
                      </a:r>
                      <a:endParaRPr lang="en-US" sz="1100" baseline="0" dirty="0">
                        <a:solidFill>
                          <a:schemeClr val="accent4">
                            <a:lumMod val="10000"/>
                          </a:schemeClr>
                        </a:solidFill>
                        <a:effectLst/>
                        <a:latin typeface="Times New Roman"/>
                        <a:ea typeface="Times New Roman"/>
                      </a:endParaRPr>
                    </a:p>
                  </a:txBody>
                  <a:tcPr marL="71050" marR="710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10000"/>
                  </a:ext>
                </a:extLst>
              </a:tr>
              <a:tr h="502920">
                <a:tc>
                  <a:txBody>
                    <a:bodyPr/>
                    <a:lstStyle/>
                    <a:p>
                      <a:pPr marL="0" marR="0" algn="ctr">
                        <a:spcBef>
                          <a:spcPts val="0"/>
                        </a:spcBef>
                        <a:spcAft>
                          <a:spcPts val="0"/>
                        </a:spcAft>
                      </a:pPr>
                      <a:r>
                        <a:rPr lang="en-US" sz="1100" baseline="0" dirty="0">
                          <a:solidFill>
                            <a:schemeClr val="tx1"/>
                          </a:solidFill>
                          <a:effectLst/>
                        </a:rPr>
                        <a:t> </a:t>
                      </a:r>
                    </a:p>
                    <a:p>
                      <a:pPr marL="0" marR="0" algn="ctr">
                        <a:spcBef>
                          <a:spcPts val="0"/>
                        </a:spcBef>
                        <a:spcAft>
                          <a:spcPts val="0"/>
                        </a:spcAft>
                      </a:pPr>
                      <a:r>
                        <a:rPr lang="en-US" sz="1100" baseline="0" dirty="0">
                          <a:solidFill>
                            <a:schemeClr val="bg1">
                              <a:lumMod val="50000"/>
                            </a:schemeClr>
                          </a:solidFill>
                          <a:effectLst/>
                        </a:rPr>
                        <a:t>1890 – 100 ac/ft –0 use</a:t>
                      </a:r>
                    </a:p>
                    <a:p>
                      <a:pPr marL="0" marR="0" algn="ctr">
                        <a:spcBef>
                          <a:spcPts val="0"/>
                        </a:spcBef>
                        <a:spcAft>
                          <a:spcPts val="0"/>
                        </a:spcAft>
                      </a:pPr>
                      <a:r>
                        <a:rPr lang="en-US" sz="1100" baseline="0" dirty="0">
                          <a:solidFill>
                            <a:schemeClr val="tx1"/>
                          </a:solidFill>
                          <a:effectLst/>
                        </a:rPr>
                        <a:t> </a:t>
                      </a:r>
                      <a:endParaRPr lang="en-US" sz="1100" baseline="0" dirty="0">
                        <a:solidFill>
                          <a:schemeClr val="tx1"/>
                        </a:solidFill>
                        <a:effectLst/>
                        <a:latin typeface="Times New Roman"/>
                        <a:ea typeface="Times New Roman"/>
                      </a:endParaRPr>
                    </a:p>
                  </a:txBody>
                  <a:tcPr marL="71050" marR="710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solidFill>
                      <a:srgbClr val="FF99FF"/>
                    </a:solidFill>
                  </a:tcPr>
                </a:tc>
                <a:extLst>
                  <a:ext uri="{0D108BD9-81ED-4DB2-BD59-A6C34878D82A}">
                    <a16:rowId xmlns:a16="http://schemas.microsoft.com/office/drawing/2014/main" val="10001"/>
                  </a:ext>
                </a:extLst>
              </a:tr>
              <a:tr h="502920">
                <a:tc>
                  <a:txBody>
                    <a:bodyPr/>
                    <a:lstStyle/>
                    <a:p>
                      <a:pPr marL="0" marR="0" algn="ctr">
                        <a:spcBef>
                          <a:spcPts val="0"/>
                        </a:spcBef>
                        <a:spcAft>
                          <a:spcPts val="0"/>
                        </a:spcAft>
                      </a:pPr>
                      <a:r>
                        <a:rPr lang="en-US" sz="1100" baseline="0" dirty="0">
                          <a:solidFill>
                            <a:schemeClr val="tx1"/>
                          </a:solidFill>
                          <a:effectLst/>
                        </a:rPr>
                        <a:t> </a:t>
                      </a:r>
                    </a:p>
                    <a:p>
                      <a:pPr marL="0" marR="0" algn="ctr">
                        <a:spcBef>
                          <a:spcPts val="0"/>
                        </a:spcBef>
                        <a:spcAft>
                          <a:spcPts val="0"/>
                        </a:spcAft>
                      </a:pPr>
                      <a:r>
                        <a:rPr lang="en-US" sz="1100" baseline="0" dirty="0">
                          <a:solidFill>
                            <a:schemeClr val="bg1">
                              <a:lumMod val="50000"/>
                            </a:schemeClr>
                          </a:solidFill>
                          <a:effectLst/>
                        </a:rPr>
                        <a:t>1900 – 100 ac/ft </a:t>
                      </a:r>
                    </a:p>
                    <a:p>
                      <a:pPr marL="0" marR="0" algn="ctr">
                        <a:spcBef>
                          <a:spcPts val="0"/>
                        </a:spcBef>
                        <a:spcAft>
                          <a:spcPts val="0"/>
                        </a:spcAft>
                      </a:pPr>
                      <a:r>
                        <a:rPr lang="en-US" sz="1100" baseline="0" dirty="0">
                          <a:solidFill>
                            <a:schemeClr val="tx1"/>
                          </a:solidFill>
                          <a:effectLst/>
                        </a:rPr>
                        <a:t> </a:t>
                      </a:r>
                      <a:endParaRPr lang="en-US" sz="1100" baseline="0" dirty="0">
                        <a:solidFill>
                          <a:schemeClr val="tx1"/>
                        </a:solidFill>
                        <a:effectLst/>
                        <a:latin typeface="Times New Roman"/>
                        <a:ea typeface="Times New Roman"/>
                      </a:endParaRPr>
                    </a:p>
                  </a:txBody>
                  <a:tcPr marL="71050" marR="710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FFFF00"/>
                    </a:solidFill>
                  </a:tcPr>
                </a:tc>
                <a:extLst>
                  <a:ext uri="{0D108BD9-81ED-4DB2-BD59-A6C34878D82A}">
                    <a16:rowId xmlns:a16="http://schemas.microsoft.com/office/drawing/2014/main" val="10002"/>
                  </a:ext>
                </a:extLst>
              </a:tr>
              <a:tr h="502920">
                <a:tc>
                  <a:txBody>
                    <a:bodyPr/>
                    <a:lstStyle/>
                    <a:p>
                      <a:pPr marL="0" marR="0" algn="ctr">
                        <a:spcBef>
                          <a:spcPts val="0"/>
                        </a:spcBef>
                        <a:spcAft>
                          <a:spcPts val="0"/>
                        </a:spcAft>
                      </a:pPr>
                      <a:r>
                        <a:rPr lang="en-US" sz="1100" baseline="0" dirty="0">
                          <a:solidFill>
                            <a:schemeClr val="tx1"/>
                          </a:solidFill>
                          <a:effectLst/>
                        </a:rPr>
                        <a:t> </a:t>
                      </a:r>
                    </a:p>
                    <a:p>
                      <a:pPr marL="0" marR="0" algn="ctr">
                        <a:spcBef>
                          <a:spcPts val="0"/>
                        </a:spcBef>
                        <a:spcAft>
                          <a:spcPts val="0"/>
                        </a:spcAft>
                      </a:pPr>
                      <a:r>
                        <a:rPr lang="en-US" sz="1100" baseline="0" dirty="0">
                          <a:solidFill>
                            <a:schemeClr val="bg1">
                              <a:lumMod val="50000"/>
                            </a:schemeClr>
                          </a:solidFill>
                          <a:effectLst/>
                        </a:rPr>
                        <a:t>1901 – 100 ac/ft </a:t>
                      </a:r>
                    </a:p>
                    <a:p>
                      <a:pPr marL="0" marR="0" algn="ctr">
                        <a:spcBef>
                          <a:spcPts val="0"/>
                        </a:spcBef>
                        <a:spcAft>
                          <a:spcPts val="0"/>
                        </a:spcAft>
                      </a:pPr>
                      <a:r>
                        <a:rPr lang="en-US" sz="1100" baseline="0" dirty="0">
                          <a:solidFill>
                            <a:schemeClr val="tx1"/>
                          </a:solidFill>
                          <a:effectLst/>
                        </a:rPr>
                        <a:t> </a:t>
                      </a:r>
                      <a:endParaRPr lang="en-US" sz="1100" baseline="0" dirty="0">
                        <a:solidFill>
                          <a:schemeClr val="tx1"/>
                        </a:solidFill>
                        <a:effectLst/>
                        <a:latin typeface="Times New Roman"/>
                        <a:ea typeface="Times New Roman"/>
                      </a:endParaRPr>
                    </a:p>
                  </a:txBody>
                  <a:tcPr marL="71050" marR="710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6350" cap="flat" cmpd="sng" algn="ctr">
                      <a:no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10003"/>
                  </a:ext>
                </a:extLst>
              </a:tr>
              <a:tr h="502920">
                <a:tc>
                  <a:txBody>
                    <a:bodyPr/>
                    <a:lstStyle/>
                    <a:p>
                      <a:pPr marL="0" marR="0" algn="ctr">
                        <a:spcBef>
                          <a:spcPts val="0"/>
                        </a:spcBef>
                        <a:spcAft>
                          <a:spcPts val="0"/>
                        </a:spcAft>
                      </a:pPr>
                      <a:r>
                        <a:rPr lang="en-US" sz="1100" baseline="0" dirty="0">
                          <a:solidFill>
                            <a:schemeClr val="tx1"/>
                          </a:solidFill>
                          <a:effectLst/>
                        </a:rPr>
                        <a:t> </a:t>
                      </a:r>
                    </a:p>
                    <a:p>
                      <a:pPr marL="0" marR="0" algn="ctr">
                        <a:spcBef>
                          <a:spcPts val="0"/>
                        </a:spcBef>
                        <a:spcAft>
                          <a:spcPts val="0"/>
                        </a:spcAft>
                      </a:pPr>
                      <a:r>
                        <a:rPr lang="en-US" sz="1100" baseline="0" dirty="0">
                          <a:solidFill>
                            <a:schemeClr val="bg1">
                              <a:lumMod val="50000"/>
                            </a:schemeClr>
                          </a:solidFill>
                          <a:effectLst/>
                        </a:rPr>
                        <a:t>1915 – 50 ac/ft </a:t>
                      </a:r>
                    </a:p>
                    <a:p>
                      <a:pPr marL="0" marR="0" algn="ctr">
                        <a:spcBef>
                          <a:spcPts val="0"/>
                        </a:spcBef>
                        <a:spcAft>
                          <a:spcPts val="0"/>
                        </a:spcAft>
                      </a:pPr>
                      <a:endParaRPr lang="en-US" sz="1100" baseline="0" dirty="0">
                        <a:solidFill>
                          <a:schemeClr val="tx1"/>
                        </a:solidFill>
                        <a:effectLst/>
                        <a:latin typeface="Times New Roman"/>
                        <a:ea typeface="Times New Roman"/>
                      </a:endParaRPr>
                    </a:p>
                  </a:txBody>
                  <a:tcPr marL="71050" marR="710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solidFill>
                      <a:srgbClr val="92D050"/>
                    </a:solidFill>
                  </a:tcPr>
                </a:tc>
                <a:extLst>
                  <a:ext uri="{0D108BD9-81ED-4DB2-BD59-A6C34878D82A}">
                    <a16:rowId xmlns:a16="http://schemas.microsoft.com/office/drawing/2014/main" val="10004"/>
                  </a:ext>
                </a:extLst>
              </a:tr>
              <a:tr h="525780">
                <a:tc>
                  <a:txBody>
                    <a:bodyPr/>
                    <a:lstStyle/>
                    <a:p>
                      <a:pPr marL="0" marR="0" algn="ctr">
                        <a:spcBef>
                          <a:spcPts val="0"/>
                        </a:spcBef>
                        <a:spcAft>
                          <a:spcPts val="0"/>
                        </a:spcAft>
                      </a:pPr>
                      <a:r>
                        <a:rPr lang="en-US" sz="1100" baseline="0" dirty="0">
                          <a:solidFill>
                            <a:schemeClr val="bg1">
                              <a:lumMod val="50000"/>
                            </a:schemeClr>
                          </a:solidFill>
                          <a:effectLst/>
                        </a:rPr>
                        <a:t>1917 – 100 ac/ft</a:t>
                      </a:r>
                    </a:p>
                  </a:txBody>
                  <a:tcPr marL="71050" marR="710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ap="flat" cmpd="sng" algn="ctr">
                      <a:solidFill>
                        <a:srgbClr val="FF0000"/>
                      </a:solidFill>
                      <a:prstDash val="solid"/>
                      <a:round/>
                      <a:headEnd type="none" w="med" len="med"/>
                      <a:tailEnd type="none" w="med" len="med"/>
                    </a:lnB>
                    <a:solidFill>
                      <a:srgbClr val="92D050"/>
                    </a:solidFill>
                  </a:tcPr>
                </a:tc>
                <a:extLst>
                  <a:ext uri="{0D108BD9-81ED-4DB2-BD59-A6C34878D82A}">
                    <a16:rowId xmlns:a16="http://schemas.microsoft.com/office/drawing/2014/main" val="10006"/>
                  </a:ext>
                </a:extLst>
              </a:tr>
              <a:tr h="502920">
                <a:tc>
                  <a:txBody>
                    <a:bodyPr/>
                    <a:lstStyle/>
                    <a:p>
                      <a:pPr marL="0" marR="0" algn="ctr">
                        <a:spcBef>
                          <a:spcPts val="0"/>
                        </a:spcBef>
                        <a:spcAft>
                          <a:spcPts val="0"/>
                        </a:spcAft>
                      </a:pPr>
                      <a:r>
                        <a:rPr lang="en-US" sz="1100" baseline="0" dirty="0">
                          <a:solidFill>
                            <a:schemeClr val="accent4">
                              <a:lumMod val="10000"/>
                            </a:schemeClr>
                          </a:solidFill>
                          <a:effectLst/>
                        </a:rPr>
                        <a:t> </a:t>
                      </a:r>
                    </a:p>
                    <a:p>
                      <a:pPr marL="0" marR="0" algn="ctr">
                        <a:spcBef>
                          <a:spcPts val="0"/>
                        </a:spcBef>
                        <a:spcAft>
                          <a:spcPts val="0"/>
                        </a:spcAft>
                      </a:pPr>
                      <a:r>
                        <a:rPr lang="en-US" sz="1100" baseline="0" dirty="0">
                          <a:solidFill>
                            <a:schemeClr val="bg1">
                              <a:lumMod val="50000"/>
                            </a:schemeClr>
                          </a:solidFill>
                          <a:effectLst/>
                        </a:rPr>
                        <a:t>1930 – 100 af/ct</a:t>
                      </a:r>
                    </a:p>
                    <a:p>
                      <a:pPr marL="0" marR="0" algn="ctr">
                        <a:spcBef>
                          <a:spcPts val="0"/>
                        </a:spcBef>
                        <a:spcAft>
                          <a:spcPts val="0"/>
                        </a:spcAft>
                      </a:pPr>
                      <a:r>
                        <a:rPr lang="en-US" sz="1100" baseline="0" dirty="0">
                          <a:solidFill>
                            <a:schemeClr val="accent4">
                              <a:lumMod val="10000"/>
                            </a:schemeClr>
                          </a:solidFill>
                          <a:effectLst/>
                        </a:rPr>
                        <a:t> </a:t>
                      </a:r>
                      <a:endParaRPr lang="en-US" sz="1100" baseline="0" dirty="0">
                        <a:solidFill>
                          <a:schemeClr val="accent4">
                            <a:lumMod val="10000"/>
                          </a:schemeClr>
                        </a:solidFill>
                        <a:effectLst/>
                        <a:latin typeface="Times New Roman"/>
                        <a:ea typeface="Times New Roman"/>
                      </a:endParaRPr>
                    </a:p>
                  </a:txBody>
                  <a:tcPr marL="71050" marR="710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0000"/>
                      </a:solidFill>
                      <a:prstDash val="solid"/>
                      <a:round/>
                      <a:headEnd type="none" w="med" len="med"/>
                      <a:tailEnd type="none" w="med" len="med"/>
                    </a:lnT>
                    <a:solidFill>
                      <a:srgbClr val="FFFF00"/>
                    </a:solidFill>
                  </a:tcPr>
                </a:tc>
                <a:extLst>
                  <a:ext uri="{0D108BD9-81ED-4DB2-BD59-A6C34878D82A}">
                    <a16:rowId xmlns:a16="http://schemas.microsoft.com/office/drawing/2014/main" val="10008"/>
                  </a:ext>
                </a:extLst>
              </a:tr>
              <a:tr h="502920">
                <a:tc>
                  <a:txBody>
                    <a:bodyPr/>
                    <a:lstStyle/>
                    <a:p>
                      <a:pPr marL="0" marR="0" algn="ctr">
                        <a:spcBef>
                          <a:spcPts val="0"/>
                        </a:spcBef>
                        <a:spcAft>
                          <a:spcPts val="0"/>
                        </a:spcAft>
                      </a:pPr>
                      <a:r>
                        <a:rPr lang="en-US" sz="1100" baseline="0" dirty="0">
                          <a:solidFill>
                            <a:schemeClr val="accent4">
                              <a:lumMod val="10000"/>
                            </a:schemeClr>
                          </a:solidFill>
                          <a:effectLst/>
                        </a:rPr>
                        <a:t> </a:t>
                      </a:r>
                    </a:p>
                    <a:p>
                      <a:pPr marL="0" marR="0" algn="ctr">
                        <a:spcBef>
                          <a:spcPts val="0"/>
                        </a:spcBef>
                        <a:spcAft>
                          <a:spcPts val="0"/>
                        </a:spcAft>
                      </a:pPr>
                      <a:r>
                        <a:rPr lang="en-US" sz="1100" baseline="0" dirty="0">
                          <a:solidFill>
                            <a:schemeClr val="bg1">
                              <a:lumMod val="50000"/>
                            </a:schemeClr>
                          </a:solidFill>
                          <a:effectLst/>
                        </a:rPr>
                        <a:t>1931 – 100 ac/ft</a:t>
                      </a:r>
                    </a:p>
                    <a:p>
                      <a:pPr marL="0" marR="0" algn="ctr">
                        <a:spcBef>
                          <a:spcPts val="0"/>
                        </a:spcBef>
                        <a:spcAft>
                          <a:spcPts val="0"/>
                        </a:spcAft>
                      </a:pPr>
                      <a:r>
                        <a:rPr lang="en-US" sz="1100" baseline="0" dirty="0">
                          <a:solidFill>
                            <a:schemeClr val="accent4">
                              <a:lumMod val="10000"/>
                            </a:schemeClr>
                          </a:solidFill>
                          <a:effectLst/>
                        </a:rPr>
                        <a:t> </a:t>
                      </a:r>
                      <a:endParaRPr lang="en-US" sz="1100" baseline="0" dirty="0">
                        <a:solidFill>
                          <a:schemeClr val="accent4">
                            <a:lumMod val="10000"/>
                          </a:schemeClr>
                        </a:solidFill>
                        <a:effectLst/>
                        <a:latin typeface="Times New Roman"/>
                        <a:ea typeface="Times New Roman"/>
                      </a:endParaRPr>
                    </a:p>
                  </a:txBody>
                  <a:tcPr marL="71050" marR="710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3175"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0009"/>
                  </a:ext>
                </a:extLst>
              </a:tr>
              <a:tr h="5029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aseline="0" dirty="0">
                        <a:solidFill>
                          <a:schemeClr val="bg1">
                            <a:lumMod val="50000"/>
                          </a:schemeClr>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aseline="0" dirty="0">
                          <a:solidFill>
                            <a:schemeClr val="bg1">
                              <a:lumMod val="50000"/>
                            </a:schemeClr>
                          </a:solidFill>
                          <a:effectLst/>
                        </a:rPr>
                        <a:t>1935 – 100 ac/ft—10 use</a:t>
                      </a:r>
                    </a:p>
                    <a:p>
                      <a:pPr marL="0" marR="0" algn="ctr">
                        <a:spcBef>
                          <a:spcPts val="0"/>
                        </a:spcBef>
                        <a:spcAft>
                          <a:spcPts val="0"/>
                        </a:spcAft>
                      </a:pPr>
                      <a:endParaRPr lang="en-US" sz="1100" baseline="0" dirty="0">
                        <a:solidFill>
                          <a:schemeClr val="accent4">
                            <a:lumMod val="10000"/>
                          </a:schemeClr>
                        </a:solidFill>
                        <a:effectLst/>
                        <a:latin typeface="Times New Roman"/>
                        <a:ea typeface="Times New Roman"/>
                      </a:endParaRPr>
                    </a:p>
                  </a:txBody>
                  <a:tcPr marL="71050" marR="710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B050"/>
                    </a:solidFill>
                  </a:tcPr>
                </a:tc>
                <a:extLst>
                  <a:ext uri="{0D108BD9-81ED-4DB2-BD59-A6C34878D82A}">
                    <a16:rowId xmlns:a16="http://schemas.microsoft.com/office/drawing/2014/main" val="978503724"/>
                  </a:ext>
                </a:extLst>
              </a:tr>
            </a:tbl>
          </a:graphicData>
        </a:graphic>
      </p:graphicFrame>
      <p:sp>
        <p:nvSpPr>
          <p:cNvPr id="5" name="Text Placeholder 4"/>
          <p:cNvSpPr>
            <a:spLocks noGrp="1"/>
          </p:cNvSpPr>
          <p:nvPr>
            <p:ph type="body" sz="quarter" idx="3"/>
          </p:nvPr>
        </p:nvSpPr>
        <p:spPr>
          <a:xfrm>
            <a:off x="3352800" y="1447800"/>
            <a:ext cx="5867400" cy="990599"/>
          </a:xfrm>
        </p:spPr>
        <p:txBody>
          <a:bodyPr/>
          <a:lstStyle/>
          <a:p>
            <a:pPr algn="ctr">
              <a:spcBef>
                <a:spcPts val="0"/>
              </a:spcBef>
            </a:pPr>
            <a:r>
              <a:rPr lang="en-US" sz="2600" dirty="0">
                <a:solidFill>
                  <a:srgbClr val="FFFF00"/>
                </a:solidFill>
                <a:effectLst/>
              </a:rPr>
              <a:t>Hypothetical</a:t>
            </a:r>
          </a:p>
          <a:p>
            <a:pPr algn="ctr">
              <a:spcBef>
                <a:spcPts val="0"/>
              </a:spcBef>
            </a:pPr>
            <a:r>
              <a:rPr lang="en-US" sz="3000" dirty="0">
                <a:solidFill>
                  <a:srgbClr val="FFFF00"/>
                </a:solidFill>
                <a:effectLst/>
              </a:rPr>
              <a:t>Mill Valley Water System</a:t>
            </a:r>
          </a:p>
        </p:txBody>
      </p:sp>
      <p:sp>
        <p:nvSpPr>
          <p:cNvPr id="6" name="Content Placeholder 5"/>
          <p:cNvSpPr>
            <a:spLocks noGrp="1"/>
          </p:cNvSpPr>
          <p:nvPr>
            <p:ph sz="quarter" idx="4"/>
          </p:nvPr>
        </p:nvSpPr>
        <p:spPr>
          <a:xfrm>
            <a:off x="3200400" y="2438400"/>
            <a:ext cx="5943600" cy="4430486"/>
          </a:xfrm>
        </p:spPr>
        <p:txBody>
          <a:bodyPr/>
          <a:lstStyle/>
          <a:p>
            <a:pPr>
              <a:spcBef>
                <a:spcPts val="0"/>
              </a:spcBef>
              <a:buClr>
                <a:srgbClr val="FFC000"/>
              </a:buClr>
              <a:buFont typeface="Wingdings" panose="05000000000000000000" pitchFamily="2" charset="2"/>
              <a:buChar char="§"/>
            </a:pPr>
            <a:r>
              <a:rPr lang="en-US" sz="2200" b="1" dirty="0">
                <a:solidFill>
                  <a:srgbClr val="FFFF00"/>
                </a:solidFill>
                <a:effectLst/>
              </a:rPr>
              <a:t>This small surface water system produces +/- 300 ac/ft/yr</a:t>
            </a:r>
          </a:p>
          <a:p>
            <a:pPr>
              <a:spcBef>
                <a:spcPts val="0"/>
              </a:spcBef>
              <a:buClr>
                <a:srgbClr val="FFC000"/>
              </a:buClr>
              <a:buFont typeface="Wingdings" panose="05000000000000000000" pitchFamily="2" charset="2"/>
              <a:buChar char="§"/>
            </a:pPr>
            <a:r>
              <a:rPr lang="en-US" sz="2200" b="1" dirty="0">
                <a:solidFill>
                  <a:srgbClr val="FFFF00"/>
                </a:solidFill>
                <a:effectLst/>
              </a:rPr>
              <a:t>The rights in blue are used every year</a:t>
            </a:r>
          </a:p>
          <a:p>
            <a:pPr>
              <a:spcBef>
                <a:spcPts val="0"/>
              </a:spcBef>
              <a:buClr>
                <a:srgbClr val="FFC000"/>
              </a:buClr>
              <a:buFont typeface="Wingdings" panose="05000000000000000000" pitchFamily="2" charset="2"/>
              <a:buChar char="§"/>
            </a:pPr>
            <a:r>
              <a:rPr lang="en-US" sz="2200" b="1" dirty="0">
                <a:solidFill>
                  <a:srgbClr val="FFFF00"/>
                </a:solidFill>
                <a:effectLst/>
              </a:rPr>
              <a:t>The right in pink has not been used for decades</a:t>
            </a:r>
          </a:p>
          <a:p>
            <a:pPr>
              <a:spcBef>
                <a:spcPts val="0"/>
              </a:spcBef>
              <a:buClr>
                <a:srgbClr val="FFC000"/>
              </a:buClr>
              <a:buFont typeface="Wingdings" panose="05000000000000000000" pitchFamily="2" charset="2"/>
              <a:buChar char="§"/>
            </a:pPr>
            <a:r>
              <a:rPr lang="en-US" sz="2200" b="1" dirty="0">
                <a:solidFill>
                  <a:srgbClr val="FFFF00"/>
                </a:solidFill>
                <a:effectLst/>
              </a:rPr>
              <a:t>The rights in yellow have become supplemental to other rights and are rarely used</a:t>
            </a:r>
          </a:p>
          <a:p>
            <a:pPr>
              <a:spcBef>
                <a:spcPts val="0"/>
              </a:spcBef>
              <a:buClr>
                <a:srgbClr val="FFC000"/>
              </a:buClr>
              <a:buFont typeface="Wingdings" panose="05000000000000000000" pitchFamily="2" charset="2"/>
              <a:buChar char="§"/>
            </a:pPr>
            <a:r>
              <a:rPr lang="en-US" sz="2200" b="1" dirty="0">
                <a:solidFill>
                  <a:srgbClr val="FFFF00"/>
                </a:solidFill>
                <a:effectLst/>
              </a:rPr>
              <a:t>The rights in light green are used every year when water is available</a:t>
            </a:r>
          </a:p>
          <a:p>
            <a:pPr>
              <a:spcBef>
                <a:spcPts val="0"/>
              </a:spcBef>
              <a:buClr>
                <a:srgbClr val="FFC000"/>
              </a:buClr>
              <a:buFont typeface="Wingdings" panose="05000000000000000000" pitchFamily="2" charset="2"/>
              <a:buChar char="§"/>
            </a:pPr>
            <a:r>
              <a:rPr lang="en-US" sz="2200" b="1" dirty="0">
                <a:solidFill>
                  <a:srgbClr val="FFFF00"/>
                </a:solidFill>
                <a:effectLst/>
              </a:rPr>
              <a:t>Only 10 ac/ft of the right in dark green has been used for decades</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t>Reserved Rights vs. Appropriate Water Rights</a:t>
            </a:r>
            <a:endParaRPr lang="en-US" dirty="0"/>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3458634787"/>
              </p:ext>
            </p:extLst>
          </p:nvPr>
        </p:nvGraphicFramePr>
        <p:xfrm>
          <a:off x="457200" y="1524000"/>
          <a:ext cx="3657600" cy="5029200"/>
        </p:xfrm>
        <a:graphic>
          <a:graphicData uri="http://schemas.openxmlformats.org/drawingml/2006/table">
            <a:tbl>
              <a:tblPr>
                <a:tableStyleId>{5C22544A-7EE6-4342-B048-85BDC9FD1C3A}</a:tableStyleId>
              </a:tblPr>
              <a:tblGrid>
                <a:gridCol w="3657600">
                  <a:extLst>
                    <a:ext uri="{9D8B030D-6E8A-4147-A177-3AD203B41FA5}">
                      <a16:colId xmlns:a16="http://schemas.microsoft.com/office/drawing/2014/main" val="20000"/>
                    </a:ext>
                  </a:extLst>
                </a:gridCol>
              </a:tblGrid>
              <a:tr h="502920">
                <a:tc>
                  <a:txBody>
                    <a:bodyPr/>
                    <a:lstStyle/>
                    <a:p>
                      <a:pPr marL="0" marR="0" algn="ctr">
                        <a:spcBef>
                          <a:spcPts val="0"/>
                        </a:spcBef>
                        <a:spcAft>
                          <a:spcPts val="0"/>
                        </a:spcAft>
                      </a:pPr>
                      <a:r>
                        <a:rPr lang="en-US" sz="1100" b="1" baseline="0" dirty="0">
                          <a:solidFill>
                            <a:schemeClr val="accent4">
                              <a:lumMod val="10000"/>
                            </a:schemeClr>
                          </a:solidFill>
                          <a:effectLst/>
                          <a:latin typeface="Tahoma" panose="020B0604030504040204" pitchFamily="34" charset="0"/>
                          <a:ea typeface="Tahoma" panose="020B0604030504040204" pitchFamily="34" charset="0"/>
                          <a:cs typeface="Tahoma" panose="020B0604030504040204" pitchFamily="34" charset="0"/>
                        </a:rPr>
                        <a:t>1860 – 100 ac/ft</a:t>
                      </a:r>
                    </a:p>
                  </a:txBody>
                  <a:tcPr marL="71050" marR="71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9966"/>
                    </a:solidFill>
                  </a:tcPr>
                </a:tc>
                <a:extLst>
                  <a:ext uri="{0D108BD9-81ED-4DB2-BD59-A6C34878D82A}">
                    <a16:rowId xmlns:a16="http://schemas.microsoft.com/office/drawing/2014/main" val="10000"/>
                  </a:ext>
                </a:extLst>
              </a:tr>
              <a:tr h="502920">
                <a:tc>
                  <a:txBody>
                    <a:bodyPr/>
                    <a:lstStyle/>
                    <a:p>
                      <a:pPr marL="0" marR="0" algn="ctr">
                        <a:spcBef>
                          <a:spcPts val="0"/>
                        </a:spcBef>
                        <a:spcAft>
                          <a:spcPts val="0"/>
                        </a:spcAft>
                      </a:pPr>
                      <a:r>
                        <a:rPr lang="en-US" sz="1100" b="1" baseline="0" dirty="0">
                          <a:solidFill>
                            <a:schemeClr val="accent4">
                              <a:lumMod val="10000"/>
                            </a:schemeClr>
                          </a:solidFill>
                          <a:effectLst/>
                        </a:rPr>
                        <a:t> </a:t>
                      </a:r>
                    </a:p>
                    <a:p>
                      <a:pPr marL="0" marR="0" algn="ctr">
                        <a:spcBef>
                          <a:spcPts val="0"/>
                        </a:spcBef>
                        <a:spcAft>
                          <a:spcPts val="0"/>
                        </a:spcAft>
                      </a:pPr>
                      <a:r>
                        <a:rPr lang="en-US" sz="1100" b="1" baseline="0" dirty="0">
                          <a:solidFill>
                            <a:schemeClr val="accent4">
                              <a:lumMod val="10000"/>
                            </a:schemeClr>
                          </a:solidFill>
                          <a:effectLst/>
                        </a:rPr>
                        <a:t>1863 – 100 ac/ft </a:t>
                      </a:r>
                    </a:p>
                    <a:p>
                      <a:pPr marL="0" marR="0" algn="ctr">
                        <a:spcBef>
                          <a:spcPts val="0"/>
                        </a:spcBef>
                        <a:spcAft>
                          <a:spcPts val="0"/>
                        </a:spcAft>
                      </a:pPr>
                      <a:r>
                        <a:rPr lang="en-US" sz="1100" b="1" baseline="0" dirty="0">
                          <a:solidFill>
                            <a:schemeClr val="accent4">
                              <a:lumMod val="10000"/>
                            </a:schemeClr>
                          </a:solidFill>
                          <a:effectLst/>
                        </a:rPr>
                        <a:t> </a:t>
                      </a:r>
                      <a:endParaRPr lang="en-US" sz="1100" b="1" baseline="0" dirty="0">
                        <a:solidFill>
                          <a:schemeClr val="accent4">
                            <a:lumMod val="10000"/>
                          </a:schemeClr>
                        </a:solidFill>
                        <a:effectLst/>
                        <a:latin typeface="Times New Roman"/>
                        <a:ea typeface="Times New Roman"/>
                      </a:endParaRPr>
                    </a:p>
                  </a:txBody>
                  <a:tcPr marL="71050" marR="71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a:blip r:embed="rId3"/>
                      <a:tile tx="0" ty="0" sx="100000" sy="100000" flip="none" algn="tl"/>
                    </a:blipFill>
                  </a:tcPr>
                </a:tc>
                <a:extLst>
                  <a:ext uri="{0D108BD9-81ED-4DB2-BD59-A6C34878D82A}">
                    <a16:rowId xmlns:a16="http://schemas.microsoft.com/office/drawing/2014/main" val="10001"/>
                  </a:ext>
                </a:extLst>
              </a:tr>
              <a:tr h="502920">
                <a:tc>
                  <a:txBody>
                    <a:bodyPr/>
                    <a:lstStyle/>
                    <a:p>
                      <a:pPr marL="0" marR="0" algn="ctr">
                        <a:spcBef>
                          <a:spcPts val="0"/>
                        </a:spcBef>
                        <a:spcAft>
                          <a:spcPts val="0"/>
                        </a:spcAft>
                      </a:pPr>
                      <a:r>
                        <a:rPr lang="en-US" sz="1100" b="1" baseline="0" dirty="0">
                          <a:solidFill>
                            <a:schemeClr val="accent4">
                              <a:lumMod val="10000"/>
                            </a:schemeClr>
                          </a:solidFill>
                          <a:effectLst/>
                        </a:rPr>
                        <a:t> </a:t>
                      </a:r>
                    </a:p>
                    <a:p>
                      <a:pPr marL="0" marR="0" algn="ctr">
                        <a:spcBef>
                          <a:spcPts val="0"/>
                        </a:spcBef>
                        <a:spcAft>
                          <a:spcPts val="0"/>
                        </a:spcAft>
                      </a:pPr>
                      <a:r>
                        <a:rPr lang="en-US" sz="1100" b="1" baseline="0" dirty="0">
                          <a:solidFill>
                            <a:schemeClr val="accent4">
                              <a:lumMod val="10000"/>
                            </a:schemeClr>
                          </a:solidFill>
                          <a:effectLst/>
                        </a:rPr>
                        <a:t>1890 – 100 ac/ft –0 use</a:t>
                      </a:r>
                    </a:p>
                    <a:p>
                      <a:pPr marL="0" marR="0" algn="ctr">
                        <a:spcBef>
                          <a:spcPts val="0"/>
                        </a:spcBef>
                        <a:spcAft>
                          <a:spcPts val="0"/>
                        </a:spcAft>
                      </a:pPr>
                      <a:r>
                        <a:rPr lang="en-US" sz="1100" b="1" baseline="0" dirty="0">
                          <a:solidFill>
                            <a:schemeClr val="accent4">
                              <a:lumMod val="10000"/>
                            </a:schemeClr>
                          </a:solidFill>
                          <a:effectLst/>
                        </a:rPr>
                        <a:t> </a:t>
                      </a:r>
                      <a:endParaRPr lang="en-US" sz="1100" b="1" baseline="0" dirty="0">
                        <a:solidFill>
                          <a:schemeClr val="accent4">
                            <a:lumMod val="10000"/>
                          </a:schemeClr>
                        </a:solidFill>
                        <a:effectLst/>
                        <a:latin typeface="Times New Roman"/>
                        <a:ea typeface="Times New Roman"/>
                      </a:endParaRPr>
                    </a:p>
                  </a:txBody>
                  <a:tcPr marL="71050" marR="71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FF99FF"/>
                    </a:solidFill>
                  </a:tcPr>
                </a:tc>
                <a:extLst>
                  <a:ext uri="{0D108BD9-81ED-4DB2-BD59-A6C34878D82A}">
                    <a16:rowId xmlns:a16="http://schemas.microsoft.com/office/drawing/2014/main" val="10002"/>
                  </a:ext>
                </a:extLst>
              </a:tr>
              <a:tr h="502920">
                <a:tc>
                  <a:txBody>
                    <a:bodyPr/>
                    <a:lstStyle/>
                    <a:p>
                      <a:pPr marL="0" marR="0" algn="ctr">
                        <a:spcBef>
                          <a:spcPts val="0"/>
                        </a:spcBef>
                        <a:spcAft>
                          <a:spcPts val="0"/>
                        </a:spcAft>
                      </a:pPr>
                      <a:r>
                        <a:rPr lang="en-US" sz="1100" b="1" baseline="0" dirty="0">
                          <a:solidFill>
                            <a:schemeClr val="accent4">
                              <a:lumMod val="10000"/>
                            </a:schemeClr>
                          </a:solidFill>
                          <a:effectLst/>
                        </a:rPr>
                        <a:t> </a:t>
                      </a:r>
                    </a:p>
                    <a:p>
                      <a:pPr marL="0" marR="0" algn="ctr">
                        <a:spcBef>
                          <a:spcPts val="0"/>
                        </a:spcBef>
                        <a:spcAft>
                          <a:spcPts val="0"/>
                        </a:spcAft>
                      </a:pPr>
                      <a:r>
                        <a:rPr lang="en-US" sz="1100" b="1" baseline="0" dirty="0">
                          <a:solidFill>
                            <a:schemeClr val="accent4">
                              <a:lumMod val="10000"/>
                            </a:schemeClr>
                          </a:solidFill>
                          <a:effectLst/>
                        </a:rPr>
                        <a:t>1900 – 100 ac/ft </a:t>
                      </a:r>
                    </a:p>
                    <a:p>
                      <a:pPr marL="0" marR="0" algn="ctr">
                        <a:spcBef>
                          <a:spcPts val="0"/>
                        </a:spcBef>
                        <a:spcAft>
                          <a:spcPts val="0"/>
                        </a:spcAft>
                      </a:pPr>
                      <a:r>
                        <a:rPr lang="en-US" sz="1100" b="1" baseline="0" dirty="0">
                          <a:solidFill>
                            <a:schemeClr val="accent4">
                              <a:lumMod val="10000"/>
                            </a:schemeClr>
                          </a:solidFill>
                          <a:effectLst/>
                        </a:rPr>
                        <a:t> </a:t>
                      </a:r>
                      <a:endParaRPr lang="en-US" sz="1100" b="1" baseline="0" dirty="0">
                        <a:solidFill>
                          <a:schemeClr val="accent4">
                            <a:lumMod val="10000"/>
                          </a:schemeClr>
                        </a:solidFill>
                        <a:effectLst/>
                        <a:latin typeface="Times New Roman"/>
                        <a:ea typeface="Times New Roman"/>
                      </a:endParaRPr>
                    </a:p>
                  </a:txBody>
                  <a:tcPr marL="71050" marR="710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502920">
                <a:tc>
                  <a:txBody>
                    <a:bodyPr/>
                    <a:lstStyle/>
                    <a:p>
                      <a:pPr marL="0" marR="0" algn="ctr">
                        <a:spcBef>
                          <a:spcPts val="0"/>
                        </a:spcBef>
                        <a:spcAft>
                          <a:spcPts val="0"/>
                        </a:spcAft>
                      </a:pPr>
                      <a:r>
                        <a:rPr lang="en-US" sz="1100" b="1" baseline="0" dirty="0">
                          <a:solidFill>
                            <a:schemeClr val="accent4">
                              <a:lumMod val="10000"/>
                            </a:schemeClr>
                          </a:solidFill>
                          <a:effectLst/>
                        </a:rPr>
                        <a:t> </a:t>
                      </a:r>
                    </a:p>
                    <a:p>
                      <a:pPr marL="0" marR="0" algn="ctr">
                        <a:spcBef>
                          <a:spcPts val="0"/>
                        </a:spcBef>
                        <a:spcAft>
                          <a:spcPts val="0"/>
                        </a:spcAft>
                      </a:pPr>
                      <a:r>
                        <a:rPr lang="en-US" sz="1100" b="1" baseline="0" dirty="0">
                          <a:solidFill>
                            <a:schemeClr val="accent4">
                              <a:lumMod val="10000"/>
                            </a:schemeClr>
                          </a:solidFill>
                          <a:effectLst/>
                        </a:rPr>
                        <a:t>1901 – 100 ac/ft </a:t>
                      </a:r>
                    </a:p>
                    <a:p>
                      <a:pPr marL="0" marR="0" algn="ctr">
                        <a:spcBef>
                          <a:spcPts val="0"/>
                        </a:spcBef>
                        <a:spcAft>
                          <a:spcPts val="0"/>
                        </a:spcAft>
                      </a:pPr>
                      <a:r>
                        <a:rPr lang="en-US" sz="1100" b="1" baseline="0" dirty="0">
                          <a:solidFill>
                            <a:schemeClr val="accent4">
                              <a:lumMod val="10000"/>
                            </a:schemeClr>
                          </a:solidFill>
                          <a:effectLst/>
                        </a:rPr>
                        <a:t> </a:t>
                      </a:r>
                      <a:endParaRPr lang="en-US" sz="1100" b="1" baseline="0" dirty="0">
                        <a:solidFill>
                          <a:schemeClr val="accent4">
                            <a:lumMod val="10000"/>
                          </a:schemeClr>
                        </a:solidFill>
                        <a:effectLst/>
                        <a:latin typeface="Times New Roman"/>
                        <a:ea typeface="Times New Roman"/>
                      </a:endParaRPr>
                    </a:p>
                  </a:txBody>
                  <a:tcPr marL="71050" marR="71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10004"/>
                  </a:ext>
                </a:extLst>
              </a:tr>
              <a:tr h="5029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baseline="0" dirty="0">
                        <a:solidFill>
                          <a:schemeClr val="accent4">
                            <a:lumMod val="10000"/>
                          </a:schemeClr>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baseline="0" dirty="0">
                          <a:solidFill>
                            <a:schemeClr val="accent4">
                              <a:lumMod val="10000"/>
                            </a:schemeClr>
                          </a:solidFill>
                          <a:effectLst/>
                          <a:latin typeface="Tahoma" panose="020B0604030504040204" pitchFamily="34" charset="0"/>
                          <a:ea typeface="Tahoma" panose="020B0604030504040204" pitchFamily="34" charset="0"/>
                          <a:cs typeface="Tahoma" panose="020B0604030504040204" pitchFamily="34" charset="0"/>
                        </a:rPr>
                        <a:t>1915 – 50</a:t>
                      </a:r>
                      <a:r>
                        <a:rPr lang="en-US" sz="1100" b="1" baseline="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1100" b="1" baseline="0" dirty="0">
                          <a:solidFill>
                            <a:schemeClr val="accent4">
                              <a:lumMod val="10000"/>
                            </a:schemeClr>
                          </a:solidFill>
                          <a:effectLst/>
                          <a:latin typeface="Tahoma" panose="020B0604030504040204" pitchFamily="34" charset="0"/>
                          <a:ea typeface="Tahoma" panose="020B0604030504040204" pitchFamily="34" charset="0"/>
                          <a:cs typeface="Tahoma" panose="020B0604030504040204" pitchFamily="34" charset="0"/>
                        </a:rPr>
                        <a:t>ac/ft</a:t>
                      </a:r>
                    </a:p>
                    <a:p>
                      <a:pPr marL="0" marR="0" algn="ctr">
                        <a:spcBef>
                          <a:spcPts val="0"/>
                        </a:spcBef>
                        <a:spcAft>
                          <a:spcPts val="0"/>
                        </a:spcAft>
                      </a:pPr>
                      <a:endParaRPr lang="en-US" sz="1100" b="1" baseline="0" dirty="0">
                        <a:solidFill>
                          <a:srgbClr val="FF0000"/>
                        </a:solidFill>
                        <a:effectLst/>
                        <a:latin typeface="Times New Roman"/>
                        <a:ea typeface="Times New Roman"/>
                      </a:endParaRPr>
                    </a:p>
                  </a:txBody>
                  <a:tcPr marL="71050" marR="71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576458858"/>
                  </a:ext>
                </a:extLst>
              </a:tr>
              <a:tr h="502920">
                <a:tc>
                  <a:txBody>
                    <a:bodyPr/>
                    <a:lstStyle/>
                    <a:p>
                      <a:pPr marL="0" marR="0" algn="ctr">
                        <a:spcBef>
                          <a:spcPts val="0"/>
                        </a:spcBef>
                        <a:spcAft>
                          <a:spcPts val="0"/>
                        </a:spcAft>
                      </a:pPr>
                      <a:r>
                        <a:rPr lang="en-US" sz="1100" b="1" baseline="0" dirty="0">
                          <a:solidFill>
                            <a:schemeClr val="accent4">
                              <a:lumMod val="10000"/>
                            </a:schemeClr>
                          </a:solidFill>
                          <a:effectLst/>
                        </a:rPr>
                        <a:t> </a:t>
                      </a:r>
                    </a:p>
                    <a:p>
                      <a:pPr marL="0" marR="0" algn="ctr">
                        <a:spcBef>
                          <a:spcPts val="0"/>
                        </a:spcBef>
                        <a:spcAft>
                          <a:spcPts val="0"/>
                        </a:spcAft>
                      </a:pPr>
                      <a:r>
                        <a:rPr lang="en-US" sz="1100" b="1" baseline="0" dirty="0">
                          <a:solidFill>
                            <a:schemeClr val="accent4">
                              <a:lumMod val="10000"/>
                            </a:schemeClr>
                          </a:solidFill>
                          <a:effectLst/>
                        </a:rPr>
                        <a:t>1917 – 100 ac/ft</a:t>
                      </a:r>
                    </a:p>
                    <a:p>
                      <a:pPr marL="0" marR="0" algn="ctr">
                        <a:spcBef>
                          <a:spcPts val="0"/>
                        </a:spcBef>
                        <a:spcAft>
                          <a:spcPts val="0"/>
                        </a:spcAft>
                      </a:pPr>
                      <a:r>
                        <a:rPr lang="en-US" sz="1100" b="1" baseline="0" dirty="0">
                          <a:solidFill>
                            <a:schemeClr val="accent4">
                              <a:lumMod val="10000"/>
                            </a:schemeClr>
                          </a:solidFill>
                          <a:effectLst/>
                        </a:rPr>
                        <a:t> </a:t>
                      </a:r>
                      <a:endParaRPr lang="en-US" sz="1100" b="1" baseline="0" dirty="0">
                        <a:solidFill>
                          <a:schemeClr val="accent4">
                            <a:lumMod val="10000"/>
                          </a:schemeClr>
                        </a:solidFill>
                        <a:effectLst/>
                        <a:latin typeface="Times New Roman"/>
                        <a:ea typeface="Times New Roman"/>
                      </a:endParaRPr>
                    </a:p>
                  </a:txBody>
                  <a:tcPr marL="71050" marR="71050" marT="0" marB="0" anchor="ctr">
                    <a:lnT w="12700" cap="flat" cmpd="sng" algn="ctr">
                      <a:solidFill>
                        <a:schemeClr val="tx1"/>
                      </a:solidFill>
                      <a:prstDash val="solid"/>
                      <a:round/>
                      <a:headEnd type="none" w="med" len="med"/>
                      <a:tailEnd type="none" w="med" len="med"/>
                    </a:lnT>
                    <a:solidFill>
                      <a:srgbClr val="92D050"/>
                    </a:solidFill>
                  </a:tcPr>
                </a:tc>
                <a:extLst>
                  <a:ext uri="{0D108BD9-81ED-4DB2-BD59-A6C34878D82A}">
                    <a16:rowId xmlns:a16="http://schemas.microsoft.com/office/drawing/2014/main" val="10008"/>
                  </a:ext>
                </a:extLst>
              </a:tr>
              <a:tr h="502920">
                <a:tc>
                  <a:txBody>
                    <a:bodyPr/>
                    <a:lstStyle/>
                    <a:p>
                      <a:pPr marL="0" marR="0" algn="ctr">
                        <a:spcBef>
                          <a:spcPts val="0"/>
                        </a:spcBef>
                        <a:spcAft>
                          <a:spcPts val="0"/>
                        </a:spcAft>
                      </a:pPr>
                      <a:r>
                        <a:rPr lang="en-US" sz="1100" b="1" baseline="0" dirty="0">
                          <a:solidFill>
                            <a:schemeClr val="accent4">
                              <a:lumMod val="10000"/>
                            </a:schemeClr>
                          </a:solidFill>
                          <a:effectLst/>
                        </a:rPr>
                        <a:t> </a:t>
                      </a:r>
                    </a:p>
                    <a:p>
                      <a:pPr marL="0" marR="0" algn="ctr">
                        <a:spcBef>
                          <a:spcPts val="0"/>
                        </a:spcBef>
                        <a:spcAft>
                          <a:spcPts val="0"/>
                        </a:spcAft>
                      </a:pPr>
                      <a:r>
                        <a:rPr lang="en-US" sz="1100" b="1" baseline="0" dirty="0">
                          <a:solidFill>
                            <a:schemeClr val="accent4">
                              <a:lumMod val="10000"/>
                            </a:schemeClr>
                          </a:solidFill>
                          <a:effectLst/>
                        </a:rPr>
                        <a:t>1930 – 100 af/ct</a:t>
                      </a:r>
                    </a:p>
                    <a:p>
                      <a:pPr marL="0" marR="0" algn="ctr">
                        <a:spcBef>
                          <a:spcPts val="0"/>
                        </a:spcBef>
                        <a:spcAft>
                          <a:spcPts val="0"/>
                        </a:spcAft>
                      </a:pPr>
                      <a:r>
                        <a:rPr lang="en-US" sz="1100" b="1" baseline="0" dirty="0">
                          <a:solidFill>
                            <a:schemeClr val="accent4">
                              <a:lumMod val="10000"/>
                            </a:schemeClr>
                          </a:solidFill>
                          <a:effectLst/>
                        </a:rPr>
                        <a:t> </a:t>
                      </a:r>
                      <a:endParaRPr lang="en-US" sz="1100" b="1" baseline="0" dirty="0">
                        <a:solidFill>
                          <a:schemeClr val="accent4">
                            <a:lumMod val="10000"/>
                          </a:schemeClr>
                        </a:solidFill>
                        <a:effectLst/>
                        <a:latin typeface="Times New Roman"/>
                        <a:ea typeface="Times New Roman"/>
                      </a:endParaRPr>
                    </a:p>
                  </a:txBody>
                  <a:tcPr marL="71050" marR="71050" marT="0" marB="0" anchor="ctr">
                    <a:solidFill>
                      <a:srgbClr val="FFFF00"/>
                    </a:solidFill>
                  </a:tcPr>
                </a:tc>
                <a:extLst>
                  <a:ext uri="{0D108BD9-81ED-4DB2-BD59-A6C34878D82A}">
                    <a16:rowId xmlns:a16="http://schemas.microsoft.com/office/drawing/2014/main" val="10009"/>
                  </a:ext>
                </a:extLst>
              </a:tr>
              <a:tr h="502920">
                <a:tc>
                  <a:txBody>
                    <a:bodyPr/>
                    <a:lstStyle/>
                    <a:p>
                      <a:pPr marL="0" marR="0" algn="ctr">
                        <a:spcBef>
                          <a:spcPts val="0"/>
                        </a:spcBef>
                        <a:spcAft>
                          <a:spcPts val="0"/>
                        </a:spcAft>
                      </a:pPr>
                      <a:r>
                        <a:rPr lang="en-US" sz="1100" b="1" baseline="0" dirty="0">
                          <a:solidFill>
                            <a:schemeClr val="accent4">
                              <a:lumMod val="10000"/>
                            </a:schemeClr>
                          </a:solidFill>
                          <a:effectLst/>
                        </a:rPr>
                        <a:t> </a:t>
                      </a:r>
                    </a:p>
                    <a:p>
                      <a:pPr marL="0" marR="0" algn="ctr">
                        <a:spcBef>
                          <a:spcPts val="0"/>
                        </a:spcBef>
                        <a:spcAft>
                          <a:spcPts val="0"/>
                        </a:spcAft>
                      </a:pPr>
                      <a:r>
                        <a:rPr lang="en-US" sz="1100" b="1" baseline="0" dirty="0">
                          <a:solidFill>
                            <a:schemeClr val="accent4">
                              <a:lumMod val="10000"/>
                            </a:schemeClr>
                          </a:solidFill>
                          <a:effectLst/>
                        </a:rPr>
                        <a:t>1931 – 100 ac/ft</a:t>
                      </a:r>
                    </a:p>
                    <a:p>
                      <a:pPr marL="0" marR="0" algn="ctr">
                        <a:spcBef>
                          <a:spcPts val="0"/>
                        </a:spcBef>
                        <a:spcAft>
                          <a:spcPts val="0"/>
                        </a:spcAft>
                      </a:pPr>
                      <a:r>
                        <a:rPr lang="en-US" sz="1100" b="1" baseline="0" dirty="0">
                          <a:solidFill>
                            <a:schemeClr val="accent4">
                              <a:lumMod val="10000"/>
                            </a:schemeClr>
                          </a:solidFill>
                          <a:effectLst/>
                        </a:rPr>
                        <a:t> </a:t>
                      </a:r>
                      <a:endParaRPr lang="en-US" sz="1100" b="1" baseline="0" dirty="0">
                        <a:solidFill>
                          <a:schemeClr val="accent4">
                            <a:lumMod val="10000"/>
                          </a:schemeClr>
                        </a:solidFill>
                        <a:effectLst/>
                        <a:latin typeface="Times New Roman"/>
                        <a:ea typeface="Times New Roman"/>
                      </a:endParaRPr>
                    </a:p>
                  </a:txBody>
                  <a:tcPr marL="71050" marR="71050" marT="0" marB="0" anchor="ctr">
                    <a:solidFill>
                      <a:srgbClr val="92D050"/>
                    </a:solidFill>
                  </a:tcPr>
                </a:tc>
                <a:extLst>
                  <a:ext uri="{0D108BD9-81ED-4DB2-BD59-A6C34878D82A}">
                    <a16:rowId xmlns:a16="http://schemas.microsoft.com/office/drawing/2014/main" val="10010"/>
                  </a:ext>
                </a:extLst>
              </a:tr>
              <a:tr h="5029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baseline="0" dirty="0">
                        <a:solidFill>
                          <a:schemeClr val="accent4">
                            <a:lumMod val="10000"/>
                          </a:schemeClr>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baseline="0" dirty="0">
                          <a:solidFill>
                            <a:schemeClr val="accent4">
                              <a:lumMod val="10000"/>
                            </a:schemeClr>
                          </a:solidFill>
                          <a:effectLst/>
                        </a:rPr>
                        <a:t>1935 – 100 ac/ft—10 use</a:t>
                      </a:r>
                    </a:p>
                    <a:p>
                      <a:pPr marL="0" marR="0" algn="ctr">
                        <a:spcBef>
                          <a:spcPts val="0"/>
                        </a:spcBef>
                        <a:spcAft>
                          <a:spcPts val="0"/>
                        </a:spcAft>
                      </a:pPr>
                      <a:endParaRPr lang="en-US" sz="1100" b="1" baseline="0" dirty="0">
                        <a:solidFill>
                          <a:schemeClr val="accent4">
                            <a:lumMod val="10000"/>
                          </a:schemeClr>
                        </a:solidFill>
                        <a:effectLst/>
                        <a:latin typeface="Times New Roman"/>
                        <a:ea typeface="Times New Roman"/>
                      </a:endParaRPr>
                    </a:p>
                  </a:txBody>
                  <a:tcPr marL="71050" marR="71050" marT="0" marB="0" anchor="ctr">
                    <a:solidFill>
                      <a:srgbClr val="00B050"/>
                    </a:solidFill>
                  </a:tcPr>
                </a:tc>
                <a:extLst>
                  <a:ext uri="{0D108BD9-81ED-4DB2-BD59-A6C34878D82A}">
                    <a16:rowId xmlns:a16="http://schemas.microsoft.com/office/drawing/2014/main" val="2073935754"/>
                  </a:ext>
                </a:extLst>
              </a:tr>
            </a:tbl>
          </a:graphicData>
        </a:graphic>
      </p:graphicFrame>
      <p:sp>
        <p:nvSpPr>
          <p:cNvPr id="7" name="Content Placeholder 6"/>
          <p:cNvSpPr>
            <a:spLocks noGrp="1"/>
          </p:cNvSpPr>
          <p:nvPr>
            <p:ph sz="quarter" idx="4"/>
          </p:nvPr>
        </p:nvSpPr>
        <p:spPr>
          <a:xfrm>
            <a:off x="4267201" y="2514599"/>
            <a:ext cx="4724400" cy="3048001"/>
          </a:xfrm>
        </p:spPr>
        <p:txBody>
          <a:bodyPr/>
          <a:lstStyle/>
          <a:p>
            <a:pPr>
              <a:spcBef>
                <a:spcPts val="0"/>
              </a:spcBef>
              <a:buClr>
                <a:srgbClr val="FFFF00"/>
              </a:buClr>
            </a:pPr>
            <a:r>
              <a:rPr lang="en-US" sz="2200" b="1" dirty="0">
                <a:solidFill>
                  <a:srgbClr val="FFFF00"/>
                </a:solidFill>
                <a:effectLst/>
              </a:rPr>
              <a:t>Reserved Right reorganized for 100 ac/ft/yr, with 1860 priority date</a:t>
            </a:r>
          </a:p>
          <a:p>
            <a:pPr>
              <a:spcBef>
                <a:spcPts val="0"/>
              </a:spcBef>
              <a:buClr>
                <a:srgbClr val="FFFF00"/>
              </a:buClr>
            </a:pPr>
            <a:r>
              <a:rPr lang="en-US" sz="2200" b="1" dirty="0">
                <a:solidFill>
                  <a:srgbClr val="FFFF00"/>
                </a:solidFill>
                <a:effectLst/>
              </a:rPr>
              <a:t>Becomes the earliest right on the system</a:t>
            </a:r>
          </a:p>
          <a:p>
            <a:pPr>
              <a:spcBef>
                <a:spcPts val="0"/>
              </a:spcBef>
              <a:buClr>
                <a:srgbClr val="FFFF00"/>
              </a:buClr>
            </a:pPr>
            <a:r>
              <a:rPr lang="en-US" sz="2200" b="1" dirty="0">
                <a:solidFill>
                  <a:srgbClr val="FFFF00"/>
                </a:solidFill>
                <a:effectLst/>
              </a:rPr>
              <a:t>All other rights move down in priority</a:t>
            </a:r>
          </a:p>
        </p:txBody>
      </p:sp>
    </p:spTree>
    <p:extLst>
      <p:ext uri="{BB962C8B-B14F-4D97-AF65-F5344CB8AC3E}">
        <p14:creationId xmlns:p14="http://schemas.microsoft.com/office/powerpoint/2010/main" val="2573431046"/>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26"/>
            <a:ext cx="8229600" cy="1497074"/>
          </a:xfrm>
        </p:spPr>
        <p:txBody>
          <a:bodyPr/>
          <a:lstStyle/>
          <a:p>
            <a:pPr>
              <a:defRPr/>
            </a:pPr>
            <a:r>
              <a:rPr lang="en-US" b="1" dirty="0"/>
              <a:t>Reserved Rights vs. Appropriative Water Rights</a:t>
            </a:r>
          </a:p>
        </p:txBody>
      </p:sp>
      <p:sp>
        <p:nvSpPr>
          <p:cNvPr id="3" name="Content Placeholder 2"/>
          <p:cNvSpPr>
            <a:spLocks noGrp="1"/>
          </p:cNvSpPr>
          <p:nvPr>
            <p:ph idx="1"/>
          </p:nvPr>
        </p:nvSpPr>
        <p:spPr>
          <a:xfrm>
            <a:off x="3810000" y="1905000"/>
            <a:ext cx="5334000" cy="4648200"/>
          </a:xfrm>
        </p:spPr>
        <p:txBody>
          <a:bodyPr>
            <a:normAutofit lnSpcReduction="10000"/>
          </a:bodyPr>
          <a:lstStyle/>
          <a:p>
            <a:pPr>
              <a:buClr>
                <a:srgbClr val="FFC000"/>
              </a:buClr>
              <a:buFont typeface="Wingdings" pitchFamily="2" charset="2"/>
              <a:buChar char="v"/>
              <a:defRPr/>
            </a:pPr>
            <a:r>
              <a:rPr lang="en-US" dirty="0"/>
              <a:t>Utah, an arid state, has many federal reservations — federal lands set aside for specific purposes, like Indian reservations, national parks and monuments, military bases, etc.</a:t>
            </a:r>
          </a:p>
          <a:p>
            <a:pPr>
              <a:buClr>
                <a:srgbClr val="FFC000"/>
              </a:buClr>
              <a:buFont typeface="Wingdings" pitchFamily="2" charset="2"/>
              <a:buChar char="v"/>
              <a:defRPr/>
            </a:pPr>
            <a:r>
              <a:rPr lang="en-US" dirty="0">
                <a:solidFill>
                  <a:srgbClr val="FF5050"/>
                </a:solidFill>
              </a:rPr>
              <a:t>How should these rights be quantified?</a:t>
            </a:r>
          </a:p>
        </p:txBody>
      </p:sp>
      <p:pic>
        <p:nvPicPr>
          <p:cNvPr id="23556" name="Picture 6" descr="rainbowbridge.jpg"/>
          <p:cNvPicPr>
            <a:picLocks noChangeAspect="1"/>
          </p:cNvPicPr>
          <p:nvPr/>
        </p:nvPicPr>
        <p:blipFill>
          <a:blip r:embed="rId3"/>
          <a:srcRect/>
          <a:stretch>
            <a:fillRect/>
          </a:stretch>
        </p:blipFill>
        <p:spPr bwMode="auto">
          <a:xfrm>
            <a:off x="0" y="1676400"/>
            <a:ext cx="3886200" cy="2514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9" descr="cedarbreaks2.jpg"/>
          <p:cNvPicPr>
            <a:picLocks noChangeAspect="1"/>
          </p:cNvPicPr>
          <p:nvPr/>
        </p:nvPicPr>
        <p:blipFill>
          <a:blip r:embed="rId4"/>
          <a:srcRect/>
          <a:stretch>
            <a:fillRect/>
          </a:stretch>
        </p:blipFill>
        <p:spPr bwMode="auto">
          <a:xfrm>
            <a:off x="0" y="4114800"/>
            <a:ext cx="3886200" cy="2743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t>Reserved Rights vs. Appropriative Water Rights</a:t>
            </a:r>
          </a:p>
        </p:txBody>
      </p:sp>
      <p:sp>
        <p:nvSpPr>
          <p:cNvPr id="3" name="Content Placeholder 2"/>
          <p:cNvSpPr>
            <a:spLocks noGrp="1"/>
          </p:cNvSpPr>
          <p:nvPr>
            <p:ph idx="1"/>
          </p:nvPr>
        </p:nvSpPr>
        <p:spPr/>
        <p:txBody>
          <a:bodyPr/>
          <a:lstStyle/>
          <a:p>
            <a:pPr>
              <a:buClr>
                <a:srgbClr val="FFC000"/>
              </a:buClr>
              <a:buFont typeface="Wingdings" pitchFamily="2" charset="2"/>
              <a:buChar char="v"/>
              <a:defRPr/>
            </a:pPr>
            <a:r>
              <a:rPr lang="en-US" dirty="0"/>
              <a:t>States have taken different approaches:</a:t>
            </a:r>
          </a:p>
          <a:p>
            <a:pPr lvl="1">
              <a:buClr>
                <a:srgbClr val="FFC000"/>
              </a:buClr>
              <a:buFont typeface="Wingdings" pitchFamily="2" charset="2"/>
              <a:buChar char="v"/>
              <a:defRPr/>
            </a:pPr>
            <a:r>
              <a:rPr lang="en-US" sz="3000" dirty="0"/>
              <a:t>Pretend reserved rights don’t exist (mostly in times past)</a:t>
            </a:r>
          </a:p>
          <a:p>
            <a:pPr lvl="1">
              <a:buClr>
                <a:srgbClr val="FFC000"/>
              </a:buClr>
              <a:buFont typeface="Wingdings" pitchFamily="2" charset="2"/>
              <a:buChar char="v"/>
              <a:defRPr/>
            </a:pPr>
            <a:r>
              <a:rPr lang="en-US" sz="3000" dirty="0"/>
              <a:t>Litigate about reserved rights</a:t>
            </a:r>
          </a:p>
          <a:p>
            <a:pPr lvl="1">
              <a:buClr>
                <a:srgbClr val="FFC000"/>
              </a:buClr>
              <a:buFont typeface="Wingdings" pitchFamily="2" charset="2"/>
              <a:buChar char="v"/>
              <a:defRPr/>
            </a:pPr>
            <a:r>
              <a:rPr lang="en-US" sz="3000" dirty="0"/>
              <a:t>Negotiate such rights on a case-by-case basis</a:t>
            </a:r>
          </a:p>
          <a:p>
            <a:pPr>
              <a:buClr>
                <a:srgbClr val="FFC000"/>
              </a:buClr>
              <a:buFont typeface="Wingdings" pitchFamily="2" charset="2"/>
              <a:buChar char="v"/>
              <a:defRPr/>
            </a:pPr>
            <a:r>
              <a:rPr lang="en-US" dirty="0"/>
              <a:t>Utah has chosen to negotiate because it provides the best opportunity for a win/win result</a:t>
            </a:r>
          </a:p>
          <a:p>
            <a:pPr>
              <a:buFont typeface="Wingdings" pitchFamily="2" charset="2"/>
              <a:buNone/>
              <a:defRPr/>
            </a:pPr>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990600" y="838200"/>
            <a:ext cx="4892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endParaRPr lang="en-US" altLang="en-US" sz="1800" dirty="0"/>
          </a:p>
        </p:txBody>
      </p:sp>
      <p:pic>
        <p:nvPicPr>
          <p:cNvPr id="29699" name="Picture 4" descr="Navajo-Indian-on-a-horse-2"/>
          <p:cNvPicPr>
            <a:picLocks noChangeAspect="1" noChangeArrowheads="1"/>
          </p:cNvPicPr>
          <p:nvPr/>
        </p:nvPicPr>
        <p:blipFill>
          <a:blip r:embed="rId3"/>
          <a:srcRect/>
          <a:stretch>
            <a:fillRect/>
          </a:stretch>
        </p:blipFill>
        <p:spPr bwMode="auto">
          <a:xfrm>
            <a:off x="4767470" y="28782"/>
            <a:ext cx="4343400" cy="304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0" y="157473"/>
            <a:ext cx="4572000" cy="2790618"/>
          </a:xfrm>
        </p:spPr>
        <p:txBody>
          <a:bodyPr/>
          <a:lstStyle/>
          <a:p>
            <a:pPr rtl="0" eaLnBrk="1" fontAlgn="base" hangingPunct="1"/>
            <a:r>
              <a:rPr lang="en-US" sz="4400" b="1" kern="1200" dirty="0">
                <a:solidFill>
                  <a:srgbClr val="E5FFFF"/>
                </a:solidFill>
                <a:effectLst/>
                <a:latin typeface="Tahoma"/>
                <a:ea typeface="+mn-ea"/>
                <a:cs typeface="Arial"/>
              </a:rPr>
              <a:t>Utah/Navajo Reserved Water Right Negotiations</a:t>
            </a:r>
            <a:endParaRPr lang="en-US" dirty="0"/>
          </a:p>
        </p:txBody>
      </p:sp>
      <p:sp>
        <p:nvSpPr>
          <p:cNvPr id="7" name="Content Placeholder 6"/>
          <p:cNvSpPr>
            <a:spLocks noGrp="1"/>
          </p:cNvSpPr>
          <p:nvPr>
            <p:ph idx="1"/>
          </p:nvPr>
        </p:nvSpPr>
        <p:spPr>
          <a:xfrm>
            <a:off x="304800" y="3076782"/>
            <a:ext cx="8686800" cy="3657600"/>
          </a:xfrm>
        </p:spPr>
        <p:txBody>
          <a:bodyPr/>
          <a:lstStyle/>
          <a:p>
            <a:pPr>
              <a:buClr>
                <a:srgbClr val="FFC000"/>
              </a:buClr>
              <a:buFont typeface="Wingdings" panose="05000000000000000000" pitchFamily="2" charset="2"/>
              <a:buChar char="v"/>
            </a:pPr>
            <a:r>
              <a:rPr lang="en-US" dirty="0">
                <a:effectLst/>
              </a:rPr>
              <a:t>Navajo has substantial </a:t>
            </a:r>
            <a:r>
              <a:rPr lang="en-US" i="1" dirty="0">
                <a:effectLst/>
              </a:rPr>
              <a:t>Winters</a:t>
            </a:r>
            <a:r>
              <a:rPr lang="en-US" dirty="0">
                <a:effectLst/>
              </a:rPr>
              <a:t> rights</a:t>
            </a:r>
          </a:p>
          <a:p>
            <a:pPr>
              <a:buClr>
                <a:srgbClr val="FFC000"/>
              </a:buClr>
              <a:buFont typeface="Wingdings" panose="05000000000000000000" pitchFamily="2" charset="2"/>
              <a:buChar char="v"/>
            </a:pPr>
            <a:r>
              <a:rPr lang="en-US" dirty="0">
                <a:effectLst/>
              </a:rPr>
              <a:t>Navajo’s water rights for the portion of the reservation in Utah must come from Utah’s share of the Colorado River</a:t>
            </a:r>
          </a:p>
          <a:p>
            <a:pPr>
              <a:buClr>
                <a:srgbClr val="FFC000"/>
              </a:buClr>
              <a:buFont typeface="Wingdings" panose="05000000000000000000" pitchFamily="2" charset="2"/>
              <a:buChar char="v"/>
            </a:pPr>
            <a:r>
              <a:rPr lang="en-US" dirty="0">
                <a:effectLst/>
              </a:rPr>
              <a:t>Utah and Navajo have worked together to resolve reserved water right issues for more than a decade seeking “win-win” solutions</a:t>
            </a:r>
          </a:p>
        </p:txBody>
      </p:sp>
    </p:spTree>
    <p:extLst>
      <p:ext uri="{BB962C8B-B14F-4D97-AF65-F5344CB8AC3E}">
        <p14:creationId xmlns:p14="http://schemas.microsoft.com/office/powerpoint/2010/main" val="1018262858"/>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4419600" cy="609600"/>
          </a:xfrm>
        </p:spPr>
        <p:txBody>
          <a:bodyPr/>
          <a:lstStyle/>
          <a:p>
            <a:r>
              <a:rPr lang="en-US" altLang="en-US" sz="2900" dirty="0">
                <a:solidFill>
                  <a:srgbClr val="FF0000"/>
                </a:solidFill>
                <a:effectLst/>
              </a:rPr>
              <a:t>POTENTIAL LIABILITY </a:t>
            </a:r>
            <a:endParaRPr lang="en-US" sz="2900" dirty="0">
              <a:effectLst/>
            </a:endParaRPr>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2000786617"/>
              </p:ext>
            </p:extLst>
          </p:nvPr>
        </p:nvGraphicFramePr>
        <p:xfrm>
          <a:off x="4191000" y="76200"/>
          <a:ext cx="4802667" cy="3872151"/>
        </p:xfrm>
        <a:graphic>
          <a:graphicData uri="http://schemas.openxmlformats.org/presentationml/2006/ole">
            <mc:AlternateContent xmlns:mc="http://schemas.openxmlformats.org/markup-compatibility/2006">
              <mc:Choice xmlns:v="urn:schemas-microsoft-com:vml" Requires="v">
                <p:oleObj spid="_x0000_s29764" name="Bitmap Image" r:id="rId4" imgW="4571429" imgH="3685714" progId="PBrush">
                  <p:embed/>
                </p:oleObj>
              </mc:Choice>
              <mc:Fallback>
                <p:oleObj name="Bitmap Image" r:id="rId4" imgW="4571429" imgH="3685714" progId="PBrush">
                  <p:embed/>
                  <p:pic>
                    <p:nvPicPr>
                      <p:cNvPr id="0" name="Object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76200"/>
                        <a:ext cx="4802667" cy="3872151"/>
                      </a:xfrm>
                      <a:prstGeom prst="rect">
                        <a:avLst/>
                      </a:prstGeom>
                      <a:noFill/>
                      <a:ln>
                        <a:noFill/>
                      </a:ln>
                    </p:spPr>
                  </p:pic>
                </p:oleObj>
              </mc:Fallback>
            </mc:AlternateContent>
          </a:graphicData>
        </a:graphic>
      </p:graphicFrame>
      <p:sp>
        <p:nvSpPr>
          <p:cNvPr id="4" name="Text Placeholder 3"/>
          <p:cNvSpPr>
            <a:spLocks noGrp="1"/>
          </p:cNvSpPr>
          <p:nvPr>
            <p:ph type="body" sz="half" idx="2"/>
          </p:nvPr>
        </p:nvSpPr>
        <p:spPr>
          <a:xfrm>
            <a:off x="0" y="838201"/>
            <a:ext cx="9144000" cy="5943599"/>
          </a:xfrm>
        </p:spPr>
        <p:txBody>
          <a:bodyPr/>
          <a:lstStyle/>
          <a:p>
            <a:pPr eaLnBrk="1" hangingPunct="1">
              <a:spcBef>
                <a:spcPct val="0"/>
              </a:spcBef>
              <a:buClr>
                <a:srgbClr val="FFC000"/>
              </a:buClr>
              <a:buSzTx/>
              <a:buFont typeface="Wingdings" pitchFamily="2" charset="2"/>
              <a:buChar char="v"/>
            </a:pPr>
            <a:r>
              <a:rPr lang="en-US" altLang="en-US" sz="2600" dirty="0">
                <a:effectLst/>
              </a:rPr>
              <a:t>PIA = abt. 160,000 AF </a:t>
            </a:r>
          </a:p>
          <a:p>
            <a:pPr eaLnBrk="1" hangingPunct="1">
              <a:spcBef>
                <a:spcPct val="0"/>
              </a:spcBef>
              <a:buClr>
                <a:srgbClr val="FFC000"/>
              </a:buClr>
              <a:buSzTx/>
            </a:pPr>
            <a:r>
              <a:rPr lang="en-US" altLang="en-US" sz="2600" dirty="0">
                <a:effectLst/>
              </a:rPr>
              <a:t>	of Water Depletion</a:t>
            </a:r>
          </a:p>
          <a:p>
            <a:pPr eaLnBrk="1" hangingPunct="1">
              <a:spcBef>
                <a:spcPct val="0"/>
              </a:spcBef>
              <a:buClr>
                <a:srgbClr val="FFC000"/>
              </a:buClr>
              <a:buSzTx/>
              <a:buFont typeface="Wingdings" pitchFamily="2" charset="2"/>
              <a:buChar char="v"/>
            </a:pPr>
            <a:r>
              <a:rPr lang="en-US" altLang="en-US" sz="2600" dirty="0">
                <a:effectLst/>
              </a:rPr>
              <a:t> Expensive, Unpredict-</a:t>
            </a:r>
          </a:p>
          <a:p>
            <a:pPr eaLnBrk="1" hangingPunct="1">
              <a:spcBef>
                <a:spcPct val="0"/>
              </a:spcBef>
              <a:buClr>
                <a:srgbClr val="FFC000"/>
              </a:buClr>
              <a:buSzTx/>
            </a:pPr>
            <a:r>
              <a:rPr lang="en-US" altLang="en-US" sz="2600" dirty="0">
                <a:effectLst/>
              </a:rPr>
              <a:t>        able Litigation</a:t>
            </a:r>
          </a:p>
          <a:p>
            <a:pPr eaLnBrk="1" hangingPunct="1">
              <a:spcBef>
                <a:spcPct val="0"/>
              </a:spcBef>
              <a:buClr>
                <a:srgbClr val="FFC000"/>
              </a:buClr>
              <a:buSzTx/>
              <a:buFont typeface="Wingdings" pitchFamily="2" charset="2"/>
              <a:buChar char="v"/>
            </a:pPr>
            <a:r>
              <a:rPr lang="en-US" altLang="en-US" sz="2600" dirty="0">
                <a:effectLst/>
              </a:rPr>
              <a:t> Non-Indian Priority </a:t>
            </a:r>
          </a:p>
          <a:p>
            <a:pPr eaLnBrk="1" hangingPunct="1">
              <a:spcBef>
                <a:spcPct val="0"/>
              </a:spcBef>
              <a:buClr>
                <a:srgbClr val="FFC000"/>
              </a:buClr>
              <a:buSzTx/>
            </a:pPr>
            <a:r>
              <a:rPr lang="en-US" altLang="en-US" sz="2600" dirty="0">
                <a:effectLst/>
              </a:rPr>
              <a:t>	Conflicts</a:t>
            </a:r>
          </a:p>
          <a:p>
            <a:pPr eaLnBrk="1" hangingPunct="1">
              <a:spcBef>
                <a:spcPct val="0"/>
              </a:spcBef>
              <a:buClr>
                <a:srgbClr val="FFC000"/>
              </a:buClr>
              <a:buSzTx/>
            </a:pPr>
            <a:endParaRPr lang="en-US" altLang="en-US" sz="2600" dirty="0">
              <a:effectLst/>
            </a:endParaRPr>
          </a:p>
          <a:p>
            <a:pPr eaLnBrk="1" hangingPunct="1">
              <a:spcBef>
                <a:spcPct val="0"/>
              </a:spcBef>
              <a:buClr>
                <a:srgbClr val="FFC000"/>
              </a:buClr>
              <a:buSzTx/>
              <a:buFont typeface="Wingdings" pitchFamily="2" charset="2"/>
              <a:buNone/>
            </a:pPr>
            <a:endParaRPr lang="en-US" altLang="en-US" sz="2900" b="1" dirty="0">
              <a:solidFill>
                <a:srgbClr val="006600"/>
              </a:solidFill>
              <a:effectLst/>
              <a:latin typeface="+mj-lt"/>
            </a:endParaRPr>
          </a:p>
          <a:p>
            <a:pPr eaLnBrk="1" hangingPunct="1">
              <a:spcBef>
                <a:spcPct val="0"/>
              </a:spcBef>
              <a:buClr>
                <a:srgbClr val="FFC000"/>
              </a:buClr>
              <a:buSzTx/>
            </a:pPr>
            <a:r>
              <a:rPr lang="en-US" altLang="en-US" sz="2900" b="1" dirty="0">
                <a:solidFill>
                  <a:srgbClr val="006600"/>
                </a:solidFill>
                <a:effectLst/>
                <a:latin typeface="+mj-lt"/>
              </a:rPr>
              <a:t>SETTLEMENT PROPOSAL		</a:t>
            </a:r>
            <a:r>
              <a:rPr lang="en-US" altLang="en-US" sz="2900" b="1" dirty="0">
                <a:solidFill>
                  <a:schemeClr val="bg1">
                    <a:lumMod val="75000"/>
                  </a:schemeClr>
                </a:solidFill>
                <a:effectLst/>
              </a:rPr>
              <a:t> NAVAJO NATION</a:t>
            </a:r>
            <a:endParaRPr lang="en-US" altLang="en-US" sz="2900" b="1" dirty="0">
              <a:solidFill>
                <a:srgbClr val="006600"/>
              </a:solidFill>
              <a:effectLst/>
              <a:latin typeface="+mj-lt"/>
            </a:endParaRPr>
          </a:p>
          <a:p>
            <a:pPr eaLnBrk="1" hangingPunct="1">
              <a:spcBef>
                <a:spcPct val="0"/>
              </a:spcBef>
              <a:buClr>
                <a:srgbClr val="FFC000"/>
              </a:buClr>
              <a:buSzTx/>
              <a:buFont typeface="Wingdings" pitchFamily="2" charset="2"/>
              <a:buChar char="v"/>
            </a:pPr>
            <a:r>
              <a:rPr lang="en-US" altLang="en-US" sz="2600" dirty="0">
                <a:effectLst/>
              </a:rPr>
              <a:t> 81,500 AF of Water Depletion	</a:t>
            </a:r>
            <a:endParaRPr lang="en-US" altLang="en-US" sz="2900" b="1" dirty="0">
              <a:solidFill>
                <a:schemeClr val="bg1">
                  <a:lumMod val="75000"/>
                </a:schemeClr>
              </a:solidFill>
              <a:effectLst/>
            </a:endParaRPr>
          </a:p>
          <a:p>
            <a:pPr eaLnBrk="1" hangingPunct="1">
              <a:spcBef>
                <a:spcPct val="0"/>
              </a:spcBef>
              <a:buClr>
                <a:srgbClr val="FFC000"/>
              </a:buClr>
              <a:buSzTx/>
              <a:buFont typeface="Wingdings" pitchFamily="2" charset="2"/>
              <a:buChar char="v"/>
            </a:pPr>
            <a:r>
              <a:rPr lang="en-US" altLang="en-US" sz="2600" dirty="0">
                <a:effectLst/>
              </a:rPr>
              <a:t>About $200 Million in Projects</a:t>
            </a:r>
          </a:p>
          <a:p>
            <a:pPr eaLnBrk="1" hangingPunct="1">
              <a:spcBef>
                <a:spcPct val="0"/>
              </a:spcBef>
              <a:buClr>
                <a:srgbClr val="FFC000"/>
              </a:buClr>
              <a:buSzTx/>
              <a:buFont typeface="Wingdings" pitchFamily="2" charset="2"/>
              <a:buChar char="v"/>
            </a:pPr>
            <a:r>
              <a:rPr lang="en-US" altLang="en-US" sz="2600" dirty="0">
                <a:effectLst/>
              </a:rPr>
              <a:t>Emphasis on Drinking Water Projects</a:t>
            </a:r>
          </a:p>
          <a:p>
            <a:pPr eaLnBrk="1" hangingPunct="1">
              <a:spcBef>
                <a:spcPct val="0"/>
              </a:spcBef>
              <a:buClr>
                <a:srgbClr val="FFC000"/>
              </a:buClr>
              <a:buSzTx/>
              <a:buFont typeface="Wingdings" pitchFamily="2" charset="2"/>
              <a:buChar char="v"/>
            </a:pPr>
            <a:r>
              <a:rPr lang="en-US" altLang="en-US" sz="2600" dirty="0">
                <a:effectLst/>
              </a:rPr>
              <a:t>Subordination to Existing Rights</a:t>
            </a:r>
          </a:p>
          <a:p>
            <a:pPr eaLnBrk="1" hangingPunct="1">
              <a:spcBef>
                <a:spcPct val="0"/>
              </a:spcBef>
              <a:buClr>
                <a:srgbClr val="FFC000"/>
              </a:buClr>
              <a:buSzTx/>
              <a:buFont typeface="Wingdings" pitchFamily="2" charset="2"/>
              <a:buChar char="v"/>
            </a:pPr>
            <a:r>
              <a:rPr lang="en-US" altLang="en-US" sz="2600" dirty="0">
                <a:effectLst/>
              </a:rPr>
              <a:t>About 5% of cost ($8M)</a:t>
            </a:r>
            <a:r>
              <a:rPr lang="en-US" altLang="en-US" sz="2600" baseline="0" dirty="0">
                <a:effectLst/>
              </a:rPr>
              <a:t> </a:t>
            </a:r>
            <a:r>
              <a:rPr lang="en-US" altLang="en-US" sz="2600" dirty="0">
                <a:effectLst/>
              </a:rPr>
              <a:t>= State Share</a:t>
            </a:r>
            <a:endParaRPr lang="en-US" dirty="0"/>
          </a:p>
        </p:txBody>
      </p:sp>
    </p:spTree>
    <p:extLst>
      <p:ext uri="{BB962C8B-B14F-4D97-AF65-F5344CB8AC3E}">
        <p14:creationId xmlns:p14="http://schemas.microsoft.com/office/powerpoint/2010/main" val="2688370330"/>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 calcmode="lin" valueType="num">
                                      <p:cBhvr additive="base">
                                        <p:cTn id="3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 calcmode="lin" valueType="num">
                                      <p:cBhvr additive="base">
                                        <p:cTn id="4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11" end="11"/>
                                            </p:txEl>
                                          </p:spTgt>
                                        </p:tgtEl>
                                        <p:attrNameLst>
                                          <p:attrName>style.visibility</p:attrName>
                                        </p:attrNameLst>
                                      </p:cBhvr>
                                      <p:to>
                                        <p:strVal val="visible"/>
                                      </p:to>
                                    </p:set>
                                    <p:anim calcmode="lin" valueType="num">
                                      <p:cBhvr additive="base">
                                        <p:cTn id="49"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anim calcmode="lin" valueType="num">
                                      <p:cBhvr additive="base">
                                        <p:cTn id="55"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13" end="13"/>
                                            </p:txEl>
                                          </p:spTgt>
                                        </p:tgtEl>
                                        <p:attrNameLst>
                                          <p:attrName>style.visibility</p:attrName>
                                        </p:attrNameLst>
                                      </p:cBhvr>
                                      <p:to>
                                        <p:strVal val="visible"/>
                                      </p:to>
                                    </p:set>
                                    <p:anim calcmode="lin" valueType="num">
                                      <p:cBhvr additive="base">
                                        <p:cTn id="61"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wrap="square" anchor="ctr">
            <a:normAutofit/>
          </a:bodyPr>
          <a:lstStyle/>
          <a:p>
            <a:pPr eaLnBrk="1" hangingPunct="1">
              <a:lnSpc>
                <a:spcPct val="90000"/>
              </a:lnSpc>
              <a:defRPr/>
            </a:pPr>
            <a:r>
              <a:rPr lang="en-US" b="1" cap="small" dirty="0"/>
              <a:t>Pending Legislation</a:t>
            </a:r>
            <a:br>
              <a:rPr lang="en-US" b="1" cap="small" dirty="0"/>
            </a:br>
            <a:r>
              <a:rPr lang="en-US" b="1" cap="small" dirty="0"/>
              <a:t>H.R. 644 / S. 1702</a:t>
            </a:r>
          </a:p>
        </p:txBody>
      </p:sp>
      <p:pic>
        <p:nvPicPr>
          <p:cNvPr id="2" name="Picture 1">
            <a:extLst>
              <a:ext uri="{FF2B5EF4-FFF2-40B4-BE49-F238E27FC236}">
                <a16:creationId xmlns:a16="http://schemas.microsoft.com/office/drawing/2014/main" id="{218F0760-EAA1-43BF-A3C7-7DD17FE92905}"/>
              </a:ext>
            </a:extLst>
          </p:cNvPr>
          <p:cNvPicPr>
            <a:picLocks noChangeAspect="1"/>
          </p:cNvPicPr>
          <p:nvPr/>
        </p:nvPicPr>
        <p:blipFill rotWithShape="1">
          <a:blip r:embed="rId4"/>
          <a:srcRect l="14962" r="19034" b="5557"/>
          <a:stretch/>
        </p:blipFill>
        <p:spPr>
          <a:xfrm>
            <a:off x="142353" y="1981200"/>
            <a:ext cx="4513730" cy="4343400"/>
          </a:xfrm>
          <a:prstGeom prst="rect">
            <a:avLst/>
          </a:prstGeom>
          <a:noFill/>
        </p:spPr>
      </p:pic>
      <p:sp>
        <p:nvSpPr>
          <p:cNvPr id="58371" name="Rectangle 3"/>
          <p:cNvSpPr>
            <a:spLocks noGrp="1" noChangeArrowheads="1"/>
          </p:cNvSpPr>
          <p:nvPr>
            <p:ph sz="half" idx="2"/>
          </p:nvPr>
        </p:nvSpPr>
        <p:spPr bwMode="auto">
          <a:xfrm>
            <a:off x="4648200" y="1981200"/>
            <a:ext cx="4038600" cy="4114800"/>
          </a:xfrm>
          <a:prstGeom prst="rect">
            <a:avLst/>
          </a:prstGeom>
          <a:noFill/>
          <a:ln w="9525">
            <a:noFill/>
            <a:miter lim="800000"/>
            <a:headEnd/>
            <a:tailEnd/>
          </a:ln>
          <a:effectLst/>
        </p:spPr>
        <p:txBody>
          <a:bodyPr wrap="square" anchor="t">
            <a:normAutofit/>
          </a:bodyPr>
          <a:lstStyle/>
          <a:p>
            <a:pPr marL="609600" indent="-609600" eaLnBrk="1" hangingPunct="1">
              <a:lnSpc>
                <a:spcPct val="90000"/>
              </a:lnSpc>
              <a:buClr>
                <a:srgbClr val="FFC000"/>
              </a:buClr>
              <a:buSzTx/>
              <a:buFont typeface="Wingdings" pitchFamily="2" charset="2"/>
              <a:buChar char="v"/>
              <a:defRPr/>
            </a:pPr>
            <a:r>
              <a:rPr lang="en-US" sz="2200" dirty="0"/>
              <a:t>Navajo/Utah legislation was introduced and almost passed in the last session of Congress</a:t>
            </a:r>
          </a:p>
          <a:p>
            <a:pPr marL="609600" indent="-609600" eaLnBrk="1" hangingPunct="1">
              <a:lnSpc>
                <a:spcPct val="90000"/>
              </a:lnSpc>
              <a:buClr>
                <a:srgbClr val="FFC000"/>
              </a:buClr>
              <a:buSzTx/>
              <a:buFont typeface="Wingdings" pitchFamily="2" charset="2"/>
              <a:buChar char="v"/>
              <a:defRPr/>
            </a:pPr>
            <a:r>
              <a:rPr lang="en-US" sz="2200" dirty="0"/>
              <a:t>H.R. 644/S. 1702 have been introduced this year</a:t>
            </a:r>
          </a:p>
          <a:p>
            <a:pPr marL="609600" indent="-609600" eaLnBrk="1" hangingPunct="1">
              <a:lnSpc>
                <a:spcPct val="90000"/>
              </a:lnSpc>
              <a:buClr>
                <a:srgbClr val="FFC000"/>
              </a:buClr>
              <a:buSzTx/>
              <a:buFont typeface="Wingdings" pitchFamily="2" charset="2"/>
              <a:buChar char="v"/>
              <a:defRPr/>
            </a:pPr>
            <a:r>
              <a:rPr lang="en-US" sz="2200" dirty="0"/>
              <a:t>The Nation, State, and the Administration supports these bills</a:t>
            </a:r>
          </a:p>
          <a:p>
            <a:pPr marL="609600" indent="-609600" eaLnBrk="1" hangingPunct="1">
              <a:lnSpc>
                <a:spcPct val="90000"/>
              </a:lnSpc>
              <a:buClr>
                <a:srgbClr val="FFC000"/>
              </a:buClr>
              <a:buSzTx/>
              <a:buFont typeface="Wingdings" pitchFamily="2" charset="2"/>
              <a:buChar char="v"/>
              <a:defRPr/>
            </a:pPr>
            <a:r>
              <a:rPr lang="en-US" sz="2200" dirty="0"/>
              <a:t>House Water, Oceans and Wildlife Subcommittee held a hearing on June 26</a:t>
            </a:r>
          </a:p>
          <a:p>
            <a:pPr marL="609600" indent="-609600" eaLnBrk="1" hangingPunct="1">
              <a:lnSpc>
                <a:spcPct val="90000"/>
              </a:lnSpc>
              <a:buClr>
                <a:srgbClr val="FFC000"/>
              </a:buClr>
              <a:buSzTx/>
              <a:buFont typeface="Wingdings" pitchFamily="2" charset="2"/>
              <a:buChar char="v"/>
              <a:defRPr/>
            </a:pPr>
            <a:endParaRPr lang="en-US" sz="22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8371">
                                            <p:txEl>
                                              <p:pRg st="1" end="1"/>
                                            </p:txEl>
                                          </p:spTgt>
                                        </p:tgtEl>
                                        <p:attrNameLst>
                                          <p:attrName>style.visibility</p:attrName>
                                        </p:attrNameLst>
                                      </p:cBhvr>
                                      <p:to>
                                        <p:strVal val="visible"/>
                                      </p:to>
                                    </p:set>
                                    <p:anim calcmode="lin" valueType="num">
                                      <p:cBhvr additive="base">
                                        <p:cTn id="13" dur="500" fill="hold"/>
                                        <p:tgtEl>
                                          <p:spTgt spid="583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3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8371">
                                            <p:txEl>
                                              <p:pRg st="2" end="2"/>
                                            </p:txEl>
                                          </p:spTgt>
                                        </p:tgtEl>
                                        <p:attrNameLst>
                                          <p:attrName>style.visibility</p:attrName>
                                        </p:attrNameLst>
                                      </p:cBhvr>
                                      <p:to>
                                        <p:strVal val="visible"/>
                                      </p:to>
                                    </p:set>
                                    <p:anim calcmode="lin" valueType="num">
                                      <p:cBhvr additive="base">
                                        <p:cTn id="19" dur="5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83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8371">
                                            <p:txEl>
                                              <p:pRg st="3" end="3"/>
                                            </p:txEl>
                                          </p:spTgt>
                                        </p:tgtEl>
                                        <p:attrNameLst>
                                          <p:attrName>style.visibility</p:attrName>
                                        </p:attrNameLst>
                                      </p:cBhvr>
                                      <p:to>
                                        <p:strVal val="visible"/>
                                      </p:to>
                                    </p:set>
                                    <p:anim calcmode="lin" valueType="num">
                                      <p:cBhvr additive="base">
                                        <p:cTn id="25" dur="500" fill="hold"/>
                                        <p:tgtEl>
                                          <p:spTgt spid="583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83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descr="http://3.bp.blogspot.com/_8306FJ3PJK8/Sp7EfFq2e7I/AAAAAAAAAAU/FTCFx6Elz2E/s400/Lineup+for+Water.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343400"/>
            <a:ext cx="3352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0" name="Rectangle 2"/>
          <p:cNvSpPr>
            <a:spLocks noGrp="1" noChangeArrowheads="1"/>
          </p:cNvSpPr>
          <p:nvPr>
            <p:ph type="title"/>
          </p:nvPr>
        </p:nvSpPr>
        <p:spPr>
          <a:xfrm>
            <a:off x="457200" y="152400"/>
            <a:ext cx="8229600" cy="1219200"/>
          </a:xfrm>
        </p:spPr>
        <p:txBody>
          <a:bodyPr/>
          <a:lstStyle/>
          <a:p>
            <a:pPr eaLnBrk="1" hangingPunct="1">
              <a:defRPr/>
            </a:pPr>
            <a:r>
              <a:rPr lang="en-US" b="1" cap="small" dirty="0"/>
              <a:t>Benefits of a Navajo-Utah Settlement Agreement</a:t>
            </a:r>
          </a:p>
        </p:txBody>
      </p:sp>
      <p:sp>
        <p:nvSpPr>
          <p:cNvPr id="58371" name="Rectangle 3"/>
          <p:cNvSpPr>
            <a:spLocks noGrp="1" noChangeArrowheads="1"/>
          </p:cNvSpPr>
          <p:nvPr>
            <p:ph type="body" idx="1"/>
          </p:nvPr>
        </p:nvSpPr>
        <p:spPr>
          <a:xfrm>
            <a:off x="0" y="1371600"/>
            <a:ext cx="9144000" cy="5486400"/>
          </a:xfrm>
        </p:spPr>
        <p:txBody>
          <a:bodyPr/>
          <a:lstStyle/>
          <a:p>
            <a:pPr marL="609600" indent="-609600" eaLnBrk="1" hangingPunct="1">
              <a:buClr>
                <a:srgbClr val="FFC000"/>
              </a:buClr>
              <a:buSzTx/>
              <a:buFont typeface="Wingdings" pitchFamily="2" charset="2"/>
              <a:buChar char="v"/>
              <a:defRPr/>
            </a:pPr>
            <a:r>
              <a:rPr lang="en-US" sz="2800" dirty="0"/>
              <a:t>Quantify a Significant Reserved Water Right</a:t>
            </a:r>
          </a:p>
          <a:p>
            <a:pPr marL="609600" indent="-609600" eaLnBrk="1" hangingPunct="1">
              <a:buClr>
                <a:srgbClr val="FFC000"/>
              </a:buClr>
              <a:buSzTx/>
              <a:buFont typeface="Wingdings" pitchFamily="2" charset="2"/>
              <a:buChar char="v"/>
              <a:defRPr/>
            </a:pPr>
            <a:r>
              <a:rPr lang="en-US" sz="2800" dirty="0"/>
              <a:t>Improve Quality of Life for Utah Navajo People</a:t>
            </a:r>
          </a:p>
          <a:p>
            <a:pPr marL="609600" indent="-609600" eaLnBrk="1" hangingPunct="1">
              <a:buClr>
                <a:srgbClr val="FFC000"/>
              </a:buClr>
              <a:buSzTx/>
              <a:buFont typeface="Wingdings" pitchFamily="2" charset="2"/>
              <a:buChar char="v"/>
              <a:defRPr/>
            </a:pPr>
            <a:r>
              <a:rPr lang="en-US" sz="2800" dirty="0"/>
              <a:t>Avoid Costly Litigation and Uncertain Outcomes</a:t>
            </a:r>
          </a:p>
          <a:p>
            <a:pPr marL="609600" indent="-609600" eaLnBrk="1" hangingPunct="1">
              <a:buClr>
                <a:srgbClr val="FFC000"/>
              </a:buClr>
              <a:buSzTx/>
              <a:buFont typeface="Wingdings" pitchFamily="2" charset="2"/>
              <a:buChar char="v"/>
              <a:defRPr/>
            </a:pPr>
            <a:r>
              <a:rPr lang="en-US" sz="2800" dirty="0"/>
              <a:t>Provide Certainty for Water Users</a:t>
            </a:r>
          </a:p>
          <a:p>
            <a:pPr marL="1009650" lvl="1" indent="-609600" eaLnBrk="1" hangingPunct="1">
              <a:buClr>
                <a:srgbClr val="FFC000"/>
              </a:buClr>
              <a:buSzTx/>
              <a:buFont typeface="Wingdings" pitchFamily="2" charset="2"/>
              <a:buChar char="v"/>
              <a:defRPr/>
            </a:pPr>
            <a:r>
              <a:rPr lang="en-US" sz="2600" dirty="0"/>
              <a:t>Navajo Nation</a:t>
            </a:r>
          </a:p>
          <a:p>
            <a:pPr marL="990600" lvl="1" indent="-533400" eaLnBrk="1" hangingPunct="1">
              <a:buClr>
                <a:srgbClr val="FFC000"/>
              </a:buClr>
              <a:buSzTx/>
              <a:buFont typeface="Wingdings" pitchFamily="2" charset="2"/>
              <a:buChar char="v"/>
              <a:defRPr/>
            </a:pPr>
            <a:r>
              <a:rPr lang="en-US" sz="2600" dirty="0"/>
              <a:t>CUP/Wasatch Front</a:t>
            </a:r>
          </a:p>
          <a:p>
            <a:pPr marL="990600" lvl="1" indent="-533400" eaLnBrk="1" hangingPunct="1">
              <a:buClr>
                <a:srgbClr val="FFC000"/>
              </a:buClr>
              <a:buSzTx/>
              <a:buFont typeface="Wingdings" pitchFamily="2" charset="2"/>
              <a:buChar char="v"/>
              <a:defRPr/>
            </a:pPr>
            <a:r>
              <a:rPr lang="en-US" sz="2600" dirty="0"/>
              <a:t>Uintah Basin &amp; San Juan County</a:t>
            </a:r>
          </a:p>
          <a:p>
            <a:pPr marL="990600" lvl="1" indent="-533400" eaLnBrk="1" hangingPunct="1">
              <a:buClr>
                <a:srgbClr val="FFC000"/>
              </a:buClr>
              <a:buSzTx/>
              <a:buFont typeface="Wingdings" pitchFamily="2" charset="2"/>
              <a:buChar char="v"/>
              <a:defRPr/>
            </a:pPr>
            <a:r>
              <a:rPr lang="en-US" sz="2600" dirty="0"/>
              <a:t>Price River, Carbon, Emery &amp;</a:t>
            </a:r>
          </a:p>
          <a:p>
            <a:pPr marL="457200" lvl="1" indent="0" eaLnBrk="1" hangingPunct="1">
              <a:buClr>
                <a:srgbClr val="FFC000"/>
              </a:buClr>
              <a:buSzTx/>
              <a:buFont typeface="Wingdings" pitchFamily="2" charset="2"/>
              <a:buNone/>
              <a:defRPr/>
            </a:pPr>
            <a:r>
              <a:rPr lang="en-US" sz="2600" dirty="0"/>
              <a:t>       Grand Counties</a:t>
            </a:r>
          </a:p>
          <a:p>
            <a:pPr marL="990600" lvl="1" indent="-533400" eaLnBrk="1" hangingPunct="1">
              <a:buClr>
                <a:srgbClr val="FFC000"/>
              </a:buClr>
              <a:buSzTx/>
              <a:buFont typeface="Wingdings" pitchFamily="2" charset="2"/>
              <a:buChar char="v"/>
              <a:defRPr/>
            </a:pPr>
            <a:r>
              <a:rPr lang="en-US" sz="2600" dirty="0"/>
              <a:t>Lake Powell Pipeline</a:t>
            </a:r>
          </a:p>
          <a:p>
            <a:pPr marL="609600" indent="-609600" eaLnBrk="1" hangingPunct="1">
              <a:buClr>
                <a:srgbClr val="FFC000"/>
              </a:buClr>
              <a:buSzTx/>
              <a:buFont typeface="Wingdings" pitchFamily="2" charset="2"/>
              <a:buChar char="v"/>
              <a:defRPr/>
            </a:pPr>
            <a:r>
              <a:rPr lang="en-US" sz="2800" dirty="0"/>
              <a:t>Solve a Colorado River Issue</a:t>
            </a:r>
            <a:endParaRPr lang="en-US" sz="2400" dirty="0"/>
          </a:p>
        </p:txBody>
      </p:sp>
    </p:spTree>
    <p:extLst>
      <p:ext uri="{BB962C8B-B14F-4D97-AF65-F5344CB8AC3E}">
        <p14:creationId xmlns:p14="http://schemas.microsoft.com/office/powerpoint/2010/main" val="587244170"/>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8371">
                                            <p:txEl>
                                              <p:pRg st="1" end="1"/>
                                            </p:txEl>
                                          </p:spTgt>
                                        </p:tgtEl>
                                        <p:attrNameLst>
                                          <p:attrName>style.visibility</p:attrName>
                                        </p:attrNameLst>
                                      </p:cBhvr>
                                      <p:to>
                                        <p:strVal val="visible"/>
                                      </p:to>
                                    </p:set>
                                    <p:anim calcmode="lin" valueType="num">
                                      <p:cBhvr additive="base">
                                        <p:cTn id="13" dur="500" fill="hold"/>
                                        <p:tgtEl>
                                          <p:spTgt spid="583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3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8371">
                                            <p:txEl>
                                              <p:pRg st="2" end="2"/>
                                            </p:txEl>
                                          </p:spTgt>
                                        </p:tgtEl>
                                        <p:attrNameLst>
                                          <p:attrName>style.visibility</p:attrName>
                                        </p:attrNameLst>
                                      </p:cBhvr>
                                      <p:to>
                                        <p:strVal val="visible"/>
                                      </p:to>
                                    </p:set>
                                    <p:anim calcmode="lin" valueType="num">
                                      <p:cBhvr additive="base">
                                        <p:cTn id="19" dur="5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83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8371">
                                            <p:txEl>
                                              <p:pRg st="3" end="3"/>
                                            </p:txEl>
                                          </p:spTgt>
                                        </p:tgtEl>
                                        <p:attrNameLst>
                                          <p:attrName>style.visibility</p:attrName>
                                        </p:attrNameLst>
                                      </p:cBhvr>
                                      <p:to>
                                        <p:strVal val="visible"/>
                                      </p:to>
                                    </p:set>
                                    <p:anim calcmode="lin" valueType="num">
                                      <p:cBhvr additive="base">
                                        <p:cTn id="25" dur="500" fill="hold"/>
                                        <p:tgtEl>
                                          <p:spTgt spid="583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8371">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8371">
                                            <p:txEl>
                                              <p:pRg st="4" end="4"/>
                                            </p:txEl>
                                          </p:spTgt>
                                        </p:tgtEl>
                                        <p:attrNameLst>
                                          <p:attrName>style.visibility</p:attrName>
                                        </p:attrNameLst>
                                      </p:cBhvr>
                                      <p:to>
                                        <p:strVal val="visible"/>
                                      </p:to>
                                    </p:set>
                                    <p:anim calcmode="lin" valueType="num">
                                      <p:cBhvr additive="base">
                                        <p:cTn id="29" dur="500" fill="hold"/>
                                        <p:tgtEl>
                                          <p:spTgt spid="58371">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83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8371">
                                            <p:txEl>
                                              <p:pRg st="5" end="5"/>
                                            </p:txEl>
                                          </p:spTgt>
                                        </p:tgtEl>
                                        <p:attrNameLst>
                                          <p:attrName>style.visibility</p:attrName>
                                        </p:attrNameLst>
                                      </p:cBhvr>
                                      <p:to>
                                        <p:strVal val="visible"/>
                                      </p:to>
                                    </p:set>
                                    <p:anim calcmode="lin" valueType="num">
                                      <p:cBhvr additive="base">
                                        <p:cTn id="35" dur="500" fill="hold"/>
                                        <p:tgtEl>
                                          <p:spTgt spid="58371">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83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8371">
                                            <p:txEl>
                                              <p:pRg st="6" end="6"/>
                                            </p:txEl>
                                          </p:spTgt>
                                        </p:tgtEl>
                                        <p:attrNameLst>
                                          <p:attrName>style.visibility</p:attrName>
                                        </p:attrNameLst>
                                      </p:cBhvr>
                                      <p:to>
                                        <p:strVal val="visible"/>
                                      </p:to>
                                    </p:set>
                                    <p:anim calcmode="lin" valueType="num">
                                      <p:cBhvr additive="base">
                                        <p:cTn id="41" dur="500" fill="hold"/>
                                        <p:tgtEl>
                                          <p:spTgt spid="58371">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83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8371">
                                            <p:txEl>
                                              <p:pRg st="7" end="7"/>
                                            </p:txEl>
                                          </p:spTgt>
                                        </p:tgtEl>
                                        <p:attrNameLst>
                                          <p:attrName>style.visibility</p:attrName>
                                        </p:attrNameLst>
                                      </p:cBhvr>
                                      <p:to>
                                        <p:strVal val="visible"/>
                                      </p:to>
                                    </p:set>
                                    <p:anim calcmode="lin" valueType="num">
                                      <p:cBhvr additive="base">
                                        <p:cTn id="47" dur="500" fill="hold"/>
                                        <p:tgtEl>
                                          <p:spTgt spid="58371">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8371">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8371">
                                            <p:txEl>
                                              <p:pRg st="8" end="8"/>
                                            </p:txEl>
                                          </p:spTgt>
                                        </p:tgtEl>
                                        <p:attrNameLst>
                                          <p:attrName>style.visibility</p:attrName>
                                        </p:attrNameLst>
                                      </p:cBhvr>
                                      <p:to>
                                        <p:strVal val="visible"/>
                                      </p:to>
                                    </p:set>
                                    <p:anim calcmode="lin" valueType="num">
                                      <p:cBhvr additive="base">
                                        <p:cTn id="51" dur="500" fill="hold"/>
                                        <p:tgtEl>
                                          <p:spTgt spid="58371">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837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8371">
                                            <p:txEl>
                                              <p:pRg st="9" end="9"/>
                                            </p:txEl>
                                          </p:spTgt>
                                        </p:tgtEl>
                                        <p:attrNameLst>
                                          <p:attrName>style.visibility</p:attrName>
                                        </p:attrNameLst>
                                      </p:cBhvr>
                                      <p:to>
                                        <p:strVal val="visible"/>
                                      </p:to>
                                    </p:set>
                                    <p:anim calcmode="lin" valueType="num">
                                      <p:cBhvr additive="base">
                                        <p:cTn id="57" dur="500" fill="hold"/>
                                        <p:tgtEl>
                                          <p:spTgt spid="58371">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837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8371">
                                            <p:txEl>
                                              <p:pRg st="10" end="10"/>
                                            </p:txEl>
                                          </p:spTgt>
                                        </p:tgtEl>
                                        <p:attrNameLst>
                                          <p:attrName>style.visibility</p:attrName>
                                        </p:attrNameLst>
                                      </p:cBhvr>
                                      <p:to>
                                        <p:strVal val="visible"/>
                                      </p:to>
                                    </p:set>
                                    <p:anim calcmode="lin" valueType="num">
                                      <p:cBhvr additive="base">
                                        <p:cTn id="63" dur="500" fill="hold"/>
                                        <p:tgtEl>
                                          <p:spTgt spid="58371">
                                            <p:txEl>
                                              <p:pRg st="10" end="1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837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7" descr="G:\NJOHNSO\Norm's Powerpoint Pics\Native Americans-Paiute.jpg"/>
          <p:cNvPicPr>
            <a:picLocks noChangeAspect="1" noChangeArrowheads="1"/>
          </p:cNvPicPr>
          <p:nvPr/>
        </p:nvPicPr>
        <p:blipFill>
          <a:blip r:embed="rId3">
            <a:extLst>
              <a:ext uri="{28A0092B-C50C-407E-A947-70E740481C1C}">
                <a14:useLocalDpi xmlns:a14="http://schemas.microsoft.com/office/drawing/2010/main" val="0"/>
              </a:ext>
            </a:extLst>
          </a:blip>
          <a:srcRect l="6023" t="6824" r="6912" b="12622"/>
          <a:stretch>
            <a:fillRect/>
          </a:stretch>
        </p:blipFill>
        <p:spPr bwMode="auto">
          <a:xfrm>
            <a:off x="5045765" y="4078357"/>
            <a:ext cx="4114800" cy="27225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8229600" cy="1371600"/>
          </a:xfrm>
        </p:spPr>
        <p:txBody>
          <a:bodyPr/>
          <a:lstStyle/>
          <a:p>
            <a:pPr>
              <a:defRPr/>
            </a:pPr>
            <a:r>
              <a:rPr lang="en-US" b="1" cap="small" dirty="0"/>
              <a:t>Settlement of Reserved Water Rights</a:t>
            </a:r>
          </a:p>
        </p:txBody>
      </p:sp>
      <p:sp>
        <p:nvSpPr>
          <p:cNvPr id="3" name="Content Placeholder 2"/>
          <p:cNvSpPr>
            <a:spLocks noGrp="1"/>
          </p:cNvSpPr>
          <p:nvPr>
            <p:ph idx="1"/>
          </p:nvPr>
        </p:nvSpPr>
        <p:spPr>
          <a:xfrm>
            <a:off x="0" y="1447800"/>
            <a:ext cx="8915400" cy="5410200"/>
          </a:xfrm>
        </p:spPr>
        <p:txBody>
          <a:bodyPr/>
          <a:lstStyle/>
          <a:p>
            <a:pPr>
              <a:buClr>
                <a:srgbClr val="FFC000"/>
              </a:buClr>
              <a:buFont typeface="Wingdings" pitchFamily="2" charset="2"/>
              <a:buChar char="v"/>
              <a:defRPr/>
            </a:pPr>
            <a:r>
              <a:rPr lang="en-US" dirty="0"/>
              <a:t>We have learned negotiators must:</a:t>
            </a:r>
          </a:p>
          <a:p>
            <a:pPr lvl="1">
              <a:buClr>
                <a:srgbClr val="FFC000"/>
              </a:buClr>
              <a:buFont typeface="Wingdings" pitchFamily="2" charset="2"/>
              <a:buChar char="v"/>
              <a:defRPr/>
            </a:pPr>
            <a:r>
              <a:rPr lang="en-US" sz="2900" dirty="0"/>
              <a:t>Protect all Tribal/federal/non-federal interests;</a:t>
            </a:r>
          </a:p>
          <a:p>
            <a:pPr lvl="1">
              <a:buClr>
                <a:srgbClr val="FFC000"/>
              </a:buClr>
              <a:buFont typeface="Wingdings" pitchFamily="2" charset="2"/>
              <a:buChar char="v"/>
              <a:defRPr/>
            </a:pPr>
            <a:r>
              <a:rPr lang="en-US" sz="2900" dirty="0"/>
              <a:t>Realize that settlements must work for all;</a:t>
            </a:r>
          </a:p>
          <a:p>
            <a:pPr lvl="1">
              <a:buClr>
                <a:srgbClr val="FFC000"/>
              </a:buClr>
              <a:buFont typeface="Wingdings" pitchFamily="2" charset="2"/>
              <a:buChar char="v"/>
              <a:defRPr/>
            </a:pPr>
            <a:r>
              <a:rPr lang="en-US" sz="2900" dirty="0"/>
              <a:t>Communicate and educate;</a:t>
            </a:r>
          </a:p>
          <a:p>
            <a:pPr lvl="1">
              <a:buClr>
                <a:srgbClr val="FFC000"/>
              </a:buClr>
              <a:buFont typeface="Wingdings" pitchFamily="2" charset="2"/>
              <a:buChar char="v"/>
              <a:defRPr/>
            </a:pPr>
            <a:r>
              <a:rPr lang="en-US" sz="2900" dirty="0"/>
              <a:t>Focus on what matters;</a:t>
            </a:r>
          </a:p>
          <a:p>
            <a:pPr lvl="1">
              <a:buClr>
                <a:srgbClr val="FFC000"/>
              </a:buClr>
              <a:buFont typeface="Wingdings" pitchFamily="2" charset="2"/>
              <a:buChar char="v"/>
              <a:defRPr/>
            </a:pPr>
            <a:r>
              <a:rPr lang="en-US" sz="2900" dirty="0"/>
              <a:t>Use technicians;</a:t>
            </a:r>
          </a:p>
          <a:p>
            <a:pPr lvl="1">
              <a:buClr>
                <a:srgbClr val="FFC000"/>
              </a:buClr>
              <a:buFont typeface="Wingdings" pitchFamily="2" charset="2"/>
              <a:buChar char="v"/>
              <a:defRPr/>
            </a:pPr>
            <a:r>
              <a:rPr lang="en-US" sz="2900" dirty="0"/>
              <a:t>Build trust;</a:t>
            </a:r>
          </a:p>
          <a:p>
            <a:pPr lvl="1">
              <a:buClr>
                <a:srgbClr val="FFC000"/>
              </a:buClr>
              <a:buFont typeface="Wingdings" pitchFamily="2" charset="2"/>
              <a:buChar char="v"/>
              <a:defRPr/>
            </a:pPr>
            <a:r>
              <a:rPr lang="en-US" sz="2900" dirty="0"/>
              <a:t>Be patient;</a:t>
            </a:r>
          </a:p>
          <a:p>
            <a:pPr lvl="1">
              <a:buClr>
                <a:srgbClr val="FFC000"/>
              </a:buClr>
              <a:buFont typeface="Wingdings" pitchFamily="2" charset="2"/>
              <a:buChar char="v"/>
              <a:defRPr/>
            </a:pPr>
            <a:r>
              <a:rPr lang="en-US" sz="2900" dirty="0"/>
              <a:t>Put things in context; and</a:t>
            </a:r>
          </a:p>
          <a:p>
            <a:pPr lvl="1">
              <a:buClr>
                <a:srgbClr val="FFC000"/>
              </a:buClr>
              <a:buFont typeface="Wingdings" pitchFamily="2" charset="2"/>
              <a:buChar char="v"/>
              <a:defRPr/>
            </a:pPr>
            <a:r>
              <a:rPr lang="en-US" sz="2900" dirty="0"/>
              <a:t>Acknowledge finality.</a:t>
            </a:r>
          </a:p>
          <a:p>
            <a:pPr lvl="1">
              <a:buClr>
                <a:srgbClr val="FFC000"/>
              </a:buClr>
              <a:buFont typeface="Wingdings" pitchFamily="2" charset="2"/>
              <a:buChar char="v"/>
              <a:defRPr/>
            </a:pPr>
            <a:endParaRPr lang="en-US" sz="2600" dirty="0"/>
          </a:p>
          <a:p>
            <a:pPr>
              <a:buClr>
                <a:srgbClr val="FFC000"/>
              </a:buClr>
              <a:buFont typeface="Wingdings" pitchFamily="2" charset="2"/>
              <a:buNone/>
              <a:defRPr/>
            </a:pPr>
            <a:endParaRPr lang="en-US" sz="30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media.backpacker.com/wp-content/uploads/2008/01/Stillwatercanyon_1207_445x260.jpg">
            <a:extLst>
              <a:ext uri="{FF2B5EF4-FFF2-40B4-BE49-F238E27FC236}">
                <a16:creationId xmlns:a16="http://schemas.microsoft.com/office/drawing/2014/main" id="{D6C4E302-B5F8-41B3-8AE8-C26549CAE199}"/>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9551" r="9551"/>
          <a:stretch>
            <a:fillRect/>
          </a:stretch>
        </p:blipFill>
        <p:spPr bwMode="auto">
          <a:xfrm>
            <a:off x="1792288" y="1219201"/>
            <a:ext cx="5486400" cy="4572000"/>
          </a:xfrm>
          <a:prstGeom prst="rect">
            <a:avLst/>
          </a:prstGeom>
          <a:noFill/>
          <a:effectLst>
            <a:outerShdw dist="50800" sx="1000" sy="1000" algn="ctr" rotWithShape="0">
              <a:srgbClr val="000000"/>
            </a:outerShdw>
            <a:reflection endPos="26000" dir="5400000" sy="-100000" algn="bl" rotWithShape="0"/>
          </a:effectLst>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a:xfrm>
            <a:off x="1792288" y="5334000"/>
            <a:ext cx="5486400" cy="804863"/>
          </a:xfrm>
        </p:spPr>
        <p:txBody>
          <a:bodyPr anchor="ctr"/>
          <a:lstStyle/>
          <a:p>
            <a:pPr algn="ctr">
              <a:defRPr/>
            </a:pPr>
            <a:r>
              <a:rPr lang="en-US" sz="4400" dirty="0">
                <a:solidFill>
                  <a:schemeClr val="tx2"/>
                </a:solidFill>
              </a:rPr>
              <a:t>~ The End ~</a:t>
            </a:r>
          </a:p>
        </p:txBody>
      </p:sp>
      <p:sp>
        <p:nvSpPr>
          <p:cNvPr id="2" name="TextBox 1"/>
          <p:cNvSpPr txBox="1">
            <a:spLocks noChangeArrowheads="1"/>
          </p:cNvSpPr>
          <p:nvPr/>
        </p:nvSpPr>
        <p:spPr bwMode="auto">
          <a:xfrm>
            <a:off x="1792288" y="795754"/>
            <a:ext cx="5486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defRPr/>
            </a:pPr>
            <a:r>
              <a:rPr lang="en-US" altLang="en-US" sz="4400" b="1" dirty="0">
                <a:solidFill>
                  <a:schemeClr val="tx2"/>
                </a:solidFill>
              </a:rPr>
              <a:t>QUESTIONS?</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xit" presetSubtype="0" fill="hold" grpId="0" nodeType="clickEffect">
                                  <p:stCondLst>
                                    <p:cond delay="0"/>
                                  </p:stCondLst>
                                  <p:childTnLst>
                                    <p:animEffect transition="out" filter="fade">
                                      <p:cBhvr>
                                        <p:cTn id="24" dur="2000"/>
                                        <p:tgtEl>
                                          <p:spTgt spid="4">
                                            <p:txEl>
                                              <p:pRg st="0" end="0"/>
                                            </p:txEl>
                                          </p:spTgt>
                                        </p:tgtEl>
                                      </p:cBhvr>
                                    </p:animEffect>
                                    <p:anim calcmode="lin" valueType="num">
                                      <p:cBhvr>
                                        <p:cTn id="25" dur="2000"/>
                                        <p:tgtEl>
                                          <p:spTgt spid="4">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6" dur="2000"/>
                                        <p:tgtEl>
                                          <p:spTgt spid="4">
                                            <p:txEl>
                                              <p:pRg st="0" end="0"/>
                                            </p:txEl>
                                          </p:spTgt>
                                        </p:tgtEl>
                                        <p:attrNameLst>
                                          <p:attrName>ppt_h</p:attrName>
                                        </p:attrNameLst>
                                      </p:cBhvr>
                                      <p:tavLst>
                                        <p:tav tm="0">
                                          <p:val>
                                            <p:strVal val="ppt_h"/>
                                          </p:val>
                                        </p:tav>
                                        <p:tav tm="100000">
                                          <p:val>
                                            <p:strVal val="ppt_h"/>
                                          </p:val>
                                        </p:tav>
                                      </p:tavLst>
                                    </p:anim>
                                    <p:set>
                                      <p:cBhvr>
                                        <p:cTn id="27" dur="1" fill="hold">
                                          <p:stCondLst>
                                            <p:cond delay="1999"/>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6705600" cy="1447800"/>
          </a:xfrm>
        </p:spPr>
        <p:txBody>
          <a:bodyPr/>
          <a:lstStyle/>
          <a:p>
            <a:pPr>
              <a:defRPr/>
            </a:pPr>
            <a:r>
              <a:rPr lang="en-US" b="1" dirty="0"/>
              <a:t>Reserved Rights — Origin and History</a:t>
            </a:r>
            <a:endParaRPr lang="en-US" dirty="0"/>
          </a:p>
        </p:txBody>
      </p:sp>
      <p:sp>
        <p:nvSpPr>
          <p:cNvPr id="3" name="Content Placeholder 2"/>
          <p:cNvSpPr>
            <a:spLocks noGrp="1"/>
          </p:cNvSpPr>
          <p:nvPr>
            <p:ph idx="1"/>
          </p:nvPr>
        </p:nvSpPr>
        <p:spPr>
          <a:xfrm>
            <a:off x="457200" y="1752600"/>
            <a:ext cx="8229600" cy="4648200"/>
          </a:xfrm>
        </p:spPr>
        <p:txBody>
          <a:bodyPr/>
          <a:lstStyle/>
          <a:p>
            <a:pPr>
              <a:buClr>
                <a:srgbClr val="FFC000"/>
              </a:buClr>
              <a:buFont typeface="Wingdings" pitchFamily="2" charset="2"/>
              <a:buChar char="v"/>
              <a:defRPr/>
            </a:pPr>
            <a:r>
              <a:rPr lang="en-US" dirty="0"/>
              <a:t>The Indian Removal Act of 1830 and the forced resettlement of Native American populations led to the “Trail of Tears”</a:t>
            </a:r>
          </a:p>
          <a:p>
            <a:pPr>
              <a:buClr>
                <a:srgbClr val="FFC000"/>
              </a:buClr>
              <a:buFont typeface="Wingdings" pitchFamily="2" charset="2"/>
              <a:buChar char="v"/>
              <a:defRPr/>
            </a:pPr>
            <a:r>
              <a:rPr lang="en-US" dirty="0"/>
              <a:t>Creation of Native American reservations followed, first in the eastern United States and later in the West</a:t>
            </a:r>
          </a:p>
          <a:p>
            <a:pPr>
              <a:buClr>
                <a:srgbClr val="FFC000"/>
              </a:buClr>
              <a:buFont typeface="Wingdings" pitchFamily="2" charset="2"/>
              <a:buChar char="v"/>
              <a:defRPr/>
            </a:pPr>
            <a:r>
              <a:rPr lang="en-US" dirty="0"/>
              <a:t>At the same time non-Native American settlers were moving westward</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81100" y="304800"/>
            <a:ext cx="6781800" cy="1295400"/>
          </a:xfrm>
        </p:spPr>
        <p:txBody>
          <a:bodyPr/>
          <a:lstStyle/>
          <a:p>
            <a:pPr>
              <a:defRPr/>
            </a:pPr>
            <a:r>
              <a:rPr lang="en-US" b="1" dirty="0"/>
              <a:t>Western Water Law — Origin and History</a:t>
            </a:r>
          </a:p>
        </p:txBody>
      </p:sp>
      <p:sp>
        <p:nvSpPr>
          <p:cNvPr id="6" name="Content Placeholder 5"/>
          <p:cNvSpPr>
            <a:spLocks noGrp="1"/>
          </p:cNvSpPr>
          <p:nvPr>
            <p:ph idx="1"/>
          </p:nvPr>
        </p:nvSpPr>
        <p:spPr>
          <a:xfrm>
            <a:off x="0" y="1752600"/>
            <a:ext cx="9144000" cy="5105400"/>
          </a:xfrm>
        </p:spPr>
        <p:txBody>
          <a:bodyPr/>
          <a:lstStyle/>
          <a:p>
            <a:pPr>
              <a:buClr>
                <a:srgbClr val="FFC000"/>
              </a:buClr>
              <a:buFont typeface="Wingdings" pitchFamily="2" charset="2"/>
              <a:buChar char="v"/>
              <a:defRPr/>
            </a:pPr>
            <a:r>
              <a:rPr lang="en-US" sz="3000" dirty="0"/>
              <a:t>In the arid West areas of water use were often located far from sources of supply</a:t>
            </a:r>
          </a:p>
          <a:p>
            <a:pPr>
              <a:buClr>
                <a:srgbClr val="FFC000"/>
              </a:buClr>
              <a:buFont typeface="Wingdings" pitchFamily="2" charset="2"/>
              <a:buChar char="v"/>
              <a:defRPr/>
            </a:pPr>
            <a:r>
              <a:rPr lang="en-US" sz="3000" dirty="0"/>
              <a:t>Miners and irrigators built diversions </a:t>
            </a:r>
          </a:p>
          <a:p>
            <a:pPr>
              <a:buClr>
                <a:srgbClr val="FFC000"/>
              </a:buClr>
              <a:buFont typeface="Wingdings" pitchFamily="2" charset="2"/>
              <a:buNone/>
              <a:defRPr/>
            </a:pPr>
            <a:r>
              <a:rPr lang="en-US" sz="3000" dirty="0"/>
              <a:t>   and moved water to areas of need</a:t>
            </a:r>
          </a:p>
          <a:p>
            <a:pPr>
              <a:buClr>
                <a:srgbClr val="FFC000"/>
              </a:buClr>
              <a:buFont typeface="Wingdings" pitchFamily="2" charset="2"/>
              <a:buChar char="v"/>
              <a:defRPr/>
            </a:pPr>
            <a:r>
              <a:rPr lang="en-US" sz="3000" dirty="0"/>
              <a:t>The “first in time/first in right” </a:t>
            </a:r>
          </a:p>
          <a:p>
            <a:pPr>
              <a:buClr>
                <a:srgbClr val="FFC000"/>
              </a:buClr>
              <a:buFont typeface="Wingdings" pitchFamily="2" charset="2"/>
              <a:buNone/>
              <a:defRPr/>
            </a:pPr>
            <a:r>
              <a:rPr lang="en-US" sz="3000" dirty="0"/>
              <a:t>   mining principles carried over to</a:t>
            </a:r>
          </a:p>
          <a:p>
            <a:pPr>
              <a:buClr>
                <a:srgbClr val="FFC000"/>
              </a:buClr>
              <a:buFont typeface="Wingdings" pitchFamily="2" charset="2"/>
              <a:buNone/>
              <a:defRPr/>
            </a:pPr>
            <a:r>
              <a:rPr lang="en-US" sz="3000" dirty="0"/>
              <a:t>   water rights</a:t>
            </a:r>
          </a:p>
          <a:p>
            <a:pPr>
              <a:buClr>
                <a:srgbClr val="FFC000"/>
              </a:buClr>
              <a:buFont typeface="Wingdings" pitchFamily="2" charset="2"/>
              <a:buChar char="v"/>
              <a:defRPr/>
            </a:pPr>
            <a:r>
              <a:rPr lang="en-US" sz="3000" dirty="0"/>
              <a:t>The doctrine of “prior appropriation”                       of water was born (mid to late 1800s)</a:t>
            </a:r>
          </a:p>
        </p:txBody>
      </p:sp>
      <p:pic>
        <p:nvPicPr>
          <p:cNvPr id="8196" name="Picture 6" descr="miners.jpg"/>
          <p:cNvPicPr>
            <a:picLocks noChangeAspect="1"/>
          </p:cNvPicPr>
          <p:nvPr/>
        </p:nvPicPr>
        <p:blipFill rotWithShape="1">
          <a:blip r:embed="rId3"/>
          <a:srcRect b="15349"/>
          <a:stretch/>
        </p:blipFill>
        <p:spPr bwMode="auto">
          <a:xfrm>
            <a:off x="6629400" y="2286000"/>
            <a:ext cx="2511425" cy="37131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6705600" cy="1447800"/>
          </a:xfrm>
        </p:spPr>
        <p:txBody>
          <a:bodyPr/>
          <a:lstStyle/>
          <a:p>
            <a:pPr>
              <a:defRPr/>
            </a:pPr>
            <a:r>
              <a:rPr lang="en-US" b="1" dirty="0"/>
              <a:t>Western Water Law — Origin and History</a:t>
            </a:r>
            <a:endParaRPr lang="en-US" dirty="0"/>
          </a:p>
        </p:txBody>
      </p:sp>
      <p:sp>
        <p:nvSpPr>
          <p:cNvPr id="3" name="Content Placeholder 2"/>
          <p:cNvSpPr>
            <a:spLocks noGrp="1"/>
          </p:cNvSpPr>
          <p:nvPr>
            <p:ph idx="1"/>
          </p:nvPr>
        </p:nvSpPr>
        <p:spPr>
          <a:xfrm>
            <a:off x="457200" y="1752600"/>
            <a:ext cx="8229600" cy="4648200"/>
          </a:xfrm>
        </p:spPr>
        <p:txBody>
          <a:bodyPr/>
          <a:lstStyle/>
          <a:p>
            <a:pPr>
              <a:buClr>
                <a:srgbClr val="FFC000"/>
              </a:buClr>
              <a:buFont typeface="Wingdings" pitchFamily="2" charset="2"/>
              <a:buChar char="v"/>
              <a:defRPr/>
            </a:pPr>
            <a:r>
              <a:rPr lang="en-US" dirty="0"/>
              <a:t>Appropriative water rights are given a priority based on their date of creation</a:t>
            </a:r>
          </a:p>
          <a:p>
            <a:pPr>
              <a:buClr>
                <a:srgbClr val="FFC000"/>
              </a:buClr>
              <a:buFont typeface="Wingdings" pitchFamily="2" charset="2"/>
              <a:buChar char="v"/>
              <a:defRPr/>
            </a:pPr>
            <a:r>
              <a:rPr lang="en-US" dirty="0"/>
              <a:t>In times of shortage, earlier priority rights are filled first to the limit of the right</a:t>
            </a:r>
          </a:p>
          <a:p>
            <a:pPr>
              <a:buClr>
                <a:srgbClr val="FFC000"/>
              </a:buClr>
              <a:buFont typeface="Wingdings" pitchFamily="2" charset="2"/>
              <a:buChar char="v"/>
              <a:defRPr/>
            </a:pPr>
            <a:r>
              <a:rPr lang="en-US" dirty="0"/>
              <a:t>No sharing of shortages means some uses will be met</a:t>
            </a:r>
          </a:p>
          <a:p>
            <a:pPr>
              <a:buClr>
                <a:srgbClr val="FFC000"/>
              </a:buClr>
              <a:buFont typeface="Wingdings" pitchFamily="2" charset="2"/>
              <a:buChar char="v"/>
              <a:defRPr/>
            </a:pPr>
            <a:r>
              <a:rPr lang="en-US" dirty="0"/>
              <a:t>The intent was to maximize public benefit</a:t>
            </a:r>
          </a:p>
          <a:p>
            <a:pPr>
              <a:buClr>
                <a:srgbClr val="FFC000"/>
              </a:buClr>
              <a:buFont typeface="Wingdings" pitchFamily="2" charset="2"/>
              <a:buChar char="v"/>
              <a:defRPr/>
            </a:pPr>
            <a:r>
              <a:rPr lang="en-US" dirty="0"/>
              <a:t>Continued beneficial use required</a:t>
            </a:r>
          </a:p>
          <a:p>
            <a:pPr>
              <a:buClr>
                <a:srgbClr val="FFC000"/>
              </a:buClr>
              <a:buFont typeface="Wingdings" pitchFamily="2" charset="2"/>
              <a:buChar char="v"/>
              <a:defRPr/>
            </a:pPr>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152400"/>
            <a:ext cx="6629400" cy="1600200"/>
          </a:xfrm>
        </p:spPr>
        <p:txBody>
          <a:bodyPr/>
          <a:lstStyle/>
          <a:p>
            <a:pPr>
              <a:defRPr/>
            </a:pPr>
            <a:r>
              <a:rPr lang="en-US" b="1" dirty="0"/>
              <a:t>Western Water Law — Origin and History</a:t>
            </a:r>
          </a:p>
        </p:txBody>
      </p:sp>
      <p:sp>
        <p:nvSpPr>
          <p:cNvPr id="3" name="Content Placeholder 2"/>
          <p:cNvSpPr>
            <a:spLocks noGrp="1"/>
          </p:cNvSpPr>
          <p:nvPr>
            <p:ph idx="1"/>
          </p:nvPr>
        </p:nvSpPr>
        <p:spPr>
          <a:xfrm>
            <a:off x="304800" y="1752600"/>
            <a:ext cx="8534400" cy="4648200"/>
          </a:xfrm>
        </p:spPr>
        <p:txBody>
          <a:bodyPr/>
          <a:lstStyle/>
          <a:p>
            <a:pPr>
              <a:buClr>
                <a:srgbClr val="FFC000"/>
              </a:buClr>
              <a:buFont typeface="Wingdings" pitchFamily="2" charset="2"/>
              <a:buChar char="v"/>
              <a:defRPr/>
            </a:pPr>
            <a:r>
              <a:rPr lang="en-US" dirty="0"/>
              <a:t>Appropriative water rights are  constitutionally protected property rights</a:t>
            </a:r>
          </a:p>
          <a:p>
            <a:pPr>
              <a:buClr>
                <a:srgbClr val="FFC000"/>
              </a:buClr>
              <a:buFont typeface="Wingdings" pitchFamily="2" charset="2"/>
              <a:buChar char="v"/>
              <a:defRPr/>
            </a:pPr>
            <a:r>
              <a:rPr lang="en-US" dirty="0"/>
              <a:t>Their basis is the beneficial use of water</a:t>
            </a:r>
          </a:p>
          <a:p>
            <a:pPr>
              <a:buClr>
                <a:srgbClr val="FFC000"/>
              </a:buClr>
              <a:buFont typeface="Wingdings" pitchFamily="2" charset="2"/>
              <a:buChar char="v"/>
              <a:defRPr/>
            </a:pPr>
            <a:r>
              <a:rPr lang="en-US" dirty="0"/>
              <a:t>They are defined by quantity, time, and nature of use </a:t>
            </a:r>
          </a:p>
          <a:p>
            <a:pPr>
              <a:buClr>
                <a:srgbClr val="FFC000"/>
              </a:buClr>
              <a:buFont typeface="Wingdings" pitchFamily="2" charset="2"/>
              <a:buChar char="v"/>
              <a:defRPr/>
            </a:pPr>
            <a:r>
              <a:rPr lang="en-US" dirty="0"/>
              <a:t>Priority date is when beneficial use began or when an application was filed to use them</a:t>
            </a:r>
          </a:p>
          <a:p>
            <a:pPr>
              <a:buClr>
                <a:srgbClr val="FFC000"/>
              </a:buClr>
              <a:buFont typeface="Wingdings" pitchFamily="2" charset="2"/>
              <a:buChar char="v"/>
              <a:defRPr/>
            </a:pPr>
            <a:r>
              <a:rPr lang="en-US" dirty="0"/>
              <a:t>They can be lost by non-use</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6705600" cy="1752600"/>
          </a:xfrm>
        </p:spPr>
        <p:txBody>
          <a:bodyPr/>
          <a:lstStyle/>
          <a:p>
            <a:pPr>
              <a:defRPr/>
            </a:pPr>
            <a:r>
              <a:rPr lang="en-US" b="1" dirty="0"/>
              <a:t>Western Water Law — Origin and History</a:t>
            </a:r>
          </a:p>
        </p:txBody>
      </p:sp>
      <p:sp>
        <p:nvSpPr>
          <p:cNvPr id="3" name="Content Placeholder 2"/>
          <p:cNvSpPr>
            <a:spLocks noGrp="1"/>
          </p:cNvSpPr>
          <p:nvPr>
            <p:ph idx="1"/>
          </p:nvPr>
        </p:nvSpPr>
        <p:spPr>
          <a:xfrm>
            <a:off x="304800" y="1905000"/>
            <a:ext cx="8382000" cy="4343400"/>
          </a:xfrm>
        </p:spPr>
        <p:txBody>
          <a:bodyPr/>
          <a:lstStyle/>
          <a:p>
            <a:pPr>
              <a:buClr>
                <a:srgbClr val="FFC000"/>
              </a:buClr>
              <a:buFont typeface="Wingdings" pitchFamily="2" charset="2"/>
              <a:buChar char="v"/>
              <a:defRPr/>
            </a:pPr>
            <a:r>
              <a:rPr lang="en-US" dirty="0"/>
              <a:t>The federal government supported growth and development of this “new” water law</a:t>
            </a:r>
          </a:p>
          <a:p>
            <a:pPr>
              <a:buClr>
                <a:srgbClr val="FFC000"/>
              </a:buClr>
              <a:buFont typeface="Wingdings" pitchFamily="2" charset="2"/>
              <a:buChar char="v"/>
              <a:defRPr/>
            </a:pPr>
            <a:r>
              <a:rPr lang="en-US" dirty="0"/>
              <a:t>1866 Mining Act and 1877 Desert Land Act required state law created water rights</a:t>
            </a:r>
          </a:p>
          <a:p>
            <a:pPr>
              <a:buClr>
                <a:srgbClr val="FFC000"/>
              </a:buClr>
              <a:buFont typeface="Wingdings" pitchFamily="2" charset="2"/>
              <a:buChar char="v"/>
              <a:defRPr/>
            </a:pPr>
            <a:r>
              <a:rPr lang="en-US" dirty="0"/>
              <a:t>The U.S. Supreme Court said these acts severed the land and water estates and directed that water rights be obtained under the laws of the territories and states</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1905000"/>
          </a:xfrm>
        </p:spPr>
        <p:txBody>
          <a:bodyPr/>
          <a:lstStyle/>
          <a:p>
            <a:r>
              <a:rPr lang="en-US" sz="4000" b="1" dirty="0"/>
              <a:t>Western Water Law </a:t>
            </a:r>
            <a:r>
              <a:rPr lang="en-US" sz="4200" b="1" dirty="0"/>
              <a:t>— Origin and History</a:t>
            </a:r>
            <a:endParaRPr lang="en-US" sz="4200" dirty="0"/>
          </a:p>
        </p:txBody>
      </p:sp>
      <p:sp>
        <p:nvSpPr>
          <p:cNvPr id="3" name="Content Placeholder 2"/>
          <p:cNvSpPr>
            <a:spLocks noGrp="1"/>
          </p:cNvSpPr>
          <p:nvPr>
            <p:ph sz="half" idx="1"/>
          </p:nvPr>
        </p:nvSpPr>
        <p:spPr>
          <a:xfrm>
            <a:off x="76200" y="2057400"/>
            <a:ext cx="4343400" cy="4343400"/>
          </a:xfrm>
        </p:spPr>
        <p:txBody>
          <a:bodyPr/>
          <a:lstStyle/>
          <a:p>
            <a:pPr>
              <a:buClr>
                <a:srgbClr val="FFC000"/>
              </a:buClr>
              <a:buFont typeface="Wingdings" panose="05000000000000000000" pitchFamily="2" charset="2"/>
              <a:buChar char="v"/>
            </a:pPr>
            <a:r>
              <a:rPr lang="en-US" sz="3200" dirty="0"/>
              <a:t>Lawmakers and farmers believed that either rain would follow the plow or irrigation would compensate</a:t>
            </a:r>
          </a:p>
          <a:p>
            <a:pPr>
              <a:buClr>
                <a:srgbClr val="FFC000"/>
              </a:buClr>
              <a:buFont typeface="Wingdings" panose="05000000000000000000" pitchFamily="2" charset="2"/>
              <a:buChar char="v"/>
            </a:pPr>
            <a:r>
              <a:rPr lang="en-US" sz="3200" dirty="0"/>
              <a:t>The appropriation doctrine flourished</a:t>
            </a:r>
            <a:endParaRPr lang="en-US" dirty="0"/>
          </a:p>
        </p:txBody>
      </p:sp>
      <p:pic>
        <p:nvPicPr>
          <p:cNvPr id="5" name="Content Placeholder 4"/>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r="5464" b="6691"/>
          <a:stretch/>
        </p:blipFill>
        <p:spPr>
          <a:xfrm rot="5400000">
            <a:off x="3829424" y="1096470"/>
            <a:ext cx="6030046" cy="4599106"/>
          </a:xfrm>
        </p:spPr>
      </p:pic>
    </p:spTree>
    <p:extLst>
      <p:ext uri="{BB962C8B-B14F-4D97-AF65-F5344CB8AC3E}">
        <p14:creationId xmlns:p14="http://schemas.microsoft.com/office/powerpoint/2010/main" val="524489595"/>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3657" y="0"/>
            <a:ext cx="6650830" cy="1290959"/>
          </a:xfrm>
        </p:spPr>
        <p:txBody>
          <a:bodyPr/>
          <a:lstStyle/>
          <a:p>
            <a:pPr>
              <a:defRPr/>
            </a:pPr>
            <a:r>
              <a:rPr lang="en-US" b="1" dirty="0"/>
              <a:t>Western Water Law – Origin and History</a:t>
            </a:r>
          </a:p>
        </p:txBody>
      </p:sp>
      <p:pic>
        <p:nvPicPr>
          <p:cNvPr id="5123" name="Content Placeholder 4"/>
          <p:cNvPicPr>
            <a:picLocks noGrp="1" noChangeAspect="1"/>
          </p:cNvPicPr>
          <p:nvPr>
            <p:ph idx="1"/>
          </p:nvPr>
        </p:nvPicPr>
        <p:blipFill>
          <a:blip r:embed="rId3"/>
          <a:srcRect/>
          <a:stretch>
            <a:fillRect/>
          </a:stretch>
        </p:blipFill>
        <p:spPr>
          <a:xfrm>
            <a:off x="1380728" y="1290959"/>
            <a:ext cx="6516687" cy="5444804"/>
          </a:xfrm>
          <a:effectLst>
            <a:outerShdw blurRad="190500" algn="tl" rotWithShape="0">
              <a:srgbClr val="000000">
                <a:alpha val="70000"/>
              </a:srgbClr>
            </a:outerShdw>
          </a:effectLst>
        </p:spPr>
      </p:pic>
    </p:spTree>
    <p:extLst>
      <p:ext uri="{BB962C8B-B14F-4D97-AF65-F5344CB8AC3E}">
        <p14:creationId xmlns:p14="http://schemas.microsoft.com/office/powerpoint/2010/main" val="3784074836"/>
      </p:ext>
    </p:extLst>
  </p:cSld>
  <p:clrMapOvr>
    <a:masterClrMapping/>
  </p:clrMapOvr>
  <p:transition spd="slow">
    <p:dissolve/>
  </p:transition>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2249</Words>
  <Application>Microsoft Office PowerPoint</Application>
  <PresentationFormat>On-screen Show (4:3)</PresentationFormat>
  <Paragraphs>269</Paragraphs>
  <Slides>29</Slides>
  <Notes>27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5" baseType="lpstr">
      <vt:lpstr>Arial</vt:lpstr>
      <vt:lpstr>Tahoma</vt:lpstr>
      <vt:lpstr>Times New Roman</vt:lpstr>
      <vt:lpstr>Wingdings</vt:lpstr>
      <vt:lpstr>Textured</vt:lpstr>
      <vt:lpstr>Bitmap Image</vt:lpstr>
      <vt:lpstr>Western Water Law and Indian Reserved Water Rights: A Premier</vt:lpstr>
      <vt:lpstr>Reserved Rights — Origin and History</vt:lpstr>
      <vt:lpstr>Reserved Rights — Origin and History</vt:lpstr>
      <vt:lpstr>Western Water Law — Origin and History</vt:lpstr>
      <vt:lpstr>Western Water Law — Origin and History</vt:lpstr>
      <vt:lpstr>Western Water Law — Origin and History</vt:lpstr>
      <vt:lpstr>Western Water Law — Origin and History</vt:lpstr>
      <vt:lpstr>Western Water Law — Origin and History</vt:lpstr>
      <vt:lpstr>Western Water Law – Origin and History</vt:lpstr>
      <vt:lpstr>Western Water Law —  Origin and History</vt:lpstr>
      <vt:lpstr>Reserved Rights — Origin and History</vt:lpstr>
      <vt:lpstr>Reserved Rights — Origin and History</vt:lpstr>
      <vt:lpstr>Reserved Rights — Origin and History</vt:lpstr>
      <vt:lpstr>Reserved Rights — Origin and History</vt:lpstr>
      <vt:lpstr>Reserved Rights — Origin and History</vt:lpstr>
      <vt:lpstr>Reserved Rights vs. Appropriative Water Rights</vt:lpstr>
      <vt:lpstr>Reserved Rights vs. Appropriative Water Rights</vt:lpstr>
      <vt:lpstr>Reserved Rights vs. Appropriative Water Rights</vt:lpstr>
      <vt:lpstr>Reserved Rights vs. Appropriative Water Rights</vt:lpstr>
      <vt:lpstr>Western Water Law — Origin and History</vt:lpstr>
      <vt:lpstr>Reserved Rights vs. Appropriate Water Rights</vt:lpstr>
      <vt:lpstr>Reserved Rights vs. Appropriative Water Rights</vt:lpstr>
      <vt:lpstr>Reserved Rights vs. Appropriative Water Rights</vt:lpstr>
      <vt:lpstr>Utah/Navajo Reserved Water Right Negotiations</vt:lpstr>
      <vt:lpstr>POTENTIAL LIABILITY </vt:lpstr>
      <vt:lpstr>Pending Legislation H.R. 644 / S. 1702</vt:lpstr>
      <vt:lpstr>Benefits of a Navajo-Utah Settlement Agreement</vt:lpstr>
      <vt:lpstr>Settlement of Reserved Water Rights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Western Water Law and Indian Reserved Water Rights: A Premier</dc:title>
  <dc:creator>Connie Burnside</dc:creator>
  <cp:lastModifiedBy>Michelle</cp:lastModifiedBy>
  <cp:revision>7</cp:revision>
  <dcterms:created xsi:type="dcterms:W3CDTF">2019-08-06T23:37:57Z</dcterms:created>
  <dcterms:modified xsi:type="dcterms:W3CDTF">2019-08-13T15:54:04Z</dcterms:modified>
</cp:coreProperties>
</file>