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552" r:id="rId3"/>
    <p:sldId id="258" r:id="rId4"/>
    <p:sldId id="547" r:id="rId5"/>
    <p:sldId id="550" r:id="rId6"/>
    <p:sldId id="548" r:id="rId7"/>
    <p:sldId id="282" r:id="rId8"/>
    <p:sldId id="558" r:id="rId9"/>
    <p:sldId id="559" r:id="rId10"/>
    <p:sldId id="560" r:id="rId11"/>
    <p:sldId id="269" r:id="rId12"/>
    <p:sldId id="263" r:id="rId13"/>
    <p:sldId id="532" r:id="rId14"/>
    <p:sldId id="285" r:id="rId15"/>
    <p:sldId id="283" r:id="rId16"/>
    <p:sldId id="538" r:id="rId17"/>
    <p:sldId id="546" r:id="rId18"/>
    <p:sldId id="537" r:id="rId19"/>
    <p:sldId id="557" r:id="rId20"/>
    <p:sldId id="556" r:id="rId21"/>
    <p:sldId id="266" r:id="rId22"/>
    <p:sldId id="259" r:id="rId23"/>
    <p:sldId id="286" r:id="rId24"/>
    <p:sldId id="261" r:id="rId25"/>
    <p:sldId id="262" r:id="rId26"/>
    <p:sldId id="267" r:id="rId27"/>
    <p:sldId id="553" r:id="rId28"/>
    <p:sldId id="554" r:id="rId29"/>
    <p:sldId id="268" r:id="rId30"/>
    <p:sldId id="271" r:id="rId31"/>
    <p:sldId id="270" r:id="rId32"/>
    <p:sldId id="260" r:id="rId33"/>
    <p:sldId id="276" r:id="rId34"/>
    <p:sldId id="275" r:id="rId35"/>
    <p:sldId id="287" r:id="rId36"/>
    <p:sldId id="272" r:id="rId37"/>
    <p:sldId id="280" r:id="rId38"/>
    <p:sldId id="281" r:id="rId39"/>
    <p:sldId id="555" r:id="rId4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7B4CF99-086B-4450-8116-269E1A994D5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5A1242-2CA2-42E8-BFE1-81D8F47C60C5}">
      <dgm:prSet/>
      <dgm:spPr/>
      <dgm:t>
        <a:bodyPr/>
        <a:lstStyle/>
        <a:p>
          <a:r>
            <a:rPr lang="en-US" b="1" i="0"/>
            <a:t>Basis for Congress/PL</a:t>
          </a:r>
          <a:endParaRPr lang="en-US" b="1"/>
        </a:p>
      </dgm:t>
    </dgm:pt>
    <dgm:pt modelId="{64D57EF6-58CE-47E5-89FE-D7E3B4CEC848}" type="parTrans" cxnId="{E083725B-9A77-4529-9B2B-1DD95D62B184}">
      <dgm:prSet/>
      <dgm:spPr/>
      <dgm:t>
        <a:bodyPr/>
        <a:lstStyle/>
        <a:p>
          <a:endParaRPr lang="en-US"/>
        </a:p>
      </dgm:t>
    </dgm:pt>
    <dgm:pt modelId="{50139D73-3D8F-4A6E-8FD1-47091E86AE4B}" type="sibTrans" cxnId="{E083725B-9A77-4529-9B2B-1DD95D62B184}">
      <dgm:prSet/>
      <dgm:spPr/>
      <dgm:t>
        <a:bodyPr/>
        <a:lstStyle/>
        <a:p>
          <a:endParaRPr lang="en-US"/>
        </a:p>
      </dgm:t>
    </dgm:pt>
    <dgm:pt modelId="{7C4FDA46-B155-4AC3-8A71-377A17F12AC9}">
      <dgm:prSet/>
      <dgm:spPr/>
      <dgm:t>
        <a:bodyPr/>
        <a:lstStyle/>
        <a:p>
          <a:r>
            <a:rPr lang="en-US" b="1" i="0"/>
            <a:t>Lead Agency Follow Explicitly</a:t>
          </a:r>
          <a:endParaRPr lang="en-US" b="1"/>
        </a:p>
      </dgm:t>
    </dgm:pt>
    <dgm:pt modelId="{B2DEFD3A-B9AF-4F99-BAB8-4D69311CED2C}" type="parTrans" cxnId="{1073D48F-E313-44AE-A39B-EB14B782717B}">
      <dgm:prSet/>
      <dgm:spPr/>
      <dgm:t>
        <a:bodyPr/>
        <a:lstStyle/>
        <a:p>
          <a:endParaRPr lang="en-US"/>
        </a:p>
      </dgm:t>
    </dgm:pt>
    <dgm:pt modelId="{12E54020-A977-49C2-80A6-1C61384DB8C7}" type="sibTrans" cxnId="{1073D48F-E313-44AE-A39B-EB14B782717B}">
      <dgm:prSet/>
      <dgm:spPr/>
      <dgm:t>
        <a:bodyPr/>
        <a:lstStyle/>
        <a:p>
          <a:endParaRPr lang="en-US"/>
        </a:p>
      </dgm:t>
    </dgm:pt>
    <dgm:pt modelId="{157C83EB-34AD-46CE-8919-BB7C8DE6D064}">
      <dgm:prSet/>
      <dgm:spPr/>
      <dgm:t>
        <a:bodyPr/>
        <a:lstStyle/>
        <a:p>
          <a:r>
            <a:rPr lang="en-US" b="1" i="0"/>
            <a:t>Underestimated/Overestimated</a:t>
          </a:r>
          <a:endParaRPr lang="en-US" b="1"/>
        </a:p>
      </dgm:t>
    </dgm:pt>
    <dgm:pt modelId="{271C89BC-C348-4266-B96F-413EAA17991D}" type="parTrans" cxnId="{4658C3AD-17B7-4581-A698-AC4DDF9FF251}">
      <dgm:prSet/>
      <dgm:spPr/>
      <dgm:t>
        <a:bodyPr/>
        <a:lstStyle/>
        <a:p>
          <a:endParaRPr lang="en-US"/>
        </a:p>
      </dgm:t>
    </dgm:pt>
    <dgm:pt modelId="{15DA20D5-F527-470D-9ACE-92660F96C87A}" type="sibTrans" cxnId="{4658C3AD-17B7-4581-A698-AC4DDF9FF251}">
      <dgm:prSet/>
      <dgm:spPr/>
      <dgm:t>
        <a:bodyPr/>
        <a:lstStyle/>
        <a:p>
          <a:endParaRPr lang="en-US"/>
        </a:p>
      </dgm:t>
    </dgm:pt>
    <dgm:pt modelId="{5F78B4A4-F612-4DB8-9E12-CEAB0BC0321E}">
      <dgm:prSet/>
      <dgm:spPr/>
      <dgm:t>
        <a:bodyPr/>
        <a:lstStyle/>
        <a:p>
          <a:r>
            <a:rPr lang="en-US" b="1" i="0"/>
            <a:t>Basis for Funding Ceiling</a:t>
          </a:r>
          <a:endParaRPr lang="en-US" b="1"/>
        </a:p>
      </dgm:t>
    </dgm:pt>
    <dgm:pt modelId="{0CCFE00B-176C-4F1F-8FBE-A5373CEB31E9}" type="parTrans" cxnId="{CFC9EDC6-6449-4AB1-9630-6D59FB8105C9}">
      <dgm:prSet/>
      <dgm:spPr/>
      <dgm:t>
        <a:bodyPr/>
        <a:lstStyle/>
        <a:p>
          <a:endParaRPr lang="en-US"/>
        </a:p>
      </dgm:t>
    </dgm:pt>
    <dgm:pt modelId="{4151608F-6FB1-4BB1-AE44-7CD5A49B35C3}" type="sibTrans" cxnId="{CFC9EDC6-6449-4AB1-9630-6D59FB8105C9}">
      <dgm:prSet/>
      <dgm:spPr/>
      <dgm:t>
        <a:bodyPr/>
        <a:lstStyle/>
        <a:p>
          <a:endParaRPr lang="en-US"/>
        </a:p>
      </dgm:t>
    </dgm:pt>
    <dgm:pt modelId="{5D04A34B-F85F-4131-93D5-F3DF263E19AE}">
      <dgm:prSet/>
      <dgm:spPr/>
      <dgm:t>
        <a:bodyPr/>
        <a:lstStyle/>
        <a:p>
          <a:r>
            <a:rPr lang="en-US" b="1" i="0"/>
            <a:t>Is this Budget Really Sufficient?</a:t>
          </a:r>
          <a:endParaRPr lang="en-US" b="1"/>
        </a:p>
      </dgm:t>
    </dgm:pt>
    <dgm:pt modelId="{009290D6-76B7-4B70-B368-96E411B60744}" type="parTrans" cxnId="{3BCCFF09-EE03-4B50-A720-A0BAED2C3451}">
      <dgm:prSet/>
      <dgm:spPr/>
      <dgm:t>
        <a:bodyPr/>
        <a:lstStyle/>
        <a:p>
          <a:endParaRPr lang="en-US"/>
        </a:p>
      </dgm:t>
    </dgm:pt>
    <dgm:pt modelId="{2A0C896B-46BE-410B-9338-C6175860F02E}" type="sibTrans" cxnId="{3BCCFF09-EE03-4B50-A720-A0BAED2C3451}">
      <dgm:prSet/>
      <dgm:spPr/>
      <dgm:t>
        <a:bodyPr/>
        <a:lstStyle/>
        <a:p>
          <a:endParaRPr lang="en-US"/>
        </a:p>
      </dgm:t>
    </dgm:pt>
    <dgm:pt modelId="{FCF69B27-BD37-4CB9-9FA3-34441B836B38}">
      <dgm:prSet/>
      <dgm:spPr/>
      <dgm:t>
        <a:bodyPr/>
        <a:lstStyle/>
        <a:p>
          <a:r>
            <a:rPr lang="en-US" b="1" i="0"/>
            <a:t>Budget Impacts for Future Scope Revisions</a:t>
          </a:r>
          <a:endParaRPr lang="en-US" b="1"/>
        </a:p>
      </dgm:t>
    </dgm:pt>
    <dgm:pt modelId="{6E8FA5EA-80DB-40B8-80F3-11A6EC30D72C}" type="parTrans" cxnId="{E36FAB25-62A4-467E-9D29-6BB4F4D05683}">
      <dgm:prSet/>
      <dgm:spPr/>
      <dgm:t>
        <a:bodyPr/>
        <a:lstStyle/>
        <a:p>
          <a:endParaRPr lang="en-US"/>
        </a:p>
      </dgm:t>
    </dgm:pt>
    <dgm:pt modelId="{194A8C6A-7E56-4BC6-B791-2D0134D5206D}" type="sibTrans" cxnId="{E36FAB25-62A4-467E-9D29-6BB4F4D05683}">
      <dgm:prSet/>
      <dgm:spPr/>
      <dgm:t>
        <a:bodyPr/>
        <a:lstStyle/>
        <a:p>
          <a:endParaRPr lang="en-US"/>
        </a:p>
      </dgm:t>
    </dgm:pt>
    <dgm:pt modelId="{BE106311-6CBC-41A3-BC41-255267AD6784}" type="pres">
      <dgm:prSet presAssocID="{E7B4CF99-086B-4450-8116-269E1A994D57}" presName="root" presStyleCnt="0">
        <dgm:presLayoutVars>
          <dgm:dir/>
          <dgm:resizeHandles val="exact"/>
        </dgm:presLayoutVars>
      </dgm:prSet>
      <dgm:spPr/>
    </dgm:pt>
    <dgm:pt modelId="{29CB4276-43FF-4211-AC25-276E26A92F5F}" type="pres">
      <dgm:prSet presAssocID="{185A1242-2CA2-42E8-BFE1-81D8F47C60C5}" presName="compNode" presStyleCnt="0"/>
      <dgm:spPr/>
    </dgm:pt>
    <dgm:pt modelId="{2AE1418D-520D-4803-9DF7-74819BF060F8}" type="pres">
      <dgm:prSet presAssocID="{185A1242-2CA2-42E8-BFE1-81D8F47C60C5}" presName="bgRect" presStyleLbl="bgShp" presStyleIdx="0" presStyleCnt="6"/>
      <dgm:spPr>
        <a:solidFill>
          <a:schemeClr val="tx2"/>
        </a:solidFill>
      </dgm:spPr>
    </dgm:pt>
    <dgm:pt modelId="{34110A16-FDD9-40FC-8A59-CA4C40661534}" type="pres">
      <dgm:prSet presAssocID="{185A1242-2CA2-42E8-BFE1-81D8F47C60C5}" presName="iconRect" presStyleLbl="node1" presStyleIdx="0" presStyleCnt="6"/>
      <dgm:spPr>
        <a:blipFill>
          <a:blip xmlns:r="http://schemas.openxmlformats.org/officeDocument/2006/relationships" r:embed="rId1">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40CED422-13A8-48E8-94C3-A283A1504A71}" type="pres">
      <dgm:prSet presAssocID="{185A1242-2CA2-42E8-BFE1-81D8F47C60C5}" presName="spaceRect" presStyleCnt="0"/>
      <dgm:spPr/>
    </dgm:pt>
    <dgm:pt modelId="{B84A7331-26F9-4ED6-91EE-6CE457BCE55C}" type="pres">
      <dgm:prSet presAssocID="{185A1242-2CA2-42E8-BFE1-81D8F47C60C5}" presName="parTx" presStyleLbl="revTx" presStyleIdx="0" presStyleCnt="6">
        <dgm:presLayoutVars>
          <dgm:chMax val="0"/>
          <dgm:chPref val="0"/>
        </dgm:presLayoutVars>
      </dgm:prSet>
      <dgm:spPr/>
    </dgm:pt>
    <dgm:pt modelId="{9FE26C1F-A8DD-4817-B7FD-6ADF587C608E}" type="pres">
      <dgm:prSet presAssocID="{50139D73-3D8F-4A6E-8FD1-47091E86AE4B}" presName="sibTrans" presStyleCnt="0"/>
      <dgm:spPr/>
    </dgm:pt>
    <dgm:pt modelId="{3EAFFDBD-7E3B-4C42-AAD1-82A2DDEBDD75}" type="pres">
      <dgm:prSet presAssocID="{7C4FDA46-B155-4AC3-8A71-377A17F12AC9}" presName="compNode" presStyleCnt="0"/>
      <dgm:spPr/>
    </dgm:pt>
    <dgm:pt modelId="{0465ED41-CB6F-4C37-8168-AC79128F9E99}" type="pres">
      <dgm:prSet presAssocID="{7C4FDA46-B155-4AC3-8A71-377A17F12AC9}" presName="bgRect" presStyleLbl="bgShp" presStyleIdx="1" presStyleCnt="6"/>
      <dgm:spPr/>
    </dgm:pt>
    <dgm:pt modelId="{E94A238B-0B65-48A7-9AFF-CEBA64318F5A}" type="pres">
      <dgm:prSet presAssocID="{7C4FDA46-B155-4AC3-8A71-377A17F12AC9}" presName="iconRect" presStyleLbl="node1" presStyleIdx="1" presStyleCnt="6"/>
      <dgm:spPr>
        <a:blipFill>
          <a:blip xmlns:r="http://schemas.openxmlformats.org/officeDocument/2006/relationships" r:embed="rId3">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FE1E88C-92E8-477C-A252-0BEEDAA72879}" type="pres">
      <dgm:prSet presAssocID="{7C4FDA46-B155-4AC3-8A71-377A17F12AC9}" presName="spaceRect" presStyleCnt="0"/>
      <dgm:spPr/>
    </dgm:pt>
    <dgm:pt modelId="{1CBE3A66-B14C-41B1-A68B-E20EE0C6B477}" type="pres">
      <dgm:prSet presAssocID="{7C4FDA46-B155-4AC3-8A71-377A17F12AC9}" presName="parTx" presStyleLbl="revTx" presStyleIdx="1" presStyleCnt="6">
        <dgm:presLayoutVars>
          <dgm:chMax val="0"/>
          <dgm:chPref val="0"/>
        </dgm:presLayoutVars>
      </dgm:prSet>
      <dgm:spPr/>
    </dgm:pt>
    <dgm:pt modelId="{52C76639-7585-40E9-AEE6-D251CB867C11}" type="pres">
      <dgm:prSet presAssocID="{12E54020-A977-49C2-80A6-1C61384DB8C7}" presName="sibTrans" presStyleCnt="0"/>
      <dgm:spPr/>
    </dgm:pt>
    <dgm:pt modelId="{E83BF6BC-659B-44B2-B713-B46537BFBC20}" type="pres">
      <dgm:prSet presAssocID="{157C83EB-34AD-46CE-8919-BB7C8DE6D064}" presName="compNode" presStyleCnt="0"/>
      <dgm:spPr/>
    </dgm:pt>
    <dgm:pt modelId="{51E07507-751F-4250-ADAA-1651D75A74E8}" type="pres">
      <dgm:prSet presAssocID="{157C83EB-34AD-46CE-8919-BB7C8DE6D064}" presName="bgRect" presStyleLbl="bgShp" presStyleIdx="2" presStyleCnt="6"/>
      <dgm:spPr>
        <a:solidFill>
          <a:schemeClr val="accent1">
            <a:lumMod val="50000"/>
          </a:schemeClr>
        </a:solidFill>
      </dgm:spPr>
    </dgm:pt>
    <dgm:pt modelId="{7C1CD904-6765-4C0A-A2CA-217952636275}" type="pres">
      <dgm:prSet presAssocID="{157C83EB-34AD-46CE-8919-BB7C8DE6D064}" presName="iconRect" presStyleLbl="node1" presStyleIdx="2" presStyleCnt="6"/>
      <dgm:spPr>
        <a:blipFill>
          <a:blip xmlns:r="http://schemas.openxmlformats.org/officeDocument/2006/relationships" r:embed="rId5">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D65CF0E4-9030-4CE1-8703-5B4FDECC8FDB}" type="pres">
      <dgm:prSet presAssocID="{157C83EB-34AD-46CE-8919-BB7C8DE6D064}" presName="spaceRect" presStyleCnt="0"/>
      <dgm:spPr/>
    </dgm:pt>
    <dgm:pt modelId="{47117E2F-CA65-4E6E-BC20-45C890FBC7C7}" type="pres">
      <dgm:prSet presAssocID="{157C83EB-34AD-46CE-8919-BB7C8DE6D064}" presName="parTx" presStyleLbl="revTx" presStyleIdx="2" presStyleCnt="6">
        <dgm:presLayoutVars>
          <dgm:chMax val="0"/>
          <dgm:chPref val="0"/>
        </dgm:presLayoutVars>
      </dgm:prSet>
      <dgm:spPr/>
    </dgm:pt>
    <dgm:pt modelId="{B9B9D106-AE1D-4F44-938A-D7CC3C00FFE6}" type="pres">
      <dgm:prSet presAssocID="{15DA20D5-F527-470D-9ACE-92660F96C87A}" presName="sibTrans" presStyleCnt="0"/>
      <dgm:spPr/>
    </dgm:pt>
    <dgm:pt modelId="{F2C13714-5F71-43C6-BBA2-107EF1F28EA1}" type="pres">
      <dgm:prSet presAssocID="{5F78B4A4-F612-4DB8-9E12-CEAB0BC0321E}" presName="compNode" presStyleCnt="0"/>
      <dgm:spPr/>
    </dgm:pt>
    <dgm:pt modelId="{DA3ED06E-A652-4BCF-B851-1779DBB82966}" type="pres">
      <dgm:prSet presAssocID="{5F78B4A4-F612-4DB8-9E12-CEAB0BC0321E}" presName="bgRect" presStyleLbl="bgShp" presStyleIdx="3" presStyleCnt="6"/>
      <dgm:spPr>
        <a:solidFill>
          <a:schemeClr val="tx2">
            <a:lumMod val="75000"/>
          </a:schemeClr>
        </a:solidFill>
      </dgm:spPr>
    </dgm:pt>
    <dgm:pt modelId="{3E66115D-6689-40A8-9A42-338C55DC1F6E}" type="pres">
      <dgm:prSet presAssocID="{5F78B4A4-F612-4DB8-9E12-CEAB0BC0321E}" presName="iconRect" presStyleLbl="node1" presStyleIdx="3" presStyleCnt="6"/>
      <dgm:spPr>
        <a:blipFill>
          <a:blip xmlns:r="http://schemas.openxmlformats.org/officeDocument/2006/relationships" r:embed="rId7">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E2C6B32F-F4AD-4E47-87AB-9DA1DEFADAE8}" type="pres">
      <dgm:prSet presAssocID="{5F78B4A4-F612-4DB8-9E12-CEAB0BC0321E}" presName="spaceRect" presStyleCnt="0"/>
      <dgm:spPr/>
    </dgm:pt>
    <dgm:pt modelId="{CE81EA5A-B828-48C3-8491-B284F1DF455C}" type="pres">
      <dgm:prSet presAssocID="{5F78B4A4-F612-4DB8-9E12-CEAB0BC0321E}" presName="parTx" presStyleLbl="revTx" presStyleIdx="3" presStyleCnt="6">
        <dgm:presLayoutVars>
          <dgm:chMax val="0"/>
          <dgm:chPref val="0"/>
        </dgm:presLayoutVars>
      </dgm:prSet>
      <dgm:spPr/>
    </dgm:pt>
    <dgm:pt modelId="{35185410-A0B6-4443-A68E-A709D2617556}" type="pres">
      <dgm:prSet presAssocID="{4151608F-6FB1-4BB1-AE44-7CD5A49B35C3}" presName="sibTrans" presStyleCnt="0"/>
      <dgm:spPr/>
    </dgm:pt>
    <dgm:pt modelId="{EBF5A9AA-E7E5-4AB9-9697-0469AD6C395C}" type="pres">
      <dgm:prSet presAssocID="{5D04A34B-F85F-4131-93D5-F3DF263E19AE}" presName="compNode" presStyleCnt="0"/>
      <dgm:spPr/>
    </dgm:pt>
    <dgm:pt modelId="{6785A69D-B515-4143-9CD7-7A7F978AB73D}" type="pres">
      <dgm:prSet presAssocID="{5D04A34B-F85F-4131-93D5-F3DF263E19AE}" presName="bgRect" presStyleLbl="bgShp" presStyleIdx="4" presStyleCnt="6"/>
      <dgm:spPr>
        <a:solidFill>
          <a:schemeClr val="accent1">
            <a:lumMod val="75000"/>
          </a:schemeClr>
        </a:solidFill>
      </dgm:spPr>
    </dgm:pt>
    <dgm:pt modelId="{E09E7C5C-6422-4069-BE9B-C7B4C49A2EC9}" type="pres">
      <dgm:prSet presAssocID="{5D04A34B-F85F-4131-93D5-F3DF263E19AE}" presName="iconRect" presStyleLbl="node1" presStyleIdx="4" presStyleCnt="6"/>
      <dgm:spPr>
        <a:blipFill>
          <a:blip xmlns:r="http://schemas.openxmlformats.org/officeDocument/2006/relationships" r:embed="rId9">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ggy Bank"/>
        </a:ext>
      </dgm:extLst>
    </dgm:pt>
    <dgm:pt modelId="{2C65AC39-D711-4A32-AFB8-04FE3967479A}" type="pres">
      <dgm:prSet presAssocID="{5D04A34B-F85F-4131-93D5-F3DF263E19AE}" presName="spaceRect" presStyleCnt="0"/>
      <dgm:spPr/>
    </dgm:pt>
    <dgm:pt modelId="{6A7208FC-C29E-4EB4-9012-2EDCC3E938A6}" type="pres">
      <dgm:prSet presAssocID="{5D04A34B-F85F-4131-93D5-F3DF263E19AE}" presName="parTx" presStyleLbl="revTx" presStyleIdx="4" presStyleCnt="6">
        <dgm:presLayoutVars>
          <dgm:chMax val="0"/>
          <dgm:chPref val="0"/>
        </dgm:presLayoutVars>
      </dgm:prSet>
      <dgm:spPr/>
    </dgm:pt>
    <dgm:pt modelId="{FE79C7D7-C570-47C7-AC2D-41539921A9CA}" type="pres">
      <dgm:prSet presAssocID="{2A0C896B-46BE-410B-9338-C6175860F02E}" presName="sibTrans" presStyleCnt="0"/>
      <dgm:spPr/>
    </dgm:pt>
    <dgm:pt modelId="{D30765B6-BCB4-45C3-AC78-0624210AA351}" type="pres">
      <dgm:prSet presAssocID="{FCF69B27-BD37-4CB9-9FA3-34441B836B38}" presName="compNode" presStyleCnt="0"/>
      <dgm:spPr/>
    </dgm:pt>
    <dgm:pt modelId="{E82281FE-F295-48E3-905D-4C01DA2C5298}" type="pres">
      <dgm:prSet presAssocID="{FCF69B27-BD37-4CB9-9FA3-34441B836B38}" presName="bgRect" presStyleLbl="bgShp" presStyleIdx="5" presStyleCnt="6"/>
      <dgm:spPr/>
    </dgm:pt>
    <dgm:pt modelId="{BD4479D3-0D76-418F-A13B-09123E891E70}" type="pres">
      <dgm:prSet presAssocID="{FCF69B27-BD37-4CB9-9FA3-34441B836B38}" presName="iconRect" presStyleLbl="node1" presStyleIdx="5" presStyleCnt="6"/>
      <dgm:spPr>
        <a:blipFill>
          <a:blip xmlns:r="http://schemas.openxmlformats.org/officeDocument/2006/relationships" r:embed="rId11">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ins"/>
        </a:ext>
      </dgm:extLst>
    </dgm:pt>
    <dgm:pt modelId="{1D8AC1D0-CE30-48A7-93C7-7FC5640E0CE6}" type="pres">
      <dgm:prSet presAssocID="{FCF69B27-BD37-4CB9-9FA3-34441B836B38}" presName="spaceRect" presStyleCnt="0"/>
      <dgm:spPr/>
    </dgm:pt>
    <dgm:pt modelId="{45A24064-3CF0-4965-BCCE-28C8188E11EF}" type="pres">
      <dgm:prSet presAssocID="{FCF69B27-BD37-4CB9-9FA3-34441B836B38}" presName="parTx" presStyleLbl="revTx" presStyleIdx="5" presStyleCnt="6">
        <dgm:presLayoutVars>
          <dgm:chMax val="0"/>
          <dgm:chPref val="0"/>
        </dgm:presLayoutVars>
      </dgm:prSet>
      <dgm:spPr/>
    </dgm:pt>
  </dgm:ptLst>
  <dgm:cxnLst>
    <dgm:cxn modelId="{3BCCFF09-EE03-4B50-A720-A0BAED2C3451}" srcId="{E7B4CF99-086B-4450-8116-269E1A994D57}" destId="{5D04A34B-F85F-4131-93D5-F3DF263E19AE}" srcOrd="4" destOrd="0" parTransId="{009290D6-76B7-4B70-B368-96E411B60744}" sibTransId="{2A0C896B-46BE-410B-9338-C6175860F02E}"/>
    <dgm:cxn modelId="{6A460223-DDA2-4E00-8B60-3B9EEA477694}" type="presOf" srcId="{185A1242-2CA2-42E8-BFE1-81D8F47C60C5}" destId="{B84A7331-26F9-4ED6-91EE-6CE457BCE55C}" srcOrd="0" destOrd="0" presId="urn:microsoft.com/office/officeart/2018/2/layout/IconVerticalSolidList"/>
    <dgm:cxn modelId="{E36FAB25-62A4-467E-9D29-6BB4F4D05683}" srcId="{E7B4CF99-086B-4450-8116-269E1A994D57}" destId="{FCF69B27-BD37-4CB9-9FA3-34441B836B38}" srcOrd="5" destOrd="0" parTransId="{6E8FA5EA-80DB-40B8-80F3-11A6EC30D72C}" sibTransId="{194A8C6A-7E56-4BC6-B791-2D0134D5206D}"/>
    <dgm:cxn modelId="{83164133-5DAE-4FFC-B9B4-2073F1B96FE9}" type="presOf" srcId="{7C4FDA46-B155-4AC3-8A71-377A17F12AC9}" destId="{1CBE3A66-B14C-41B1-A68B-E20EE0C6B477}" srcOrd="0" destOrd="0" presId="urn:microsoft.com/office/officeart/2018/2/layout/IconVerticalSolidList"/>
    <dgm:cxn modelId="{E083725B-9A77-4529-9B2B-1DD95D62B184}" srcId="{E7B4CF99-086B-4450-8116-269E1A994D57}" destId="{185A1242-2CA2-42E8-BFE1-81D8F47C60C5}" srcOrd="0" destOrd="0" parTransId="{64D57EF6-58CE-47E5-89FE-D7E3B4CEC848}" sibTransId="{50139D73-3D8F-4A6E-8FD1-47091E86AE4B}"/>
    <dgm:cxn modelId="{E2F58645-3687-48CE-8331-1F12BC5A023B}" type="presOf" srcId="{E7B4CF99-086B-4450-8116-269E1A994D57}" destId="{BE106311-6CBC-41A3-BC41-255267AD6784}" srcOrd="0" destOrd="0" presId="urn:microsoft.com/office/officeart/2018/2/layout/IconVerticalSolidList"/>
    <dgm:cxn modelId="{6B290B6D-D90A-449F-BAA7-F0268F04C883}" type="presOf" srcId="{FCF69B27-BD37-4CB9-9FA3-34441B836B38}" destId="{45A24064-3CF0-4965-BCCE-28C8188E11EF}" srcOrd="0" destOrd="0" presId="urn:microsoft.com/office/officeart/2018/2/layout/IconVerticalSolidList"/>
    <dgm:cxn modelId="{1218B17E-C5A8-46C2-B0D2-3886E81E9A1C}" type="presOf" srcId="{5D04A34B-F85F-4131-93D5-F3DF263E19AE}" destId="{6A7208FC-C29E-4EB4-9012-2EDCC3E938A6}" srcOrd="0" destOrd="0" presId="urn:microsoft.com/office/officeart/2018/2/layout/IconVerticalSolidList"/>
    <dgm:cxn modelId="{1073D48F-E313-44AE-A39B-EB14B782717B}" srcId="{E7B4CF99-086B-4450-8116-269E1A994D57}" destId="{7C4FDA46-B155-4AC3-8A71-377A17F12AC9}" srcOrd="1" destOrd="0" parTransId="{B2DEFD3A-B9AF-4F99-BAB8-4D69311CED2C}" sibTransId="{12E54020-A977-49C2-80A6-1C61384DB8C7}"/>
    <dgm:cxn modelId="{4820E3A5-435A-41DD-8F30-5EFDA7A48F67}" type="presOf" srcId="{5F78B4A4-F612-4DB8-9E12-CEAB0BC0321E}" destId="{CE81EA5A-B828-48C3-8491-B284F1DF455C}" srcOrd="0" destOrd="0" presId="urn:microsoft.com/office/officeart/2018/2/layout/IconVerticalSolidList"/>
    <dgm:cxn modelId="{4658C3AD-17B7-4581-A698-AC4DDF9FF251}" srcId="{E7B4CF99-086B-4450-8116-269E1A994D57}" destId="{157C83EB-34AD-46CE-8919-BB7C8DE6D064}" srcOrd="2" destOrd="0" parTransId="{271C89BC-C348-4266-B96F-413EAA17991D}" sibTransId="{15DA20D5-F527-470D-9ACE-92660F96C87A}"/>
    <dgm:cxn modelId="{CFC9EDC6-6449-4AB1-9630-6D59FB8105C9}" srcId="{E7B4CF99-086B-4450-8116-269E1A994D57}" destId="{5F78B4A4-F612-4DB8-9E12-CEAB0BC0321E}" srcOrd="3" destOrd="0" parTransId="{0CCFE00B-176C-4F1F-8FBE-A5373CEB31E9}" sibTransId="{4151608F-6FB1-4BB1-AE44-7CD5A49B35C3}"/>
    <dgm:cxn modelId="{95F88ADA-8580-41B1-ABE9-309F326E47B1}" type="presOf" srcId="{157C83EB-34AD-46CE-8919-BB7C8DE6D064}" destId="{47117E2F-CA65-4E6E-BC20-45C890FBC7C7}" srcOrd="0" destOrd="0" presId="urn:microsoft.com/office/officeart/2018/2/layout/IconVerticalSolidList"/>
    <dgm:cxn modelId="{CDAD5F0A-9539-4E4E-A701-E2F0EA931801}" type="presParOf" srcId="{BE106311-6CBC-41A3-BC41-255267AD6784}" destId="{29CB4276-43FF-4211-AC25-276E26A92F5F}" srcOrd="0" destOrd="0" presId="urn:microsoft.com/office/officeart/2018/2/layout/IconVerticalSolidList"/>
    <dgm:cxn modelId="{891A50B0-46A8-4D3C-8BC1-A6E75D3BAFDF}" type="presParOf" srcId="{29CB4276-43FF-4211-AC25-276E26A92F5F}" destId="{2AE1418D-520D-4803-9DF7-74819BF060F8}" srcOrd="0" destOrd="0" presId="urn:microsoft.com/office/officeart/2018/2/layout/IconVerticalSolidList"/>
    <dgm:cxn modelId="{85C22429-BB77-4592-B27F-EAA863FDD902}" type="presParOf" srcId="{29CB4276-43FF-4211-AC25-276E26A92F5F}" destId="{34110A16-FDD9-40FC-8A59-CA4C40661534}" srcOrd="1" destOrd="0" presId="urn:microsoft.com/office/officeart/2018/2/layout/IconVerticalSolidList"/>
    <dgm:cxn modelId="{F713CE06-5A31-41FD-B508-20D2A293847A}" type="presParOf" srcId="{29CB4276-43FF-4211-AC25-276E26A92F5F}" destId="{40CED422-13A8-48E8-94C3-A283A1504A71}" srcOrd="2" destOrd="0" presId="urn:microsoft.com/office/officeart/2018/2/layout/IconVerticalSolidList"/>
    <dgm:cxn modelId="{D38AA37D-9DCB-4A69-8F15-51DB64AA69AB}" type="presParOf" srcId="{29CB4276-43FF-4211-AC25-276E26A92F5F}" destId="{B84A7331-26F9-4ED6-91EE-6CE457BCE55C}" srcOrd="3" destOrd="0" presId="urn:microsoft.com/office/officeart/2018/2/layout/IconVerticalSolidList"/>
    <dgm:cxn modelId="{6936B636-7D1D-4216-A10D-41AB122269C2}" type="presParOf" srcId="{BE106311-6CBC-41A3-BC41-255267AD6784}" destId="{9FE26C1F-A8DD-4817-B7FD-6ADF587C608E}" srcOrd="1" destOrd="0" presId="urn:microsoft.com/office/officeart/2018/2/layout/IconVerticalSolidList"/>
    <dgm:cxn modelId="{1A23F26E-8719-4546-B28B-B0EE127FC469}" type="presParOf" srcId="{BE106311-6CBC-41A3-BC41-255267AD6784}" destId="{3EAFFDBD-7E3B-4C42-AAD1-82A2DDEBDD75}" srcOrd="2" destOrd="0" presId="urn:microsoft.com/office/officeart/2018/2/layout/IconVerticalSolidList"/>
    <dgm:cxn modelId="{2F3F50A8-796A-42C2-B0A3-721FC848B2A1}" type="presParOf" srcId="{3EAFFDBD-7E3B-4C42-AAD1-82A2DDEBDD75}" destId="{0465ED41-CB6F-4C37-8168-AC79128F9E99}" srcOrd="0" destOrd="0" presId="urn:microsoft.com/office/officeart/2018/2/layout/IconVerticalSolidList"/>
    <dgm:cxn modelId="{1AC2398E-AC6E-4E1E-B2D2-0552D00256F5}" type="presParOf" srcId="{3EAFFDBD-7E3B-4C42-AAD1-82A2DDEBDD75}" destId="{E94A238B-0B65-48A7-9AFF-CEBA64318F5A}" srcOrd="1" destOrd="0" presId="urn:microsoft.com/office/officeart/2018/2/layout/IconVerticalSolidList"/>
    <dgm:cxn modelId="{E1C71F4A-4BB9-484A-812A-B7B3D81C67DE}" type="presParOf" srcId="{3EAFFDBD-7E3B-4C42-AAD1-82A2DDEBDD75}" destId="{FFE1E88C-92E8-477C-A252-0BEEDAA72879}" srcOrd="2" destOrd="0" presId="urn:microsoft.com/office/officeart/2018/2/layout/IconVerticalSolidList"/>
    <dgm:cxn modelId="{037E0742-B0FA-4148-8C73-6C5E405EA34D}" type="presParOf" srcId="{3EAFFDBD-7E3B-4C42-AAD1-82A2DDEBDD75}" destId="{1CBE3A66-B14C-41B1-A68B-E20EE0C6B477}" srcOrd="3" destOrd="0" presId="urn:microsoft.com/office/officeart/2018/2/layout/IconVerticalSolidList"/>
    <dgm:cxn modelId="{86CC2C68-A2FA-4427-9C1D-CA32D0A0C4B3}" type="presParOf" srcId="{BE106311-6CBC-41A3-BC41-255267AD6784}" destId="{52C76639-7585-40E9-AEE6-D251CB867C11}" srcOrd="3" destOrd="0" presId="urn:microsoft.com/office/officeart/2018/2/layout/IconVerticalSolidList"/>
    <dgm:cxn modelId="{5628D3BC-35A0-4F6C-96D1-585AC447911F}" type="presParOf" srcId="{BE106311-6CBC-41A3-BC41-255267AD6784}" destId="{E83BF6BC-659B-44B2-B713-B46537BFBC20}" srcOrd="4" destOrd="0" presId="urn:microsoft.com/office/officeart/2018/2/layout/IconVerticalSolidList"/>
    <dgm:cxn modelId="{BEE7B0CB-334C-4AD0-9106-906B7F61DFD9}" type="presParOf" srcId="{E83BF6BC-659B-44B2-B713-B46537BFBC20}" destId="{51E07507-751F-4250-ADAA-1651D75A74E8}" srcOrd="0" destOrd="0" presId="urn:microsoft.com/office/officeart/2018/2/layout/IconVerticalSolidList"/>
    <dgm:cxn modelId="{DD8A4E9A-3D69-42AA-AE01-8A4CCD6B36FF}" type="presParOf" srcId="{E83BF6BC-659B-44B2-B713-B46537BFBC20}" destId="{7C1CD904-6765-4C0A-A2CA-217952636275}" srcOrd="1" destOrd="0" presId="urn:microsoft.com/office/officeart/2018/2/layout/IconVerticalSolidList"/>
    <dgm:cxn modelId="{9FC538BF-BB78-4DF0-9DBD-AB1464A288D9}" type="presParOf" srcId="{E83BF6BC-659B-44B2-B713-B46537BFBC20}" destId="{D65CF0E4-9030-4CE1-8703-5B4FDECC8FDB}" srcOrd="2" destOrd="0" presId="urn:microsoft.com/office/officeart/2018/2/layout/IconVerticalSolidList"/>
    <dgm:cxn modelId="{B3E4E0E9-3C53-4F1D-8164-FFD2DC2DE740}" type="presParOf" srcId="{E83BF6BC-659B-44B2-B713-B46537BFBC20}" destId="{47117E2F-CA65-4E6E-BC20-45C890FBC7C7}" srcOrd="3" destOrd="0" presId="urn:microsoft.com/office/officeart/2018/2/layout/IconVerticalSolidList"/>
    <dgm:cxn modelId="{C650E8D8-D63F-4167-8985-01C4C6EB027A}" type="presParOf" srcId="{BE106311-6CBC-41A3-BC41-255267AD6784}" destId="{B9B9D106-AE1D-4F44-938A-D7CC3C00FFE6}" srcOrd="5" destOrd="0" presId="urn:microsoft.com/office/officeart/2018/2/layout/IconVerticalSolidList"/>
    <dgm:cxn modelId="{0BC6764F-FA43-429B-8E24-286DEB232FFF}" type="presParOf" srcId="{BE106311-6CBC-41A3-BC41-255267AD6784}" destId="{F2C13714-5F71-43C6-BBA2-107EF1F28EA1}" srcOrd="6" destOrd="0" presId="urn:microsoft.com/office/officeart/2018/2/layout/IconVerticalSolidList"/>
    <dgm:cxn modelId="{56835C63-EF65-4D42-B992-948D20699CF6}" type="presParOf" srcId="{F2C13714-5F71-43C6-BBA2-107EF1F28EA1}" destId="{DA3ED06E-A652-4BCF-B851-1779DBB82966}" srcOrd="0" destOrd="0" presId="urn:microsoft.com/office/officeart/2018/2/layout/IconVerticalSolidList"/>
    <dgm:cxn modelId="{28ED3359-963E-4A53-9584-D17C11910B90}" type="presParOf" srcId="{F2C13714-5F71-43C6-BBA2-107EF1F28EA1}" destId="{3E66115D-6689-40A8-9A42-338C55DC1F6E}" srcOrd="1" destOrd="0" presId="urn:microsoft.com/office/officeart/2018/2/layout/IconVerticalSolidList"/>
    <dgm:cxn modelId="{83FFDA58-591D-4125-A938-4F4D92785914}" type="presParOf" srcId="{F2C13714-5F71-43C6-BBA2-107EF1F28EA1}" destId="{E2C6B32F-F4AD-4E47-87AB-9DA1DEFADAE8}" srcOrd="2" destOrd="0" presId="urn:microsoft.com/office/officeart/2018/2/layout/IconVerticalSolidList"/>
    <dgm:cxn modelId="{0E338A8A-6E4E-43E0-AB9A-35D7C8366DBE}" type="presParOf" srcId="{F2C13714-5F71-43C6-BBA2-107EF1F28EA1}" destId="{CE81EA5A-B828-48C3-8491-B284F1DF455C}" srcOrd="3" destOrd="0" presId="urn:microsoft.com/office/officeart/2018/2/layout/IconVerticalSolidList"/>
    <dgm:cxn modelId="{2F9D51DC-663F-44B3-8C43-5AA0BDE4CDAB}" type="presParOf" srcId="{BE106311-6CBC-41A3-BC41-255267AD6784}" destId="{35185410-A0B6-4443-A68E-A709D2617556}" srcOrd="7" destOrd="0" presId="urn:microsoft.com/office/officeart/2018/2/layout/IconVerticalSolidList"/>
    <dgm:cxn modelId="{53E88D2A-F7A7-40F3-9525-BD6A2BEFD0F5}" type="presParOf" srcId="{BE106311-6CBC-41A3-BC41-255267AD6784}" destId="{EBF5A9AA-E7E5-4AB9-9697-0469AD6C395C}" srcOrd="8" destOrd="0" presId="urn:microsoft.com/office/officeart/2018/2/layout/IconVerticalSolidList"/>
    <dgm:cxn modelId="{0C758B6E-8957-4650-BD17-5A98EC56E170}" type="presParOf" srcId="{EBF5A9AA-E7E5-4AB9-9697-0469AD6C395C}" destId="{6785A69D-B515-4143-9CD7-7A7F978AB73D}" srcOrd="0" destOrd="0" presId="urn:microsoft.com/office/officeart/2018/2/layout/IconVerticalSolidList"/>
    <dgm:cxn modelId="{9BF1D5F9-6C2C-4CD7-8319-A020EA50FAC6}" type="presParOf" srcId="{EBF5A9AA-E7E5-4AB9-9697-0469AD6C395C}" destId="{E09E7C5C-6422-4069-BE9B-C7B4C49A2EC9}" srcOrd="1" destOrd="0" presId="urn:microsoft.com/office/officeart/2018/2/layout/IconVerticalSolidList"/>
    <dgm:cxn modelId="{91AC1D5F-D2BD-4DB4-85A7-B2328B2F6F55}" type="presParOf" srcId="{EBF5A9AA-E7E5-4AB9-9697-0469AD6C395C}" destId="{2C65AC39-D711-4A32-AFB8-04FE3967479A}" srcOrd="2" destOrd="0" presId="urn:microsoft.com/office/officeart/2018/2/layout/IconVerticalSolidList"/>
    <dgm:cxn modelId="{705B1F5E-7FC9-4D69-9A4B-BD9EBDD68CE8}" type="presParOf" srcId="{EBF5A9AA-E7E5-4AB9-9697-0469AD6C395C}" destId="{6A7208FC-C29E-4EB4-9012-2EDCC3E938A6}" srcOrd="3" destOrd="0" presId="urn:microsoft.com/office/officeart/2018/2/layout/IconVerticalSolidList"/>
    <dgm:cxn modelId="{81154FD3-BC17-4AD1-BD51-242A33AB59B5}" type="presParOf" srcId="{BE106311-6CBC-41A3-BC41-255267AD6784}" destId="{FE79C7D7-C570-47C7-AC2D-41539921A9CA}" srcOrd="9" destOrd="0" presId="urn:microsoft.com/office/officeart/2018/2/layout/IconVerticalSolidList"/>
    <dgm:cxn modelId="{48134602-3DB0-45D7-98E3-44B7A0106FC9}" type="presParOf" srcId="{BE106311-6CBC-41A3-BC41-255267AD6784}" destId="{D30765B6-BCB4-45C3-AC78-0624210AA351}" srcOrd="10" destOrd="0" presId="urn:microsoft.com/office/officeart/2018/2/layout/IconVerticalSolidList"/>
    <dgm:cxn modelId="{DEE58592-1267-489C-B7AC-EF34069CBE14}" type="presParOf" srcId="{D30765B6-BCB4-45C3-AC78-0624210AA351}" destId="{E82281FE-F295-48E3-905D-4C01DA2C5298}" srcOrd="0" destOrd="0" presId="urn:microsoft.com/office/officeart/2018/2/layout/IconVerticalSolidList"/>
    <dgm:cxn modelId="{E21954EF-1698-4140-9136-1116F8C8D17B}" type="presParOf" srcId="{D30765B6-BCB4-45C3-AC78-0624210AA351}" destId="{BD4479D3-0D76-418F-A13B-09123E891E70}" srcOrd="1" destOrd="0" presId="urn:microsoft.com/office/officeart/2018/2/layout/IconVerticalSolidList"/>
    <dgm:cxn modelId="{6EADFAFB-3CED-4FB4-AC1E-58D67BD6518F}" type="presParOf" srcId="{D30765B6-BCB4-45C3-AC78-0624210AA351}" destId="{1D8AC1D0-CE30-48A7-93C7-7FC5640E0CE6}" srcOrd="2" destOrd="0" presId="urn:microsoft.com/office/officeart/2018/2/layout/IconVerticalSolidList"/>
    <dgm:cxn modelId="{6FE69D49-28CB-44C8-8852-D3F3C9FD8CDA}" type="presParOf" srcId="{D30765B6-BCB4-45C3-AC78-0624210AA351}" destId="{45A24064-3CF0-4965-BCCE-28C8188E11E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1418D-520D-4803-9DF7-74819BF060F8}">
      <dsp:nvSpPr>
        <dsp:cNvPr id="0" name=""/>
        <dsp:cNvSpPr/>
      </dsp:nvSpPr>
      <dsp:spPr>
        <a:xfrm>
          <a:off x="0" y="1697"/>
          <a:ext cx="6391275" cy="723212"/>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34110A16-FDD9-40FC-8A59-CA4C40661534}">
      <dsp:nvSpPr>
        <dsp:cNvPr id="0" name=""/>
        <dsp:cNvSpPr/>
      </dsp:nvSpPr>
      <dsp:spPr>
        <a:xfrm>
          <a:off x="218771" y="164420"/>
          <a:ext cx="397767" cy="397767"/>
        </a:xfrm>
        <a:prstGeom prst="rect">
          <a:avLst/>
        </a:prstGeom>
        <a:blipFill>
          <a:blip xmlns:r="http://schemas.openxmlformats.org/officeDocument/2006/relationships" r:embed="rId1">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84A7331-26F9-4ED6-91EE-6CE457BCE55C}">
      <dsp:nvSpPr>
        <dsp:cNvPr id="0" name=""/>
        <dsp:cNvSpPr/>
      </dsp:nvSpPr>
      <dsp:spPr>
        <a:xfrm>
          <a:off x="835310" y="169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1" i="0" kern="1200"/>
            <a:t>Basis for Congress/PL</a:t>
          </a:r>
          <a:endParaRPr lang="en-US" sz="1900" b="1" kern="1200"/>
        </a:p>
      </dsp:txBody>
      <dsp:txXfrm>
        <a:off x="835310" y="1697"/>
        <a:ext cx="5555964" cy="723212"/>
      </dsp:txXfrm>
    </dsp:sp>
    <dsp:sp modelId="{0465ED41-CB6F-4C37-8168-AC79128F9E99}">
      <dsp:nvSpPr>
        <dsp:cNvPr id="0" name=""/>
        <dsp:cNvSpPr/>
      </dsp:nvSpPr>
      <dsp:spPr>
        <a:xfrm>
          <a:off x="0" y="905713"/>
          <a:ext cx="6391275" cy="72321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A238B-0B65-48A7-9AFF-CEBA64318F5A}">
      <dsp:nvSpPr>
        <dsp:cNvPr id="0" name=""/>
        <dsp:cNvSpPr/>
      </dsp:nvSpPr>
      <dsp:spPr>
        <a:xfrm>
          <a:off x="218771" y="1068436"/>
          <a:ext cx="397767" cy="397767"/>
        </a:xfrm>
        <a:prstGeom prst="rect">
          <a:avLst/>
        </a:prstGeom>
        <a:blipFill>
          <a:blip xmlns:r="http://schemas.openxmlformats.org/officeDocument/2006/relationships" r:embed="rId3">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BE3A66-B14C-41B1-A68B-E20EE0C6B477}">
      <dsp:nvSpPr>
        <dsp:cNvPr id="0" name=""/>
        <dsp:cNvSpPr/>
      </dsp:nvSpPr>
      <dsp:spPr>
        <a:xfrm>
          <a:off x="835310" y="905713"/>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1" i="0" kern="1200"/>
            <a:t>Lead Agency Follow Explicitly</a:t>
          </a:r>
          <a:endParaRPr lang="en-US" sz="1900" b="1" kern="1200"/>
        </a:p>
      </dsp:txBody>
      <dsp:txXfrm>
        <a:off x="835310" y="905713"/>
        <a:ext cx="5555964" cy="723212"/>
      </dsp:txXfrm>
    </dsp:sp>
    <dsp:sp modelId="{51E07507-751F-4250-ADAA-1651D75A74E8}">
      <dsp:nvSpPr>
        <dsp:cNvPr id="0" name=""/>
        <dsp:cNvSpPr/>
      </dsp:nvSpPr>
      <dsp:spPr>
        <a:xfrm>
          <a:off x="0" y="1809729"/>
          <a:ext cx="6391275" cy="723212"/>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7C1CD904-6765-4C0A-A2CA-217952636275}">
      <dsp:nvSpPr>
        <dsp:cNvPr id="0" name=""/>
        <dsp:cNvSpPr/>
      </dsp:nvSpPr>
      <dsp:spPr>
        <a:xfrm>
          <a:off x="218771" y="1972452"/>
          <a:ext cx="397767" cy="397767"/>
        </a:xfrm>
        <a:prstGeom prst="rect">
          <a:avLst/>
        </a:prstGeom>
        <a:blipFill>
          <a:blip xmlns:r="http://schemas.openxmlformats.org/officeDocument/2006/relationships" r:embed="rId5">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117E2F-CA65-4E6E-BC20-45C890FBC7C7}">
      <dsp:nvSpPr>
        <dsp:cNvPr id="0" name=""/>
        <dsp:cNvSpPr/>
      </dsp:nvSpPr>
      <dsp:spPr>
        <a:xfrm>
          <a:off x="835310" y="1809729"/>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1" i="0" kern="1200"/>
            <a:t>Underestimated/Overestimated</a:t>
          </a:r>
          <a:endParaRPr lang="en-US" sz="1900" b="1" kern="1200"/>
        </a:p>
      </dsp:txBody>
      <dsp:txXfrm>
        <a:off x="835310" y="1809729"/>
        <a:ext cx="5555964" cy="723212"/>
      </dsp:txXfrm>
    </dsp:sp>
    <dsp:sp modelId="{DA3ED06E-A652-4BCF-B851-1779DBB82966}">
      <dsp:nvSpPr>
        <dsp:cNvPr id="0" name=""/>
        <dsp:cNvSpPr/>
      </dsp:nvSpPr>
      <dsp:spPr>
        <a:xfrm>
          <a:off x="0" y="2713745"/>
          <a:ext cx="6391275" cy="723212"/>
        </a:xfrm>
        <a:prstGeom prst="roundRect">
          <a:avLst>
            <a:gd name="adj" fmla="val 10000"/>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sp>
    <dsp:sp modelId="{3E66115D-6689-40A8-9A42-338C55DC1F6E}">
      <dsp:nvSpPr>
        <dsp:cNvPr id="0" name=""/>
        <dsp:cNvSpPr/>
      </dsp:nvSpPr>
      <dsp:spPr>
        <a:xfrm>
          <a:off x="218771" y="2876467"/>
          <a:ext cx="397767" cy="397767"/>
        </a:xfrm>
        <a:prstGeom prst="rect">
          <a:avLst/>
        </a:prstGeom>
        <a:blipFill>
          <a:blip xmlns:r="http://schemas.openxmlformats.org/officeDocument/2006/relationships" r:embed="rId7">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E81EA5A-B828-48C3-8491-B284F1DF455C}">
      <dsp:nvSpPr>
        <dsp:cNvPr id="0" name=""/>
        <dsp:cNvSpPr/>
      </dsp:nvSpPr>
      <dsp:spPr>
        <a:xfrm>
          <a:off x="835310" y="2713745"/>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1" i="0" kern="1200"/>
            <a:t>Basis for Funding Ceiling</a:t>
          </a:r>
          <a:endParaRPr lang="en-US" sz="1900" b="1" kern="1200"/>
        </a:p>
      </dsp:txBody>
      <dsp:txXfrm>
        <a:off x="835310" y="2713745"/>
        <a:ext cx="5555964" cy="723212"/>
      </dsp:txXfrm>
    </dsp:sp>
    <dsp:sp modelId="{6785A69D-B515-4143-9CD7-7A7F978AB73D}">
      <dsp:nvSpPr>
        <dsp:cNvPr id="0" name=""/>
        <dsp:cNvSpPr/>
      </dsp:nvSpPr>
      <dsp:spPr>
        <a:xfrm>
          <a:off x="0" y="3617761"/>
          <a:ext cx="6391275" cy="723212"/>
        </a:xfrm>
        <a:prstGeom prst="roundRect">
          <a:avLst>
            <a:gd name="adj" fmla="val 1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E09E7C5C-6422-4069-BE9B-C7B4C49A2EC9}">
      <dsp:nvSpPr>
        <dsp:cNvPr id="0" name=""/>
        <dsp:cNvSpPr/>
      </dsp:nvSpPr>
      <dsp:spPr>
        <a:xfrm>
          <a:off x="218771" y="3780483"/>
          <a:ext cx="397767" cy="397767"/>
        </a:xfrm>
        <a:prstGeom prst="rect">
          <a:avLst/>
        </a:prstGeom>
        <a:blipFill>
          <a:blip xmlns:r="http://schemas.openxmlformats.org/officeDocument/2006/relationships" r:embed="rId9">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7208FC-C29E-4EB4-9012-2EDCC3E938A6}">
      <dsp:nvSpPr>
        <dsp:cNvPr id="0" name=""/>
        <dsp:cNvSpPr/>
      </dsp:nvSpPr>
      <dsp:spPr>
        <a:xfrm>
          <a:off x="835310" y="3617761"/>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1" i="0" kern="1200"/>
            <a:t>Is this Budget Really Sufficient?</a:t>
          </a:r>
          <a:endParaRPr lang="en-US" sz="1900" b="1" kern="1200"/>
        </a:p>
      </dsp:txBody>
      <dsp:txXfrm>
        <a:off x="835310" y="3617761"/>
        <a:ext cx="5555964" cy="723212"/>
      </dsp:txXfrm>
    </dsp:sp>
    <dsp:sp modelId="{E82281FE-F295-48E3-905D-4C01DA2C5298}">
      <dsp:nvSpPr>
        <dsp:cNvPr id="0" name=""/>
        <dsp:cNvSpPr/>
      </dsp:nvSpPr>
      <dsp:spPr>
        <a:xfrm>
          <a:off x="0" y="4521777"/>
          <a:ext cx="6391275" cy="7232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479D3-0D76-418F-A13B-09123E891E70}">
      <dsp:nvSpPr>
        <dsp:cNvPr id="0" name=""/>
        <dsp:cNvSpPr/>
      </dsp:nvSpPr>
      <dsp:spPr>
        <a:xfrm>
          <a:off x="218771" y="4684499"/>
          <a:ext cx="397767" cy="397767"/>
        </a:xfrm>
        <a:prstGeom prst="rect">
          <a:avLst/>
        </a:prstGeom>
        <a:blipFill>
          <a:blip xmlns:r="http://schemas.openxmlformats.org/officeDocument/2006/relationships" r:embed="rId11">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A24064-3CF0-4965-BCCE-28C8188E11EF}">
      <dsp:nvSpPr>
        <dsp:cNvPr id="0" name=""/>
        <dsp:cNvSpPr/>
      </dsp:nvSpPr>
      <dsp:spPr>
        <a:xfrm>
          <a:off x="835310" y="452177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1" i="0" kern="1200"/>
            <a:t>Budget Impacts for Future Scope Revisions</a:t>
          </a:r>
          <a:endParaRPr lang="en-US" sz="1900" b="1" kern="1200"/>
        </a:p>
      </dsp:txBody>
      <dsp:txXfrm>
        <a:off x="835310" y="4521777"/>
        <a:ext cx="5555964" cy="7232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8/15/2019</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userDrawn="1"/>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1"/>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F9FFFF-3106-4DDB-AA62-0C80862170D6}" type="datetimeFigureOut">
              <a:rPr lang="en-US" dirty="0"/>
              <a:t>8/15/2019</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userDrawn="1"/>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3DA38B7-AE95-4DC8-9A51-7A71F545B098}"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6F1EC2B-8188-4AC2-9F0D-8D09C51D505A}"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2B75E-944F-430B-BE5F-C69FA8823C04}"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4D2318-CE40-42F6-962A-4C6D6CF697DB}"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76AC1-EB7F-4BEF-90D9-5764B50DAF8A}"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712A-F861-4AB0-A754-4F5A2033CD4B}"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4507B7-F2DC-4B2C-B14D-58A9766807A2}" type="datetimeFigureOut">
              <a:rPr lang="en-US" dirty="0"/>
              <a:t>8/15/2019</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4A483D-5CB4-4842-8F2F-05D5276ACF63}" type="datetimeFigureOut">
              <a:rPr lang="en-US" dirty="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1CE32E-9DC0-47C8-A657-48F5C3E4A10B}" type="datetimeFigureOut">
              <a:rPr lang="en-US" dirty="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F5C0D-8C3A-4771-A43D-83937FC700D4}" type="datetimeFigureOut">
              <a:rPr lang="en-US" dirty="0"/>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8/15/2019</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CF2683-E6E7-4CC3-9EEE-7854DD4F3545}" type="datetimeFigureOut">
              <a:rPr lang="en-US" dirty="0"/>
              <a:t>8/15/2019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1153907" y="1693332"/>
            <a:ext cx="3860259" cy="1735668"/>
          </a:xfrm>
        </p:spPr>
        <p:txBody>
          <a:bodyPr anchor="b">
            <a:normAutofit/>
          </a:bodyPr>
          <a:lstStyle>
            <a:lvl1pPr algn="l">
              <a:defRPr sz="3600" b="1"/>
            </a:lvl1pPr>
          </a:lstStyle>
          <a:p>
            <a:r>
              <a:rPr lang="en-US"/>
              <a:t>Click to edit Master title style</a:t>
            </a:r>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120F81-B39D-4CBB-8BF3-5D6E395D0F72}" type="datetimeFigureOut">
              <a:rPr lang="en-US" dirty="0"/>
              <a:t>8/15/2019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8/15/2019</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1"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britannica.com/place/Teton-River" TargetMode="External"/><Relationship Id="rId3" Type="http://schemas.openxmlformats.org/officeDocument/2006/relationships/hyperlink" Target="https://www.merriam-webster.com/dictionary/confluence" TargetMode="External"/><Relationship Id="rId7" Type="http://schemas.openxmlformats.org/officeDocument/2006/relationships/hyperlink" Target="https://www.britannica.com/topic/Plains-Wars" TargetMode="External"/><Relationship Id="rId2" Type="http://schemas.openxmlformats.org/officeDocument/2006/relationships/hyperlink" Target="https://www.britannica.com/place/Montana-state" TargetMode="External"/><Relationship Id="rId1" Type="http://schemas.openxmlformats.org/officeDocument/2006/relationships/slideLayout" Target="../slideLayouts/slideLayout2.xml"/><Relationship Id="rId6" Type="http://schemas.openxmlformats.org/officeDocument/2006/relationships/hyperlink" Target="https://www.britannica.com/topic/American-Fur-Company" TargetMode="External"/><Relationship Id="rId5" Type="http://schemas.openxmlformats.org/officeDocument/2006/relationships/hyperlink" Target="https://www.britannica.com/biography/Meriwether-Lewis" TargetMode="External"/><Relationship Id="rId4" Type="http://schemas.openxmlformats.org/officeDocument/2006/relationships/hyperlink" Target="https://www.britannica.com/place/Missouri-River" TargetMode="External"/><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A04ACA-011A-4707-B95A-0E5A2A8E66B9}"/>
              </a:ext>
            </a:extLst>
          </p:cNvPr>
          <p:cNvPicPr>
            <a:picLocks noChangeAspect="1"/>
          </p:cNvPicPr>
          <p:nvPr/>
        </p:nvPicPr>
        <p:blipFill rotWithShape="1">
          <a:blip r:embed="rId2"/>
          <a:srcRect l="22848" t="5107" r="22951" b="4987"/>
          <a:stretch/>
        </p:blipFill>
        <p:spPr>
          <a:xfrm>
            <a:off x="1144965" y="1458192"/>
            <a:ext cx="2492596" cy="2480807"/>
          </a:xfrm>
          <a:prstGeom prst="ellipse">
            <a:avLst/>
          </a:prstGeom>
        </p:spPr>
      </p:pic>
      <p:sp>
        <p:nvSpPr>
          <p:cNvPr id="2" name="Title 1">
            <a:extLst>
              <a:ext uri="{FF2B5EF4-FFF2-40B4-BE49-F238E27FC236}">
                <a16:creationId xmlns:a16="http://schemas.microsoft.com/office/drawing/2014/main" id="{78F0D195-978C-4849-9E11-9BD4E05F6428}"/>
              </a:ext>
            </a:extLst>
          </p:cNvPr>
          <p:cNvSpPr>
            <a:spLocks noGrp="1"/>
          </p:cNvSpPr>
          <p:nvPr>
            <p:ph type="ctrTitle"/>
          </p:nvPr>
        </p:nvSpPr>
        <p:spPr>
          <a:xfrm>
            <a:off x="3974840" y="1915469"/>
            <a:ext cx="7529805" cy="2900518"/>
          </a:xfrm>
        </p:spPr>
        <p:txBody>
          <a:bodyPr>
            <a:normAutofit fontScale="90000"/>
          </a:bodyPr>
          <a:lstStyle/>
          <a:p>
            <a:r>
              <a:rPr lang="en-US" b="1">
                <a:solidFill>
                  <a:srgbClr val="FFFFFF"/>
                </a:solidFill>
              </a:rPr>
              <a:t>Settlement Implementation</a:t>
            </a:r>
            <a:br>
              <a:rPr lang="en-US" b="1">
                <a:solidFill>
                  <a:srgbClr val="FFFFFF"/>
                </a:solidFill>
              </a:rPr>
            </a:br>
            <a:r>
              <a:rPr lang="en-US" b="1">
                <a:solidFill>
                  <a:srgbClr val="FFFFFF"/>
                </a:solidFill>
              </a:rPr>
              <a:t>Impacts of Policy Change</a:t>
            </a:r>
          </a:p>
        </p:txBody>
      </p:sp>
      <p:sp>
        <p:nvSpPr>
          <p:cNvPr id="3" name="Subtitle 2">
            <a:extLst>
              <a:ext uri="{FF2B5EF4-FFF2-40B4-BE49-F238E27FC236}">
                <a16:creationId xmlns:a16="http://schemas.microsoft.com/office/drawing/2014/main" id="{3905EBA0-DFFC-4764-91A2-4ABD40F758E1}"/>
              </a:ext>
            </a:extLst>
          </p:cNvPr>
          <p:cNvSpPr>
            <a:spLocks noGrp="1"/>
          </p:cNvSpPr>
          <p:nvPr>
            <p:ph type="subTitle" idx="1"/>
          </p:nvPr>
        </p:nvSpPr>
        <p:spPr>
          <a:xfrm>
            <a:off x="3974840" y="4933850"/>
            <a:ext cx="9144000" cy="1098395"/>
          </a:xfrm>
        </p:spPr>
        <p:txBody>
          <a:bodyPr>
            <a:normAutofit/>
          </a:bodyPr>
          <a:lstStyle/>
          <a:p>
            <a:r>
              <a:rPr lang="en-US">
                <a:solidFill>
                  <a:srgbClr val="FFFFFF"/>
                </a:solidFill>
              </a:rPr>
              <a:t>Rocky Boy Montana</a:t>
            </a:r>
          </a:p>
        </p:txBody>
      </p:sp>
    </p:spTree>
    <p:extLst>
      <p:ext uri="{BB962C8B-B14F-4D97-AF65-F5344CB8AC3E}">
        <p14:creationId xmlns:p14="http://schemas.microsoft.com/office/powerpoint/2010/main" val="37026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4E75-E305-4C46-9AF5-73A20FAE34EE}"/>
              </a:ext>
            </a:extLst>
          </p:cNvPr>
          <p:cNvSpPr>
            <a:spLocks noGrp="1"/>
          </p:cNvSpPr>
          <p:nvPr>
            <p:ph type="title"/>
          </p:nvPr>
        </p:nvSpPr>
        <p:spPr>
          <a:xfrm>
            <a:off x="1154954" y="947920"/>
            <a:ext cx="8761413" cy="728480"/>
          </a:xfrm>
        </p:spPr>
        <p:txBody>
          <a:bodyPr/>
          <a:lstStyle/>
          <a:p>
            <a:r>
              <a:rPr lang="en-US" dirty="0"/>
              <a:t>Settlement History – Off-Reservation</a:t>
            </a:r>
          </a:p>
        </p:txBody>
      </p:sp>
      <p:sp>
        <p:nvSpPr>
          <p:cNvPr id="11" name="Rectangle 10">
            <a:extLst>
              <a:ext uri="{FF2B5EF4-FFF2-40B4-BE49-F238E27FC236}">
                <a16:creationId xmlns:a16="http://schemas.microsoft.com/office/drawing/2014/main" id="{68A0D05B-E488-401C-A605-BE05750A2DCE}"/>
              </a:ext>
            </a:extLst>
          </p:cNvPr>
          <p:cNvSpPr/>
          <p:nvPr/>
        </p:nvSpPr>
        <p:spPr>
          <a:xfrm>
            <a:off x="255037" y="6079025"/>
            <a:ext cx="11681925" cy="229465"/>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A853A76F-73E5-454E-A28B-5EA0654C1952}"/>
              </a:ext>
            </a:extLst>
          </p:cNvPr>
          <p:cNvSpPr/>
          <p:nvPr/>
        </p:nvSpPr>
        <p:spPr>
          <a:xfrm>
            <a:off x="144833" y="6367208"/>
            <a:ext cx="704039" cy="369332"/>
          </a:xfrm>
          <a:prstGeom prst="rect">
            <a:avLst/>
          </a:prstGeom>
        </p:spPr>
        <p:txBody>
          <a:bodyPr wrap="none">
            <a:spAutoFit/>
          </a:bodyPr>
          <a:lstStyle/>
          <a:p>
            <a:r>
              <a:rPr lang="en-US" b="1" dirty="0"/>
              <a:t>2002</a:t>
            </a:r>
            <a:endParaRPr lang="en-US" dirty="0"/>
          </a:p>
        </p:txBody>
      </p:sp>
      <p:sp>
        <p:nvSpPr>
          <p:cNvPr id="15" name="Rectangle 14">
            <a:extLst>
              <a:ext uri="{FF2B5EF4-FFF2-40B4-BE49-F238E27FC236}">
                <a16:creationId xmlns:a16="http://schemas.microsoft.com/office/drawing/2014/main" id="{B42C9731-BFDA-46A6-8187-07609B123EC0}"/>
              </a:ext>
            </a:extLst>
          </p:cNvPr>
          <p:cNvSpPr/>
          <p:nvPr/>
        </p:nvSpPr>
        <p:spPr>
          <a:xfrm>
            <a:off x="10753953" y="6367208"/>
            <a:ext cx="704039" cy="369332"/>
          </a:xfrm>
          <a:prstGeom prst="rect">
            <a:avLst/>
          </a:prstGeom>
        </p:spPr>
        <p:txBody>
          <a:bodyPr wrap="none">
            <a:spAutoFit/>
          </a:bodyPr>
          <a:lstStyle/>
          <a:p>
            <a:r>
              <a:rPr lang="en-US" b="1" dirty="0"/>
              <a:t>2019</a:t>
            </a:r>
            <a:endParaRPr lang="en-US" dirty="0"/>
          </a:p>
        </p:txBody>
      </p:sp>
      <p:sp>
        <p:nvSpPr>
          <p:cNvPr id="26" name="Rectangle 25">
            <a:extLst>
              <a:ext uri="{FF2B5EF4-FFF2-40B4-BE49-F238E27FC236}">
                <a16:creationId xmlns:a16="http://schemas.microsoft.com/office/drawing/2014/main" id="{C6F16A93-6F8F-474E-A861-D5F9BAD768D5}"/>
              </a:ext>
            </a:extLst>
          </p:cNvPr>
          <p:cNvSpPr/>
          <p:nvPr/>
        </p:nvSpPr>
        <p:spPr>
          <a:xfrm>
            <a:off x="3033887" y="3348751"/>
            <a:ext cx="5189488" cy="8309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400" b="1" dirty="0">
                <a:solidFill>
                  <a:schemeClr val="tx1"/>
                </a:solidFill>
              </a:rPr>
              <a:t>20-Years and not a drop of water On-Reservation. </a:t>
            </a:r>
          </a:p>
        </p:txBody>
      </p:sp>
      <p:sp>
        <p:nvSpPr>
          <p:cNvPr id="35" name="Isosceles Triangle 34">
            <a:extLst>
              <a:ext uri="{FF2B5EF4-FFF2-40B4-BE49-F238E27FC236}">
                <a16:creationId xmlns:a16="http://schemas.microsoft.com/office/drawing/2014/main" id="{051EDFBF-6E25-489B-9A05-58F498B840F7}"/>
              </a:ext>
            </a:extLst>
          </p:cNvPr>
          <p:cNvSpPr/>
          <p:nvPr/>
        </p:nvSpPr>
        <p:spPr>
          <a:xfrm rot="14127260">
            <a:off x="763655" y="5738628"/>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D6B6E1F-09E0-4830-B1B1-ADFB1E7EA2A5}"/>
              </a:ext>
            </a:extLst>
          </p:cNvPr>
          <p:cNvSpPr/>
          <p:nvPr/>
        </p:nvSpPr>
        <p:spPr>
          <a:xfrm rot="3327260">
            <a:off x="2211109" y="3461455"/>
            <a:ext cx="53654" cy="3014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19B06B9C-0417-40D2-A196-6DBF30FB1FB0}"/>
              </a:ext>
            </a:extLst>
          </p:cNvPr>
          <p:cNvSpPr/>
          <p:nvPr/>
        </p:nvSpPr>
        <p:spPr>
          <a:xfrm rot="741263">
            <a:off x="10014646" y="533161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DDF0C2D-348B-4539-A269-6B4A32F206A3}"/>
              </a:ext>
            </a:extLst>
          </p:cNvPr>
          <p:cNvSpPr/>
          <p:nvPr/>
        </p:nvSpPr>
        <p:spPr>
          <a:xfrm rot="18149656">
            <a:off x="8873946" y="3194690"/>
            <a:ext cx="53654" cy="3014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28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0C38-0DCF-41A5-8895-094E82DBB58B}"/>
              </a:ext>
            </a:extLst>
          </p:cNvPr>
          <p:cNvSpPr>
            <a:spLocks noGrp="1"/>
          </p:cNvSpPr>
          <p:nvPr>
            <p:ph type="title"/>
          </p:nvPr>
        </p:nvSpPr>
        <p:spPr/>
        <p:txBody>
          <a:bodyPr/>
          <a:lstStyle/>
          <a:p>
            <a:r>
              <a:rPr lang="en-US" dirty="0"/>
              <a:t>Tribal Vision</a:t>
            </a:r>
          </a:p>
        </p:txBody>
      </p:sp>
      <p:sp>
        <p:nvSpPr>
          <p:cNvPr id="3" name="Content Placeholder 2">
            <a:extLst>
              <a:ext uri="{FF2B5EF4-FFF2-40B4-BE49-F238E27FC236}">
                <a16:creationId xmlns:a16="http://schemas.microsoft.com/office/drawing/2014/main" id="{7E777B68-EF82-46B0-BF20-77E5384568CD}"/>
              </a:ext>
            </a:extLst>
          </p:cNvPr>
          <p:cNvSpPr>
            <a:spLocks noGrp="1"/>
          </p:cNvSpPr>
          <p:nvPr>
            <p:ph idx="1"/>
          </p:nvPr>
        </p:nvSpPr>
        <p:spPr>
          <a:xfrm>
            <a:off x="1154954" y="2603499"/>
            <a:ext cx="8056780" cy="3786011"/>
          </a:xfrm>
        </p:spPr>
        <p:txBody>
          <a:bodyPr vert="horz" lIns="91440" tIns="45720" rIns="91440" bIns="45720" numCol="2" rtlCol="0" anchor="t">
            <a:normAutofit/>
          </a:bodyPr>
          <a:lstStyle/>
          <a:p>
            <a:r>
              <a:rPr lang="en-US" sz="2400"/>
              <a:t>5.5 MGD to Rocky Boy</a:t>
            </a:r>
          </a:p>
          <a:p>
            <a:pPr lvl="1"/>
            <a:r>
              <a:rPr lang="en-US" sz="2000"/>
              <a:t>Population</a:t>
            </a:r>
          </a:p>
          <a:p>
            <a:pPr lvl="1"/>
            <a:r>
              <a:rPr lang="en-US" sz="2000"/>
              <a:t>Removing Water Restrictions</a:t>
            </a:r>
          </a:p>
          <a:p>
            <a:pPr lvl="1"/>
            <a:r>
              <a:rPr lang="en-US" sz="2000"/>
              <a:t>Improve Water Quantity/Quality</a:t>
            </a:r>
          </a:p>
          <a:p>
            <a:r>
              <a:rPr lang="en-US" sz="2400"/>
              <a:t>Jobs (PL93-638)</a:t>
            </a:r>
          </a:p>
          <a:p>
            <a:r>
              <a:rPr lang="en-US" sz="2400"/>
              <a:t>Water Sales (10,000 acre-ft)</a:t>
            </a:r>
          </a:p>
          <a:p>
            <a:r>
              <a:rPr lang="en-US" sz="2400"/>
              <a:t>Correlate Technical w/ Vision</a:t>
            </a:r>
          </a:p>
          <a:p>
            <a:pPr lvl="1"/>
            <a:r>
              <a:rPr lang="en-US" sz="2200"/>
              <a:t>Alignment</a:t>
            </a:r>
          </a:p>
          <a:p>
            <a:pPr lvl="1"/>
            <a:r>
              <a:rPr lang="en-US" sz="2200"/>
              <a:t>Political Buy-In</a:t>
            </a:r>
          </a:p>
          <a:p>
            <a:pPr lvl="1"/>
            <a:r>
              <a:rPr lang="en-US" sz="2200"/>
              <a:t>Lead Agency Buy-In</a:t>
            </a:r>
          </a:p>
          <a:p>
            <a:pPr marL="0" indent="0">
              <a:buNone/>
            </a:pPr>
            <a:endParaRPr lang="en-US" sz="2400"/>
          </a:p>
        </p:txBody>
      </p:sp>
      <p:pic>
        <p:nvPicPr>
          <p:cNvPr id="5" name="Picture 4">
            <a:extLst>
              <a:ext uri="{FF2B5EF4-FFF2-40B4-BE49-F238E27FC236}">
                <a16:creationId xmlns:a16="http://schemas.microsoft.com/office/drawing/2014/main" id="{977C8365-9623-42B2-95E9-5B3BEBE1F0BB}"/>
              </a:ext>
            </a:extLst>
          </p:cNvPr>
          <p:cNvPicPr>
            <a:picLocks noChangeAspect="1"/>
          </p:cNvPicPr>
          <p:nvPr/>
        </p:nvPicPr>
        <p:blipFill>
          <a:blip r:embed="rId2"/>
          <a:stretch>
            <a:fillRect/>
          </a:stretch>
        </p:blipFill>
        <p:spPr>
          <a:xfrm>
            <a:off x="9482668" y="2788507"/>
            <a:ext cx="1891184" cy="3397286"/>
          </a:xfrm>
          <a:prstGeom prst="rect">
            <a:avLst/>
          </a:prstGeom>
        </p:spPr>
      </p:pic>
    </p:spTree>
    <p:extLst>
      <p:ext uri="{BB962C8B-B14F-4D97-AF65-F5344CB8AC3E}">
        <p14:creationId xmlns:p14="http://schemas.microsoft.com/office/powerpoint/2010/main" val="3099368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BE38-8B8E-4DAB-BA3F-CC91E39F000D}"/>
              </a:ext>
            </a:extLst>
          </p:cNvPr>
          <p:cNvSpPr>
            <a:spLocks noGrp="1"/>
          </p:cNvSpPr>
          <p:nvPr>
            <p:ph type="title"/>
          </p:nvPr>
        </p:nvSpPr>
        <p:spPr>
          <a:xfrm>
            <a:off x="640079" y="2053641"/>
            <a:ext cx="3669161" cy="2760098"/>
          </a:xfrm>
        </p:spPr>
        <p:txBody>
          <a:bodyPr>
            <a:normAutofit/>
          </a:bodyPr>
          <a:lstStyle/>
          <a:p>
            <a:r>
              <a:rPr lang="en-US">
                <a:solidFill>
                  <a:srgbClr val="FFFFFF"/>
                </a:solidFill>
              </a:rPr>
              <a:t>Lead Agency</a:t>
            </a:r>
          </a:p>
        </p:txBody>
      </p:sp>
      <p:sp>
        <p:nvSpPr>
          <p:cNvPr id="3" name="Content Placeholder 2">
            <a:extLst>
              <a:ext uri="{FF2B5EF4-FFF2-40B4-BE49-F238E27FC236}">
                <a16:creationId xmlns:a16="http://schemas.microsoft.com/office/drawing/2014/main" id="{6B9A9E5F-70B7-49E7-9360-3F17804D6C8C}"/>
              </a:ext>
            </a:extLst>
          </p:cNvPr>
          <p:cNvSpPr>
            <a:spLocks noGrp="1"/>
          </p:cNvSpPr>
          <p:nvPr>
            <p:ph idx="1"/>
          </p:nvPr>
        </p:nvSpPr>
        <p:spPr>
          <a:xfrm>
            <a:off x="877078" y="2575248"/>
            <a:ext cx="7240555" cy="3457251"/>
          </a:xfrm>
        </p:spPr>
        <p:txBody>
          <a:bodyPr anchor="ctr">
            <a:normAutofit/>
          </a:bodyPr>
          <a:lstStyle/>
          <a:p>
            <a:r>
              <a:rPr lang="en-US" sz="2400" b="1" dirty="0">
                <a:solidFill>
                  <a:srgbClr val="000000"/>
                </a:solidFill>
              </a:rPr>
              <a:t>Chippewa Cree Construction Corporation </a:t>
            </a:r>
            <a:r>
              <a:rPr lang="en-US" sz="2400" dirty="0">
                <a:solidFill>
                  <a:srgbClr val="000000"/>
                </a:solidFill>
              </a:rPr>
              <a:t>(CCCC) = Owner/Builder </a:t>
            </a:r>
          </a:p>
          <a:p>
            <a:r>
              <a:rPr lang="en-US" sz="2400" b="1" dirty="0">
                <a:solidFill>
                  <a:srgbClr val="000000"/>
                </a:solidFill>
              </a:rPr>
              <a:t>Bureau of Reclamation </a:t>
            </a:r>
            <a:r>
              <a:rPr lang="en-US" sz="2400" dirty="0">
                <a:solidFill>
                  <a:srgbClr val="000000"/>
                </a:solidFill>
              </a:rPr>
              <a:t>= Lead Agency for Construction</a:t>
            </a:r>
          </a:p>
          <a:p>
            <a:r>
              <a:rPr lang="en-US" sz="2400" b="1" dirty="0">
                <a:solidFill>
                  <a:srgbClr val="000000"/>
                </a:solidFill>
              </a:rPr>
              <a:t>Bureau of Indian Affairs </a:t>
            </a:r>
            <a:r>
              <a:rPr lang="en-US" sz="2400" dirty="0">
                <a:solidFill>
                  <a:srgbClr val="000000"/>
                </a:solidFill>
              </a:rPr>
              <a:t>= Lead Agency for OM&amp;R</a:t>
            </a:r>
          </a:p>
          <a:p>
            <a:r>
              <a:rPr lang="en-US" sz="2400" b="1" dirty="0">
                <a:solidFill>
                  <a:srgbClr val="000000"/>
                </a:solidFill>
              </a:rPr>
              <a:t>AE2S</a:t>
            </a:r>
            <a:r>
              <a:rPr lang="en-US" sz="2400" dirty="0">
                <a:solidFill>
                  <a:srgbClr val="000000"/>
                </a:solidFill>
              </a:rPr>
              <a:t> = Engineer</a:t>
            </a:r>
          </a:p>
        </p:txBody>
      </p:sp>
      <p:sp>
        <p:nvSpPr>
          <p:cNvPr id="4" name="Title 1">
            <a:extLst>
              <a:ext uri="{FF2B5EF4-FFF2-40B4-BE49-F238E27FC236}">
                <a16:creationId xmlns:a16="http://schemas.microsoft.com/office/drawing/2014/main" id="{5EBBE991-9B38-43C4-BDE5-C869F5F32E92}"/>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Project Team</a:t>
            </a:r>
          </a:p>
        </p:txBody>
      </p:sp>
      <p:pic>
        <p:nvPicPr>
          <p:cNvPr id="6" name="Picture 5">
            <a:extLst>
              <a:ext uri="{FF2B5EF4-FFF2-40B4-BE49-F238E27FC236}">
                <a16:creationId xmlns:a16="http://schemas.microsoft.com/office/drawing/2014/main" id="{D3E47404-5467-440E-A061-35404774EE12}"/>
              </a:ext>
            </a:extLst>
          </p:cNvPr>
          <p:cNvPicPr>
            <a:picLocks noChangeAspect="1"/>
          </p:cNvPicPr>
          <p:nvPr/>
        </p:nvPicPr>
        <p:blipFill>
          <a:blip r:embed="rId2"/>
          <a:stretch>
            <a:fillRect/>
          </a:stretch>
        </p:blipFill>
        <p:spPr>
          <a:xfrm>
            <a:off x="7882762" y="2367771"/>
            <a:ext cx="3872204" cy="3872204"/>
          </a:xfrm>
          <a:prstGeom prst="rect">
            <a:avLst/>
          </a:prstGeom>
        </p:spPr>
      </p:pic>
    </p:spTree>
    <p:extLst>
      <p:ext uri="{BB962C8B-B14F-4D97-AF65-F5344CB8AC3E}">
        <p14:creationId xmlns:p14="http://schemas.microsoft.com/office/powerpoint/2010/main" val="709735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123183" y="2491273"/>
            <a:ext cx="6117234" cy="4138129"/>
            <a:chOff x="3657600" y="3124200"/>
            <a:chExt cx="5181600" cy="3505200"/>
          </a:xfrm>
        </p:grpSpPr>
        <p:sp>
          <p:nvSpPr>
            <p:cNvPr id="10" name="Rounded Rectangle 9"/>
            <p:cNvSpPr/>
            <p:nvPr/>
          </p:nvSpPr>
          <p:spPr>
            <a:xfrm>
              <a:off x="5334000" y="3581400"/>
              <a:ext cx="1600200"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a:t>Core</a:t>
              </a:r>
            </a:p>
          </p:txBody>
        </p:sp>
        <p:sp>
          <p:nvSpPr>
            <p:cNvPr id="11" name="Rounded Rectangle 10"/>
            <p:cNvSpPr/>
            <p:nvPr/>
          </p:nvSpPr>
          <p:spPr>
            <a:xfrm>
              <a:off x="7239000" y="3124200"/>
              <a:ext cx="1600200" cy="6096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a:t>Tribal</a:t>
              </a:r>
            </a:p>
            <a:p>
              <a:pPr algn="ctr"/>
              <a:r>
                <a:rPr lang="en-US" sz="1400" b="1"/>
                <a:t>100% Federal</a:t>
              </a:r>
            </a:p>
          </p:txBody>
        </p:sp>
        <p:sp>
          <p:nvSpPr>
            <p:cNvPr id="12" name="Rounded Rectangle 11"/>
            <p:cNvSpPr/>
            <p:nvPr/>
          </p:nvSpPr>
          <p:spPr>
            <a:xfrm>
              <a:off x="7239000" y="3886200"/>
              <a:ext cx="16002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a:t>Authority</a:t>
              </a:r>
            </a:p>
            <a:p>
              <a:pPr algn="ctr"/>
              <a:r>
                <a:rPr lang="en-US" sz="1400" b="1"/>
                <a:t>80% Federal</a:t>
              </a:r>
            </a:p>
            <a:p>
              <a:pPr algn="ctr"/>
              <a:r>
                <a:rPr lang="en-US" sz="1400" b="1"/>
                <a:t>10% State Match</a:t>
              </a:r>
            </a:p>
            <a:p>
              <a:pPr algn="ctr"/>
              <a:r>
                <a:rPr lang="en-US" sz="1400" b="1"/>
                <a:t>10% Local Match</a:t>
              </a:r>
            </a:p>
          </p:txBody>
        </p:sp>
        <p:sp>
          <p:nvSpPr>
            <p:cNvPr id="13" name="Rounded Rectangle 12"/>
            <p:cNvSpPr/>
            <p:nvPr/>
          </p:nvSpPr>
          <p:spPr>
            <a:xfrm>
              <a:off x="3657600" y="4343400"/>
              <a:ext cx="1752600" cy="685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t>Federal Appropriations</a:t>
              </a:r>
            </a:p>
          </p:txBody>
        </p:sp>
        <p:sp>
          <p:nvSpPr>
            <p:cNvPr id="14" name="Rounded Rectangle 13"/>
            <p:cNvSpPr/>
            <p:nvPr/>
          </p:nvSpPr>
          <p:spPr>
            <a:xfrm>
              <a:off x="5334000" y="5257800"/>
              <a:ext cx="1600200" cy="609600"/>
            </a:xfrm>
            <a:prstGeom prst="roundRect">
              <a:avLst/>
            </a:prstGeom>
            <a:solidFill>
              <a:schemeClr val="tx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a:t>Non-Core</a:t>
              </a:r>
            </a:p>
          </p:txBody>
        </p:sp>
        <p:sp>
          <p:nvSpPr>
            <p:cNvPr id="15" name="Rounded Rectangle 14"/>
            <p:cNvSpPr/>
            <p:nvPr/>
          </p:nvSpPr>
          <p:spPr>
            <a:xfrm>
              <a:off x="7239000" y="5562600"/>
              <a:ext cx="1600200" cy="1066800"/>
            </a:xfrm>
            <a:prstGeom prst="roundRect">
              <a:avLst/>
            </a:prstGeom>
            <a:solidFill>
              <a:schemeClr val="tx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a:t>Authority</a:t>
              </a:r>
            </a:p>
            <a:p>
              <a:pPr algn="ctr"/>
              <a:r>
                <a:rPr lang="en-US" sz="1400" b="1"/>
                <a:t>80% Federal</a:t>
              </a:r>
            </a:p>
            <a:p>
              <a:pPr algn="ctr"/>
              <a:r>
                <a:rPr lang="en-US" sz="1400" b="1"/>
                <a:t>10% State Match</a:t>
              </a:r>
            </a:p>
            <a:p>
              <a:pPr algn="ctr"/>
              <a:r>
                <a:rPr lang="en-US" sz="1400" b="1"/>
                <a:t>10% Local Match</a:t>
              </a:r>
            </a:p>
          </p:txBody>
        </p:sp>
        <p:cxnSp>
          <p:nvCxnSpPr>
            <p:cNvPr id="19" name="Shape 18"/>
            <p:cNvCxnSpPr>
              <a:stCxn id="12" idx="1"/>
              <a:endCxn id="10" idx="2"/>
            </p:cNvCxnSpPr>
            <p:nvPr/>
          </p:nvCxnSpPr>
          <p:spPr>
            <a:xfrm rot="10800000">
              <a:off x="6134100" y="4114800"/>
              <a:ext cx="1104900" cy="30480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hape 20"/>
            <p:cNvCxnSpPr>
              <a:stCxn id="11" idx="1"/>
              <a:endCxn id="10" idx="0"/>
            </p:cNvCxnSpPr>
            <p:nvPr/>
          </p:nvCxnSpPr>
          <p:spPr>
            <a:xfrm rot="10800000" flipV="1">
              <a:off x="6134100" y="3429000"/>
              <a:ext cx="1104900" cy="15240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hape 22"/>
            <p:cNvCxnSpPr>
              <a:stCxn id="15" idx="1"/>
              <a:endCxn id="14" idx="2"/>
            </p:cNvCxnSpPr>
            <p:nvPr/>
          </p:nvCxnSpPr>
          <p:spPr>
            <a:xfrm rot="10800000">
              <a:off x="6134100" y="5867400"/>
              <a:ext cx="1104900" cy="22860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hape 24"/>
            <p:cNvCxnSpPr>
              <a:stCxn id="13" idx="0"/>
              <a:endCxn id="10" idx="1"/>
            </p:cNvCxnSpPr>
            <p:nvPr/>
          </p:nvCxnSpPr>
          <p:spPr>
            <a:xfrm rot="5400000" flipH="1" flipV="1">
              <a:off x="4686300" y="3695700"/>
              <a:ext cx="495300" cy="80010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hape 25"/>
            <p:cNvCxnSpPr>
              <a:stCxn id="13" idx="2"/>
              <a:endCxn id="14" idx="1"/>
            </p:cNvCxnSpPr>
            <p:nvPr/>
          </p:nvCxnSpPr>
          <p:spPr>
            <a:xfrm rot="16200000" flipH="1">
              <a:off x="4667250" y="4895850"/>
              <a:ext cx="533400" cy="80010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2C24E440-E287-4931-9011-113AA17FCE36}"/>
              </a:ext>
            </a:extLst>
          </p:cNvPr>
          <p:cNvSpPr>
            <a:spLocks noGrp="1"/>
          </p:cNvSpPr>
          <p:nvPr>
            <p:ph type="title"/>
          </p:nvPr>
        </p:nvSpPr>
        <p:spPr/>
        <p:txBody>
          <a:bodyPr/>
          <a:lstStyle/>
          <a:p>
            <a:r>
              <a:rPr lang="en-US"/>
              <a:t>Federal Funding Structure</a:t>
            </a:r>
          </a:p>
        </p:txBody>
      </p:sp>
    </p:spTree>
    <p:extLst>
      <p:ext uri="{BB962C8B-B14F-4D97-AF65-F5344CB8AC3E}">
        <p14:creationId xmlns:p14="http://schemas.microsoft.com/office/powerpoint/2010/main" val="391904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BDF14D-99BB-40A8-AC40-5E0560B5131C}"/>
              </a:ext>
            </a:extLst>
          </p:cNvPr>
          <p:cNvPicPr>
            <a:picLocks noChangeAspect="1"/>
          </p:cNvPicPr>
          <p:nvPr/>
        </p:nvPicPr>
        <p:blipFill>
          <a:blip r:embed="rId2"/>
          <a:stretch>
            <a:fillRect/>
          </a:stretch>
        </p:blipFill>
        <p:spPr>
          <a:xfrm>
            <a:off x="2738260" y="2751996"/>
            <a:ext cx="3856399" cy="2359152"/>
          </a:xfrm>
          <a:prstGeom prst="rect">
            <a:avLst/>
          </a:prstGeom>
        </p:spPr>
      </p:pic>
      <p:sp>
        <p:nvSpPr>
          <p:cNvPr id="2" name="Title 1">
            <a:extLst>
              <a:ext uri="{FF2B5EF4-FFF2-40B4-BE49-F238E27FC236}">
                <a16:creationId xmlns:a16="http://schemas.microsoft.com/office/drawing/2014/main" id="{0291E21D-1880-4CA7-95C8-B8ACAC1E218C}"/>
              </a:ext>
            </a:extLst>
          </p:cNvPr>
          <p:cNvSpPr>
            <a:spLocks noGrp="1"/>
          </p:cNvSpPr>
          <p:nvPr>
            <p:ph type="title"/>
          </p:nvPr>
        </p:nvSpPr>
        <p:spPr/>
        <p:txBody>
          <a:bodyPr/>
          <a:lstStyle/>
          <a:p>
            <a:r>
              <a:rPr lang="en-US"/>
              <a:t>4 Components</a:t>
            </a:r>
          </a:p>
        </p:txBody>
      </p:sp>
      <p:pic>
        <p:nvPicPr>
          <p:cNvPr id="7" name="Picture 6">
            <a:extLst>
              <a:ext uri="{FF2B5EF4-FFF2-40B4-BE49-F238E27FC236}">
                <a16:creationId xmlns:a16="http://schemas.microsoft.com/office/drawing/2014/main" id="{A7D83ACA-1AA3-45A2-8CC5-9A73F1CFB4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02" t="32666" r="28213" b="24667"/>
          <a:stretch/>
        </p:blipFill>
        <p:spPr>
          <a:xfrm>
            <a:off x="216093" y="2751996"/>
            <a:ext cx="2697095" cy="2359152"/>
          </a:xfrm>
          <a:prstGeom prst="rect">
            <a:avLst/>
          </a:prstGeom>
        </p:spPr>
      </p:pic>
      <p:sp>
        <p:nvSpPr>
          <p:cNvPr id="8" name="TextBox 7">
            <a:extLst>
              <a:ext uri="{FF2B5EF4-FFF2-40B4-BE49-F238E27FC236}">
                <a16:creationId xmlns:a16="http://schemas.microsoft.com/office/drawing/2014/main" id="{6D26616C-3100-46CC-87FB-14B3E1EB06AF}"/>
              </a:ext>
            </a:extLst>
          </p:cNvPr>
          <p:cNvSpPr txBox="1"/>
          <p:nvPr/>
        </p:nvSpPr>
        <p:spPr>
          <a:xfrm>
            <a:off x="216093" y="5082769"/>
            <a:ext cx="2697095" cy="830997"/>
          </a:xfrm>
          <a:prstGeom prst="rect">
            <a:avLst/>
          </a:prstGeom>
          <a:solidFill>
            <a:srgbClr val="FFC000"/>
          </a:solidFill>
        </p:spPr>
        <p:txBody>
          <a:bodyPr wrap="square" rtlCol="0">
            <a:spAutoFit/>
          </a:bodyPr>
          <a:lstStyle/>
          <a:p>
            <a:pPr algn="ctr">
              <a:lnSpc>
                <a:spcPct val="90000"/>
              </a:lnSpc>
              <a:spcBef>
                <a:spcPct val="20000"/>
              </a:spcBef>
            </a:pPr>
            <a:r>
              <a:rPr lang="en-US" sz="2400" b="1">
                <a:latin typeface="Arial" panose="020B0604020202020204" pitchFamily="34" charset="0"/>
                <a:cs typeface="Arial" panose="020B0604020202020204" pitchFamily="34" charset="0"/>
              </a:rPr>
              <a:t>Intake Structure</a:t>
            </a:r>
          </a:p>
          <a:p>
            <a:pPr algn="ctr">
              <a:lnSpc>
                <a:spcPct val="90000"/>
              </a:lnSpc>
              <a:spcBef>
                <a:spcPct val="20000"/>
              </a:spcBef>
            </a:pPr>
            <a:r>
              <a:rPr lang="en-US" sz="2400" b="1">
                <a:latin typeface="Arial" panose="020B0604020202020204" pitchFamily="34" charset="0"/>
                <a:cs typeface="Arial" panose="020B0604020202020204" pitchFamily="34" charset="0"/>
              </a:rPr>
              <a:t>50% Complete</a:t>
            </a:r>
          </a:p>
        </p:txBody>
      </p:sp>
      <p:pic>
        <p:nvPicPr>
          <p:cNvPr id="9" name="Picture 8">
            <a:extLst>
              <a:ext uri="{FF2B5EF4-FFF2-40B4-BE49-F238E27FC236}">
                <a16:creationId xmlns:a16="http://schemas.microsoft.com/office/drawing/2014/main" id="{BB1F2B8A-EA2F-429E-9BC0-5BC1F11ABD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5" r="20524" b="11215"/>
          <a:stretch/>
        </p:blipFill>
        <p:spPr>
          <a:xfrm>
            <a:off x="6397360" y="2754544"/>
            <a:ext cx="2697095" cy="2356603"/>
          </a:xfrm>
          <a:prstGeom prst="rect">
            <a:avLst/>
          </a:prstGeom>
        </p:spPr>
      </p:pic>
      <p:sp>
        <p:nvSpPr>
          <p:cNvPr id="10" name="TextBox 9">
            <a:extLst>
              <a:ext uri="{FF2B5EF4-FFF2-40B4-BE49-F238E27FC236}">
                <a16:creationId xmlns:a16="http://schemas.microsoft.com/office/drawing/2014/main" id="{1856335A-FABB-4E34-94D0-DE1370CB36A0}"/>
              </a:ext>
            </a:extLst>
          </p:cNvPr>
          <p:cNvSpPr txBox="1"/>
          <p:nvPr/>
        </p:nvSpPr>
        <p:spPr>
          <a:xfrm>
            <a:off x="6397358" y="5082769"/>
            <a:ext cx="2697095" cy="830997"/>
          </a:xfrm>
          <a:prstGeom prst="rect">
            <a:avLst/>
          </a:prstGeom>
          <a:solidFill>
            <a:srgbClr val="FFC000"/>
          </a:solidFill>
        </p:spPr>
        <p:txBody>
          <a:bodyPr wrap="square" rtlCol="0">
            <a:spAutoFit/>
          </a:bodyPr>
          <a:lstStyle/>
          <a:p>
            <a:pPr algn="ctr">
              <a:lnSpc>
                <a:spcPct val="90000"/>
              </a:lnSpc>
              <a:spcBef>
                <a:spcPct val="20000"/>
              </a:spcBef>
            </a:pPr>
            <a:r>
              <a:rPr lang="en-US" sz="2400" b="1">
                <a:latin typeface="Arial" panose="020B0604020202020204" pitchFamily="34" charset="0"/>
                <a:cs typeface="Arial" panose="020B0604020202020204" pitchFamily="34" charset="0"/>
              </a:rPr>
              <a:t>Core Pipeline</a:t>
            </a:r>
          </a:p>
          <a:p>
            <a:pPr algn="ctr">
              <a:lnSpc>
                <a:spcPct val="90000"/>
              </a:lnSpc>
              <a:spcBef>
                <a:spcPct val="20000"/>
              </a:spcBef>
            </a:pPr>
            <a:r>
              <a:rPr lang="en-US" sz="2400" b="1">
                <a:latin typeface="Arial" panose="020B0604020202020204" pitchFamily="34" charset="0"/>
                <a:cs typeface="Arial" panose="020B0604020202020204" pitchFamily="34" charset="0"/>
              </a:rPr>
              <a:t>30% Complete</a:t>
            </a:r>
          </a:p>
        </p:txBody>
      </p:sp>
      <p:sp>
        <p:nvSpPr>
          <p:cNvPr id="11" name="TextBox 10">
            <a:extLst>
              <a:ext uri="{FF2B5EF4-FFF2-40B4-BE49-F238E27FC236}">
                <a16:creationId xmlns:a16="http://schemas.microsoft.com/office/drawing/2014/main" id="{3F58B5E5-A4D4-4D32-B31B-7096CF9937CD}"/>
              </a:ext>
            </a:extLst>
          </p:cNvPr>
          <p:cNvSpPr txBox="1"/>
          <p:nvPr/>
        </p:nvSpPr>
        <p:spPr>
          <a:xfrm>
            <a:off x="2917216" y="5082769"/>
            <a:ext cx="3558231" cy="830997"/>
          </a:xfrm>
          <a:prstGeom prst="rect">
            <a:avLst/>
          </a:prstGeom>
          <a:solidFill>
            <a:srgbClr val="FFC000"/>
          </a:solidFill>
        </p:spPr>
        <p:txBody>
          <a:bodyPr wrap="square" rtlCol="0" anchor="t">
            <a:spAutoFit/>
          </a:bodyPr>
          <a:lstStyle/>
          <a:p>
            <a:pPr algn="ctr">
              <a:lnSpc>
                <a:spcPct val="90000"/>
              </a:lnSpc>
              <a:spcBef>
                <a:spcPct val="20000"/>
              </a:spcBef>
            </a:pPr>
            <a:r>
              <a:rPr lang="en-US" sz="2400" b="1">
                <a:latin typeface="Arial"/>
                <a:cs typeface="Arial"/>
              </a:rPr>
              <a:t>Water Treatment Plant</a:t>
            </a:r>
          </a:p>
          <a:p>
            <a:pPr algn="ctr">
              <a:lnSpc>
                <a:spcPct val="90000"/>
              </a:lnSpc>
              <a:spcBef>
                <a:spcPct val="20000"/>
              </a:spcBef>
            </a:pPr>
            <a:r>
              <a:rPr lang="en-US" sz="2400" b="1" i="1">
                <a:latin typeface="Arial"/>
                <a:cs typeface="Arial"/>
              </a:rPr>
              <a:t>Bidding Phase</a:t>
            </a:r>
            <a:endParaRPr lang="en-US" sz="2400" b="1" i="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270B3DB-275F-4E86-A25C-87B44842A0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75"/>
          <a:stretch/>
        </p:blipFill>
        <p:spPr>
          <a:xfrm>
            <a:off x="9027960" y="2755167"/>
            <a:ext cx="2812258" cy="2355981"/>
          </a:xfrm>
          <a:prstGeom prst="rect">
            <a:avLst/>
          </a:prstGeom>
        </p:spPr>
      </p:pic>
      <p:sp>
        <p:nvSpPr>
          <p:cNvPr id="13" name="TextBox 12">
            <a:extLst>
              <a:ext uri="{FF2B5EF4-FFF2-40B4-BE49-F238E27FC236}">
                <a16:creationId xmlns:a16="http://schemas.microsoft.com/office/drawing/2014/main" id="{A9BC8242-A618-47EF-A659-50979AF04A84}"/>
              </a:ext>
            </a:extLst>
          </p:cNvPr>
          <p:cNvSpPr txBox="1"/>
          <p:nvPr/>
        </p:nvSpPr>
        <p:spPr>
          <a:xfrm>
            <a:off x="9027962" y="5082769"/>
            <a:ext cx="2812258" cy="830997"/>
          </a:xfrm>
          <a:prstGeom prst="rect">
            <a:avLst/>
          </a:prstGeom>
          <a:solidFill>
            <a:srgbClr val="FFC000"/>
          </a:solidFill>
        </p:spPr>
        <p:txBody>
          <a:bodyPr wrap="square" rtlCol="0">
            <a:spAutoFit/>
          </a:bodyPr>
          <a:lstStyle/>
          <a:p>
            <a:pPr algn="ctr">
              <a:lnSpc>
                <a:spcPct val="90000"/>
              </a:lnSpc>
              <a:spcBef>
                <a:spcPct val="20000"/>
              </a:spcBef>
            </a:pPr>
            <a:r>
              <a:rPr lang="en-US" sz="2400" b="1">
                <a:latin typeface="Arial" panose="020B0604020202020204" pitchFamily="34" charset="0"/>
                <a:cs typeface="Arial" panose="020B0604020202020204" pitchFamily="34" charset="0"/>
              </a:rPr>
              <a:t>On-Reservation</a:t>
            </a:r>
          </a:p>
          <a:p>
            <a:pPr algn="ctr">
              <a:lnSpc>
                <a:spcPct val="90000"/>
              </a:lnSpc>
              <a:spcBef>
                <a:spcPct val="20000"/>
              </a:spcBef>
            </a:pPr>
            <a:r>
              <a:rPr lang="en-US" sz="2400" b="1">
                <a:latin typeface="Arial" panose="020B0604020202020204" pitchFamily="34" charset="0"/>
                <a:cs typeface="Arial" panose="020B0604020202020204" pitchFamily="34" charset="0"/>
              </a:rPr>
              <a:t>15% Complete</a:t>
            </a:r>
          </a:p>
        </p:txBody>
      </p:sp>
    </p:spTree>
    <p:extLst>
      <p:ext uri="{BB962C8B-B14F-4D97-AF65-F5344CB8AC3E}">
        <p14:creationId xmlns:p14="http://schemas.microsoft.com/office/powerpoint/2010/main" val="31609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AA8E21-93EC-44EB-856C-ADDBA34E1B7F}"/>
              </a:ext>
            </a:extLst>
          </p:cNvPr>
          <p:cNvSpPr/>
          <p:nvPr/>
        </p:nvSpPr>
        <p:spPr>
          <a:xfrm>
            <a:off x="410547" y="0"/>
            <a:ext cx="1141134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1" descr="image001">
            <a:extLst>
              <a:ext uri="{FF2B5EF4-FFF2-40B4-BE49-F238E27FC236}">
                <a16:creationId xmlns:a16="http://schemas.microsoft.com/office/drawing/2014/main" id="{821C43B3-F06C-4E86-9821-F30BAE7D3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6" t="481" b="722"/>
          <a:stretch/>
        </p:blipFill>
        <p:spPr bwMode="auto">
          <a:xfrm rot="5400000">
            <a:off x="2929813" y="-1045031"/>
            <a:ext cx="6736701" cy="893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109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Rocky Boy's Reservation\Chippewa Cree Construction Corp\Core Pipeline\Segment 0\060 Construction\Photos\2015 Construction\Week of September 14, 2015\IMG_46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4051" y="2510029"/>
            <a:ext cx="5267297" cy="39504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Rocky Boy's Reservation\Chippewa Cree Construction Corp\Core Pipeline\Segment 0\060 Construction\Photos\2015 Construction\Week of September 8, 2015\IMG_456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699"/>
          <a:stretch/>
        </p:blipFill>
        <p:spPr bwMode="auto">
          <a:xfrm>
            <a:off x="1477348" y="2498102"/>
            <a:ext cx="4770783"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10AB6DD-F07D-41CD-BBDC-844061C6591C}"/>
              </a:ext>
            </a:extLst>
          </p:cNvPr>
          <p:cNvSpPr>
            <a:spLocks noGrp="1"/>
          </p:cNvSpPr>
          <p:nvPr>
            <p:ph type="title"/>
          </p:nvPr>
        </p:nvSpPr>
        <p:spPr/>
        <p:txBody>
          <a:bodyPr/>
          <a:lstStyle/>
          <a:p>
            <a:r>
              <a:rPr lang="en-US"/>
              <a:t>Core Pipeline (CCCC)</a:t>
            </a:r>
          </a:p>
        </p:txBody>
      </p:sp>
    </p:spTree>
    <p:extLst>
      <p:ext uri="{BB962C8B-B14F-4D97-AF65-F5344CB8AC3E}">
        <p14:creationId xmlns:p14="http://schemas.microsoft.com/office/powerpoint/2010/main" val="2486143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barry\Documents\Rocky Boy\Intake Pipe\Photos\Pipe Delivery.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551"/>
          <a:stretch/>
        </p:blipFill>
        <p:spPr bwMode="auto">
          <a:xfrm>
            <a:off x="1524000" y="2402634"/>
            <a:ext cx="4572000" cy="39981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barry\Documents\Rocky Boy\Intake Pipe\Photos\Flickr\Fourth Post\IMG_22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51"/>
          <a:stretch/>
        </p:blipFill>
        <p:spPr bwMode="auto">
          <a:xfrm>
            <a:off x="6096000" y="2402634"/>
            <a:ext cx="4572000" cy="39981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9E334F3-77D8-4C18-93F8-F9D888EB812C}"/>
              </a:ext>
            </a:extLst>
          </p:cNvPr>
          <p:cNvSpPr>
            <a:spLocks noGrp="1"/>
          </p:cNvSpPr>
          <p:nvPr>
            <p:ph type="title"/>
          </p:nvPr>
        </p:nvSpPr>
        <p:spPr/>
        <p:txBody>
          <a:bodyPr/>
          <a:lstStyle/>
          <a:p>
            <a:r>
              <a:rPr lang="en-US"/>
              <a:t>Tiber Raw Water Pipelines</a:t>
            </a:r>
          </a:p>
        </p:txBody>
      </p:sp>
    </p:spTree>
    <p:extLst>
      <p:ext uri="{BB962C8B-B14F-4D97-AF65-F5344CB8AC3E}">
        <p14:creationId xmlns:p14="http://schemas.microsoft.com/office/powerpoint/2010/main" val="220982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4"/>
          <p:cNvPicPr>
            <a:picLocks noChangeAspect="1" noChangeArrowheads="1"/>
          </p:cNvPicPr>
          <p:nvPr/>
        </p:nvPicPr>
        <p:blipFill>
          <a:blip r:embed="rId2" cstate="print"/>
          <a:srcRect/>
          <a:stretch>
            <a:fillRect/>
          </a:stretch>
        </p:blipFill>
        <p:spPr bwMode="auto">
          <a:xfrm>
            <a:off x="262830" y="2835374"/>
            <a:ext cx="11142945" cy="2491273"/>
          </a:xfrm>
          <a:prstGeom prst="rect">
            <a:avLst/>
          </a:prstGeom>
          <a:noFill/>
          <a:ln w="9525">
            <a:noFill/>
            <a:miter lim="800000"/>
            <a:headEnd/>
            <a:tailEnd/>
          </a:ln>
        </p:spPr>
      </p:pic>
      <p:sp>
        <p:nvSpPr>
          <p:cNvPr id="6" name="Title 1">
            <a:extLst>
              <a:ext uri="{FF2B5EF4-FFF2-40B4-BE49-F238E27FC236}">
                <a16:creationId xmlns:a16="http://schemas.microsoft.com/office/drawing/2014/main" id="{EBD4AB1B-958E-4196-B1A8-394D40839378}"/>
              </a:ext>
            </a:extLst>
          </p:cNvPr>
          <p:cNvSpPr>
            <a:spLocks noGrp="1"/>
          </p:cNvSpPr>
          <p:nvPr>
            <p:ph type="title"/>
          </p:nvPr>
        </p:nvSpPr>
        <p:spPr>
          <a:xfrm>
            <a:off x="1154954" y="947920"/>
            <a:ext cx="8761413" cy="728480"/>
          </a:xfrm>
        </p:spPr>
        <p:txBody>
          <a:bodyPr/>
          <a:lstStyle/>
          <a:p>
            <a:r>
              <a:rPr lang="en-US"/>
              <a:t>Water Treatment Plant</a:t>
            </a:r>
          </a:p>
        </p:txBody>
      </p:sp>
      <p:pic>
        <p:nvPicPr>
          <p:cNvPr id="2" name="Content Placeholder 3">
            <a:extLst>
              <a:ext uri="{FF2B5EF4-FFF2-40B4-BE49-F238E27FC236}">
                <a16:creationId xmlns:a16="http://schemas.microsoft.com/office/drawing/2014/main" id="{32D3531C-B5BB-444C-9346-ED4B4C1C3851}"/>
              </a:ext>
            </a:extLst>
          </p:cNvPr>
          <p:cNvPicPr>
            <a:picLocks noGrp="1" noChangeAspect="1"/>
          </p:cNvPicPr>
          <p:nvPr>
            <p:ph idx="1"/>
          </p:nvPr>
        </p:nvPicPr>
        <p:blipFill>
          <a:blip r:embed="rId3"/>
          <a:stretch>
            <a:fillRect/>
          </a:stretch>
        </p:blipFill>
        <p:spPr>
          <a:xfrm>
            <a:off x="457707" y="4214414"/>
            <a:ext cx="3025538" cy="2169049"/>
          </a:xfrm>
          <a:prstGeom prst="rect">
            <a:avLst/>
          </a:prstGeom>
        </p:spPr>
      </p:pic>
      <p:sp>
        <p:nvSpPr>
          <p:cNvPr id="3" name="TextBox 2">
            <a:extLst>
              <a:ext uri="{FF2B5EF4-FFF2-40B4-BE49-F238E27FC236}">
                <a16:creationId xmlns:a16="http://schemas.microsoft.com/office/drawing/2014/main" id="{602FCED5-9C09-4496-8E0F-3BD3F763960E}"/>
              </a:ext>
            </a:extLst>
          </p:cNvPr>
          <p:cNvSpPr txBox="1"/>
          <p:nvPr/>
        </p:nvSpPr>
        <p:spPr>
          <a:xfrm>
            <a:off x="9647517" y="6009341"/>
            <a:ext cx="1278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QR Code</a:t>
            </a:r>
          </a:p>
        </p:txBody>
      </p:sp>
    </p:spTree>
    <p:extLst>
      <p:ext uri="{BB962C8B-B14F-4D97-AF65-F5344CB8AC3E}">
        <p14:creationId xmlns:p14="http://schemas.microsoft.com/office/powerpoint/2010/main" val="4282856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D4AB1B-958E-4196-B1A8-394D40839378}"/>
              </a:ext>
            </a:extLst>
          </p:cNvPr>
          <p:cNvSpPr>
            <a:spLocks noGrp="1"/>
          </p:cNvSpPr>
          <p:nvPr>
            <p:ph type="title"/>
          </p:nvPr>
        </p:nvSpPr>
        <p:spPr>
          <a:xfrm>
            <a:off x="1154954" y="947920"/>
            <a:ext cx="8761413" cy="728480"/>
          </a:xfrm>
        </p:spPr>
        <p:txBody>
          <a:bodyPr/>
          <a:lstStyle/>
          <a:p>
            <a:r>
              <a:rPr lang="en-US" dirty="0"/>
              <a:t>Water Treatment Plant - Construction</a:t>
            </a:r>
          </a:p>
        </p:txBody>
      </p:sp>
      <p:sp>
        <p:nvSpPr>
          <p:cNvPr id="7" name="Content Placeholder 6">
            <a:extLst>
              <a:ext uri="{FF2B5EF4-FFF2-40B4-BE49-F238E27FC236}">
                <a16:creationId xmlns:a16="http://schemas.microsoft.com/office/drawing/2014/main" id="{AC3D2032-0419-4F2F-9D72-AC60A95240FD}"/>
              </a:ext>
            </a:extLst>
          </p:cNvPr>
          <p:cNvSpPr>
            <a:spLocks noGrp="1"/>
          </p:cNvSpPr>
          <p:nvPr>
            <p:ph idx="1"/>
          </p:nvPr>
        </p:nvSpPr>
        <p:spPr/>
        <p:txBody>
          <a:bodyPr vert="horz" lIns="91440" tIns="45720" rIns="91440" bIns="45720" rtlCol="0" anchor="t">
            <a:normAutofit/>
          </a:bodyPr>
          <a:lstStyle/>
          <a:p>
            <a:endParaRPr lang="en-US"/>
          </a:p>
          <a:p>
            <a:endParaRPr lang="en-US"/>
          </a:p>
          <a:p>
            <a:endParaRPr lang="en-US"/>
          </a:p>
        </p:txBody>
      </p:sp>
      <p:pic>
        <p:nvPicPr>
          <p:cNvPr id="8" name="Picture 8" descr="A pile of dirt&#10;&#10;Description generated with very high confidence">
            <a:extLst>
              <a:ext uri="{FF2B5EF4-FFF2-40B4-BE49-F238E27FC236}">
                <a16:creationId xmlns:a16="http://schemas.microsoft.com/office/drawing/2014/main" id="{F61233A3-E730-4836-9136-E68F559A3166}"/>
              </a:ext>
            </a:extLst>
          </p:cNvPr>
          <p:cNvPicPr>
            <a:picLocks noChangeAspect="1"/>
          </p:cNvPicPr>
          <p:nvPr/>
        </p:nvPicPr>
        <p:blipFill>
          <a:blip r:embed="rId2"/>
          <a:stretch>
            <a:fillRect/>
          </a:stretch>
        </p:blipFill>
        <p:spPr>
          <a:xfrm>
            <a:off x="2024397" y="2344953"/>
            <a:ext cx="2743200" cy="3657600"/>
          </a:xfrm>
          <a:prstGeom prst="rect">
            <a:avLst/>
          </a:prstGeom>
        </p:spPr>
      </p:pic>
      <p:pic>
        <p:nvPicPr>
          <p:cNvPr id="10" name="Picture 10" descr="A group of people on a beach&#10;&#10;Description generated with high confidence">
            <a:extLst>
              <a:ext uri="{FF2B5EF4-FFF2-40B4-BE49-F238E27FC236}">
                <a16:creationId xmlns:a16="http://schemas.microsoft.com/office/drawing/2014/main" id="{34B0FB26-A7D3-4B5E-965C-1FE8415ED61A}"/>
              </a:ext>
            </a:extLst>
          </p:cNvPr>
          <p:cNvPicPr>
            <a:picLocks noChangeAspect="1"/>
          </p:cNvPicPr>
          <p:nvPr/>
        </p:nvPicPr>
        <p:blipFill>
          <a:blip r:embed="rId3"/>
          <a:stretch>
            <a:fillRect/>
          </a:stretch>
        </p:blipFill>
        <p:spPr>
          <a:xfrm>
            <a:off x="5635297" y="2378530"/>
            <a:ext cx="3706648" cy="3686249"/>
          </a:xfrm>
          <a:prstGeom prst="rect">
            <a:avLst/>
          </a:prstGeom>
        </p:spPr>
      </p:pic>
    </p:spTree>
    <p:extLst>
      <p:ext uri="{BB962C8B-B14F-4D97-AF65-F5344CB8AC3E}">
        <p14:creationId xmlns:p14="http://schemas.microsoft.com/office/powerpoint/2010/main" val="40509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ADB3A8-DB23-4150-A85C-006D092D4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D6CBC6F5-63F0-44AE-86FB-669AEF832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15" name="Oval 14">
              <a:extLst>
                <a:ext uri="{FF2B5EF4-FFF2-40B4-BE49-F238E27FC236}">
                  <a16:creationId xmlns:a16="http://schemas.microsoft.com/office/drawing/2014/main" id="{F561DA49-F583-4172-A4B3-DF687A15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74A5049-A878-45F5-B470-E4055C524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1E1FA92-E391-4228-A379-39B153609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42C515EB-0A2F-4B14-9BB4-F3436ADB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DE048420-AEC0-47A3-8F23-06D54190E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F8D34A33-9305-4ECC-AD2B-2B2878EA1A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00E0D92-C15C-4BB0-81BB-BE33CD381A80}"/>
              </a:ext>
            </a:extLst>
          </p:cNvPr>
          <p:cNvSpPr>
            <a:spLocks noGrp="1"/>
          </p:cNvSpPr>
          <p:nvPr>
            <p:ph type="title"/>
          </p:nvPr>
        </p:nvSpPr>
        <p:spPr>
          <a:xfrm>
            <a:off x="639098" y="629265"/>
            <a:ext cx="5132438" cy="1622322"/>
          </a:xfrm>
        </p:spPr>
        <p:txBody>
          <a:bodyPr>
            <a:normAutofit/>
          </a:bodyPr>
          <a:lstStyle/>
          <a:p>
            <a:r>
              <a:rPr lang="en-US"/>
              <a:t>Rocky Boy (Montana)</a:t>
            </a:r>
          </a:p>
        </p:txBody>
      </p:sp>
      <p:sp>
        <p:nvSpPr>
          <p:cNvPr id="3" name="Content Placeholder 2">
            <a:extLst>
              <a:ext uri="{FF2B5EF4-FFF2-40B4-BE49-F238E27FC236}">
                <a16:creationId xmlns:a16="http://schemas.microsoft.com/office/drawing/2014/main" id="{3B6356AF-BB34-4220-B04A-3CFC9E8BFF04}"/>
              </a:ext>
            </a:extLst>
          </p:cNvPr>
          <p:cNvSpPr>
            <a:spLocks noGrp="1"/>
          </p:cNvSpPr>
          <p:nvPr>
            <p:ph idx="1"/>
          </p:nvPr>
        </p:nvSpPr>
        <p:spPr>
          <a:xfrm>
            <a:off x="639098" y="2418735"/>
            <a:ext cx="5132439" cy="3186935"/>
          </a:xfrm>
        </p:spPr>
        <p:txBody>
          <a:bodyPr vert="horz" lIns="91440" tIns="45720" rIns="91440" bIns="45720" rtlCol="0" anchor="ctr">
            <a:normAutofit/>
          </a:bodyPr>
          <a:lstStyle/>
          <a:p>
            <a:r>
              <a:rPr lang="en-US" sz="2400">
                <a:solidFill>
                  <a:schemeClr val="bg1"/>
                </a:solidFill>
              </a:rPr>
              <a:t>Chippewa Cree Construction Corp</a:t>
            </a:r>
          </a:p>
          <a:p>
            <a:pPr lvl="1"/>
            <a:r>
              <a:rPr lang="en-US" sz="2000" b="1" err="1">
                <a:solidFill>
                  <a:schemeClr val="bg1"/>
                </a:solidFill>
              </a:rPr>
              <a:t>Shalee</a:t>
            </a:r>
            <a:r>
              <a:rPr lang="en-US" sz="2000" b="1">
                <a:solidFill>
                  <a:schemeClr val="bg1"/>
                </a:solidFill>
              </a:rPr>
              <a:t> </a:t>
            </a:r>
            <a:r>
              <a:rPr lang="en-US" sz="2000" b="1" err="1">
                <a:solidFill>
                  <a:schemeClr val="bg1"/>
                </a:solidFill>
              </a:rPr>
              <a:t>Russette</a:t>
            </a:r>
            <a:r>
              <a:rPr lang="en-US" sz="2000" b="1">
                <a:solidFill>
                  <a:schemeClr val="bg1"/>
                </a:solidFill>
              </a:rPr>
              <a:t>, Project Manager</a:t>
            </a:r>
          </a:p>
          <a:p>
            <a:r>
              <a:rPr lang="en-US" sz="2400">
                <a:solidFill>
                  <a:schemeClr val="bg1"/>
                </a:solidFill>
              </a:rPr>
              <a:t>Advanced Engineering &amp; Environmental Services, Inc</a:t>
            </a:r>
          </a:p>
          <a:p>
            <a:pPr lvl="1"/>
            <a:r>
              <a:rPr lang="en-US" sz="2000" b="1">
                <a:solidFill>
                  <a:schemeClr val="bg1"/>
                </a:solidFill>
              </a:rPr>
              <a:t>Deon Stockert, PE</a:t>
            </a:r>
          </a:p>
        </p:txBody>
      </p:sp>
      <p:pic>
        <p:nvPicPr>
          <p:cNvPr id="5" name="Picture 4">
            <a:extLst>
              <a:ext uri="{FF2B5EF4-FFF2-40B4-BE49-F238E27FC236}">
                <a16:creationId xmlns:a16="http://schemas.microsoft.com/office/drawing/2014/main" id="{0D8BAE44-289D-4C80-9691-3374F9B33EC3}"/>
              </a:ext>
            </a:extLst>
          </p:cNvPr>
          <p:cNvPicPr>
            <a:picLocks noChangeAspect="1"/>
          </p:cNvPicPr>
          <p:nvPr/>
        </p:nvPicPr>
        <p:blipFill>
          <a:blip r:embed="rId3"/>
          <a:stretch>
            <a:fillRect/>
          </a:stretch>
        </p:blipFill>
        <p:spPr>
          <a:xfrm>
            <a:off x="7856622" y="4450803"/>
            <a:ext cx="3582865" cy="1083818"/>
          </a:xfrm>
          <a:prstGeom prst="rect">
            <a:avLst/>
          </a:prstGeom>
        </p:spPr>
      </p:pic>
      <p:sp>
        <p:nvSpPr>
          <p:cNvPr id="22" name="Rectangle 21">
            <a:extLst>
              <a:ext uri="{FF2B5EF4-FFF2-40B4-BE49-F238E27FC236}">
                <a16:creationId xmlns:a16="http://schemas.microsoft.com/office/drawing/2014/main" id="{1B9A1072-CCD5-4242-A77E-F96255E0D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E5E7A83A-DCA2-44BB-B44D-79FAA05EC204}"/>
              </a:ext>
            </a:extLst>
          </p:cNvPr>
          <p:cNvPicPr>
            <a:picLocks noChangeAspect="1"/>
          </p:cNvPicPr>
          <p:nvPr/>
        </p:nvPicPr>
        <p:blipFill>
          <a:blip r:embed="rId4"/>
          <a:stretch>
            <a:fillRect/>
          </a:stretch>
        </p:blipFill>
        <p:spPr>
          <a:xfrm>
            <a:off x="7539638" y="1669040"/>
            <a:ext cx="4013264" cy="2056797"/>
          </a:xfrm>
          <a:prstGeom prst="rect">
            <a:avLst/>
          </a:prstGeom>
        </p:spPr>
      </p:pic>
    </p:spTree>
    <p:extLst>
      <p:ext uri="{BB962C8B-B14F-4D97-AF65-F5344CB8AC3E}">
        <p14:creationId xmlns:p14="http://schemas.microsoft.com/office/powerpoint/2010/main" val="1422071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D4AB1B-958E-4196-B1A8-394D40839378}"/>
              </a:ext>
            </a:extLst>
          </p:cNvPr>
          <p:cNvSpPr>
            <a:spLocks noGrp="1"/>
          </p:cNvSpPr>
          <p:nvPr>
            <p:ph type="title"/>
          </p:nvPr>
        </p:nvSpPr>
        <p:spPr>
          <a:xfrm>
            <a:off x="1154954" y="947920"/>
            <a:ext cx="8761413" cy="728480"/>
          </a:xfrm>
        </p:spPr>
        <p:txBody>
          <a:bodyPr>
            <a:normAutofit/>
          </a:bodyPr>
          <a:lstStyle/>
          <a:p>
            <a:r>
              <a:rPr lang="en-US" dirty="0"/>
              <a:t>On-Reservation Water System</a:t>
            </a:r>
          </a:p>
        </p:txBody>
      </p:sp>
      <p:sp>
        <p:nvSpPr>
          <p:cNvPr id="13" name="Content Placeholder 12">
            <a:extLst>
              <a:ext uri="{FF2B5EF4-FFF2-40B4-BE49-F238E27FC236}">
                <a16:creationId xmlns:a16="http://schemas.microsoft.com/office/drawing/2014/main" id="{CFE089E0-1202-4DCA-A287-B2AD2A06390D}"/>
              </a:ext>
            </a:extLst>
          </p:cNvPr>
          <p:cNvSpPr>
            <a:spLocks noGrp="1"/>
          </p:cNvSpPr>
          <p:nvPr>
            <p:ph idx="1"/>
          </p:nvPr>
        </p:nvSpPr>
        <p:spPr>
          <a:xfrm>
            <a:off x="639098" y="2603499"/>
            <a:ext cx="5727836" cy="3748139"/>
          </a:xfrm>
        </p:spPr>
        <p:txBody>
          <a:bodyPr anchor="ctr">
            <a:normAutofit/>
          </a:bodyPr>
          <a:lstStyle/>
          <a:p>
            <a:r>
              <a:rPr lang="en-US" sz="2400" dirty="0"/>
              <a:t>Existing Rural Water System = Extremely Supply Limited</a:t>
            </a:r>
          </a:p>
          <a:p>
            <a:r>
              <a:rPr lang="en-US" sz="2400" dirty="0"/>
              <a:t>Permanent Water Restrictions </a:t>
            </a:r>
          </a:p>
          <a:p>
            <a:r>
              <a:rPr lang="en-US" sz="2400" dirty="0"/>
              <a:t>Limits Economic Development </a:t>
            </a:r>
          </a:p>
          <a:p>
            <a:r>
              <a:rPr lang="en-US" sz="2400" dirty="0"/>
              <a:t>Significant Scope changes throughout the changes in DC Administrations</a:t>
            </a:r>
          </a:p>
          <a:p>
            <a:endParaRPr lang="en-US" sz="2400" dirty="0"/>
          </a:p>
          <a:p>
            <a:endParaRPr lang="en-US" sz="2400" dirty="0"/>
          </a:p>
        </p:txBody>
      </p:sp>
      <p:pic>
        <p:nvPicPr>
          <p:cNvPr id="11" name="Picture 8">
            <a:extLst>
              <a:ext uri="{FF2B5EF4-FFF2-40B4-BE49-F238E27FC236}">
                <a16:creationId xmlns:a16="http://schemas.microsoft.com/office/drawing/2014/main" id="{7BD47BFB-F23C-4DC2-A838-94409A8FB1D9}"/>
              </a:ext>
            </a:extLst>
          </p:cNvPr>
          <p:cNvPicPr>
            <a:picLocks noChangeAspect="1"/>
          </p:cNvPicPr>
          <p:nvPr/>
        </p:nvPicPr>
        <p:blipFill rotWithShape="1">
          <a:blip r:embed="rId2"/>
          <a:srcRect t="8621" r="4" b="4"/>
          <a:stretch/>
        </p:blipFill>
        <p:spPr>
          <a:xfrm>
            <a:off x="6233651" y="2603499"/>
            <a:ext cx="4880609" cy="3445234"/>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3906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9ECB9-713C-4BB2-ACAA-3B98A449A9BC}"/>
              </a:ext>
            </a:extLst>
          </p:cNvPr>
          <p:cNvSpPr>
            <a:spLocks noGrp="1"/>
          </p:cNvSpPr>
          <p:nvPr>
            <p:ph type="title"/>
          </p:nvPr>
        </p:nvSpPr>
        <p:spPr>
          <a:xfrm>
            <a:off x="1184451" y="898758"/>
            <a:ext cx="8761413" cy="728480"/>
          </a:xfrm>
        </p:spPr>
        <p:txBody>
          <a:bodyPr/>
          <a:lstStyle/>
          <a:p>
            <a:r>
              <a:rPr lang="en-US" dirty="0"/>
              <a:t>Administration Changes</a:t>
            </a:r>
          </a:p>
        </p:txBody>
      </p:sp>
      <p:sp>
        <p:nvSpPr>
          <p:cNvPr id="3" name="Content Placeholder 2">
            <a:extLst>
              <a:ext uri="{FF2B5EF4-FFF2-40B4-BE49-F238E27FC236}">
                <a16:creationId xmlns:a16="http://schemas.microsoft.com/office/drawing/2014/main" id="{635C9F58-428D-4D7A-B890-15653C42567B}"/>
              </a:ext>
            </a:extLst>
          </p:cNvPr>
          <p:cNvSpPr>
            <a:spLocks noGrp="1"/>
          </p:cNvSpPr>
          <p:nvPr>
            <p:ph idx="1"/>
          </p:nvPr>
        </p:nvSpPr>
        <p:spPr>
          <a:xfrm>
            <a:off x="509046" y="2261594"/>
            <a:ext cx="11308702" cy="3416300"/>
          </a:xfrm>
        </p:spPr>
        <p:txBody>
          <a:bodyPr vert="horz" lIns="91440" tIns="45720" rIns="91440" bIns="45720" numCol="2" rtlCol="0" anchor="t">
            <a:noAutofit/>
          </a:bodyPr>
          <a:lstStyle/>
          <a:p>
            <a:r>
              <a:rPr lang="en-US" sz="2000" b="1"/>
              <a:t>Clinton (D) Era – Water Compact 1992-2000 (D/D)</a:t>
            </a:r>
          </a:p>
          <a:p>
            <a:pPr lvl="1"/>
            <a:r>
              <a:rPr lang="en-US" sz="2000"/>
              <a:t>Baucus (D), Burns(R), Hill (R)</a:t>
            </a:r>
          </a:p>
          <a:p>
            <a:pPr lvl="1"/>
            <a:r>
              <a:rPr lang="en-US" sz="2000"/>
              <a:t>BOR – Bruce Babbit</a:t>
            </a:r>
          </a:p>
          <a:p>
            <a:r>
              <a:rPr lang="en-US" sz="2000" b="1"/>
              <a:t>Bush (R) – Authorized - 2000-2008 (D/R)</a:t>
            </a:r>
          </a:p>
          <a:p>
            <a:pPr lvl="1"/>
            <a:r>
              <a:rPr lang="en-US" sz="2000"/>
              <a:t>Baucus (D), Tester (D), Reiberg (R)</a:t>
            </a:r>
          </a:p>
          <a:p>
            <a:pPr lvl="1"/>
            <a:r>
              <a:rPr lang="en-US" sz="2000"/>
              <a:t>BOR - Gale Norton, Dirk Kempthorne, John Keys</a:t>
            </a:r>
          </a:p>
          <a:p>
            <a:pPr lvl="1"/>
            <a:r>
              <a:rPr lang="en-US" sz="2000">
                <a:ea typeface="+mn-lt"/>
                <a:cs typeface="+mn-lt"/>
              </a:rPr>
              <a:t>BIA = Bruce Ward</a:t>
            </a:r>
          </a:p>
          <a:p>
            <a:r>
              <a:rPr lang="en-US" sz="2000" b="1"/>
              <a:t>Obama (D) – Stimulus 2008-2016 (D/D)</a:t>
            </a:r>
          </a:p>
          <a:p>
            <a:pPr lvl="1"/>
            <a:r>
              <a:rPr lang="en-US" sz="2000"/>
              <a:t>Tester (D), Daines (R), Zinke (R)</a:t>
            </a:r>
          </a:p>
          <a:p>
            <a:pPr lvl="1"/>
            <a:r>
              <a:rPr lang="en-US" sz="2000"/>
              <a:t>BOR – Ken Salazar, Sally Jewell, Hellekson/Stremcha, Lenny D, Mike Connor</a:t>
            </a:r>
          </a:p>
          <a:p>
            <a:pPr lvl="1"/>
            <a:r>
              <a:rPr lang="en-US" sz="2000"/>
              <a:t>BIA - Mike Black, Irvin Bekis, Emerson Eskeets</a:t>
            </a:r>
          </a:p>
          <a:p>
            <a:r>
              <a:rPr lang="en-US" sz="2000" b="1"/>
              <a:t>Trump (R) – No ReAuthorization 2016 to Present (R/R)</a:t>
            </a:r>
          </a:p>
          <a:p>
            <a:pPr lvl="1"/>
            <a:r>
              <a:rPr lang="en-US" sz="2000"/>
              <a:t>Tester (D), Daines (R), Gianforte (R)</a:t>
            </a:r>
          </a:p>
          <a:p>
            <a:pPr lvl="1"/>
            <a:r>
              <a:rPr lang="en-US" sz="2000"/>
              <a:t>BOR=Ryan Zinke, David Bernhardt, Kruzich, Davies, Black, Mikkelsen</a:t>
            </a:r>
          </a:p>
          <a:p>
            <a:pPr lvl="1"/>
            <a:r>
              <a:rPr lang="en-US" sz="2000"/>
              <a:t>BIA = Susan Messerly</a:t>
            </a:r>
          </a:p>
        </p:txBody>
      </p:sp>
    </p:spTree>
    <p:extLst>
      <p:ext uri="{BB962C8B-B14F-4D97-AF65-F5344CB8AC3E}">
        <p14:creationId xmlns:p14="http://schemas.microsoft.com/office/powerpoint/2010/main" val="275408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844043-2B05-4A69-98C6-CF0F26946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6C2AD7F1-D41F-4DC2-8C0D-28429DF70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5D1E228D-CA9E-41E4-87C8-21C841EAD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5F3D31F-26BB-46A1-A3D3-A758FF02A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Rectangle 17">
            <a:extLst>
              <a:ext uri="{FF2B5EF4-FFF2-40B4-BE49-F238E27FC236}">
                <a16:creationId xmlns:a16="http://schemas.microsoft.com/office/drawing/2014/main" id="{45B15905-1588-4FAB-9558-04F1B2186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C72FA550-997B-4EFC-9E96-6937BDAE2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A41FDE27-F763-46C3-B111-19C1535B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A72C395-0735-45F3-8CF4-5FCFE44EB56B}"/>
              </a:ext>
            </a:extLst>
          </p:cNvPr>
          <p:cNvSpPr>
            <a:spLocks noGrp="1"/>
          </p:cNvSpPr>
          <p:nvPr>
            <p:ph type="title"/>
          </p:nvPr>
        </p:nvSpPr>
        <p:spPr>
          <a:xfrm>
            <a:off x="1154955" y="973667"/>
            <a:ext cx="2942210" cy="4833745"/>
          </a:xfrm>
        </p:spPr>
        <p:txBody>
          <a:bodyPr>
            <a:normAutofit/>
          </a:bodyPr>
          <a:lstStyle/>
          <a:p>
            <a:r>
              <a:rPr lang="en-US">
                <a:solidFill>
                  <a:srgbClr val="EBEBEB"/>
                </a:solidFill>
              </a:rPr>
              <a:t>FER</a:t>
            </a:r>
          </a:p>
        </p:txBody>
      </p:sp>
      <p:sp>
        <p:nvSpPr>
          <p:cNvPr id="24" name="Rectangle 23">
            <a:extLst>
              <a:ext uri="{FF2B5EF4-FFF2-40B4-BE49-F238E27FC236}">
                <a16:creationId xmlns:a16="http://schemas.microsoft.com/office/drawing/2014/main" id="{F417D79A-45EF-4C57-ABEB-04910F333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1FE8A89-91B6-4399-80A0-F74734AEEB7C}"/>
              </a:ext>
            </a:extLst>
          </p:cNvPr>
          <p:cNvGraphicFramePr>
            <a:graphicFrameLocks noGrp="1"/>
          </p:cNvGraphicFramePr>
          <p:nvPr>
            <p:ph idx="1"/>
            <p:extLst>
              <p:ext uri="{D42A27DB-BD31-4B8C-83A1-F6EECF244321}">
                <p14:modId xmlns:p14="http://schemas.microsoft.com/office/powerpoint/2010/main" val="266118768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9076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5861-E828-47F7-BF65-5542F7A3BAF8}"/>
              </a:ext>
            </a:extLst>
          </p:cNvPr>
          <p:cNvSpPr>
            <a:spLocks noGrp="1"/>
          </p:cNvSpPr>
          <p:nvPr>
            <p:ph type="title"/>
          </p:nvPr>
        </p:nvSpPr>
        <p:spPr/>
        <p:txBody>
          <a:bodyPr/>
          <a:lstStyle/>
          <a:p>
            <a:r>
              <a:rPr lang="en-US"/>
              <a:t>Original Plan (FER)</a:t>
            </a:r>
          </a:p>
        </p:txBody>
      </p:sp>
      <p:sp>
        <p:nvSpPr>
          <p:cNvPr id="3" name="Content Placeholder 2">
            <a:extLst>
              <a:ext uri="{FF2B5EF4-FFF2-40B4-BE49-F238E27FC236}">
                <a16:creationId xmlns:a16="http://schemas.microsoft.com/office/drawing/2014/main" id="{239B888C-7F85-4295-9277-A3FD3E1D9081}"/>
              </a:ext>
            </a:extLst>
          </p:cNvPr>
          <p:cNvSpPr>
            <a:spLocks noGrp="1"/>
          </p:cNvSpPr>
          <p:nvPr>
            <p:ph idx="1"/>
          </p:nvPr>
        </p:nvSpPr>
        <p:spPr/>
        <p:txBody>
          <a:bodyPr>
            <a:normAutofit/>
          </a:bodyPr>
          <a:lstStyle/>
          <a:p>
            <a:r>
              <a:rPr lang="en-US" sz="2400"/>
              <a:t>Intake/WTP </a:t>
            </a:r>
          </a:p>
          <a:p>
            <a:pPr lvl="1"/>
            <a:r>
              <a:rPr lang="en-US" sz="2000"/>
              <a:t>22 MGD</a:t>
            </a:r>
          </a:p>
          <a:p>
            <a:r>
              <a:rPr lang="en-US" sz="2400"/>
              <a:t>Core Pipeline </a:t>
            </a:r>
          </a:p>
          <a:p>
            <a:pPr lvl="1"/>
            <a:r>
              <a:rPr lang="en-US" sz="2000"/>
              <a:t>24-inch (10 MGD max)</a:t>
            </a:r>
          </a:p>
          <a:p>
            <a:r>
              <a:rPr lang="en-US" sz="2400"/>
              <a:t>On-Reservation Improvements</a:t>
            </a:r>
          </a:p>
          <a:p>
            <a:endParaRPr lang="en-US" sz="2400"/>
          </a:p>
        </p:txBody>
      </p:sp>
      <p:pic>
        <p:nvPicPr>
          <p:cNvPr id="5" name="Picture 4">
            <a:extLst>
              <a:ext uri="{FF2B5EF4-FFF2-40B4-BE49-F238E27FC236}">
                <a16:creationId xmlns:a16="http://schemas.microsoft.com/office/drawing/2014/main" id="{3C24F97D-ECAA-471A-BAF5-E37CE04A9DC0}"/>
              </a:ext>
            </a:extLst>
          </p:cNvPr>
          <p:cNvPicPr>
            <a:picLocks noChangeAspect="1"/>
          </p:cNvPicPr>
          <p:nvPr/>
        </p:nvPicPr>
        <p:blipFill>
          <a:blip r:embed="rId2"/>
          <a:stretch>
            <a:fillRect/>
          </a:stretch>
        </p:blipFill>
        <p:spPr>
          <a:xfrm>
            <a:off x="6498638" y="2603500"/>
            <a:ext cx="5049896" cy="3787422"/>
          </a:xfrm>
          <a:prstGeom prst="rect">
            <a:avLst/>
          </a:prstGeom>
        </p:spPr>
      </p:pic>
    </p:spTree>
    <p:extLst>
      <p:ext uri="{BB962C8B-B14F-4D97-AF65-F5344CB8AC3E}">
        <p14:creationId xmlns:p14="http://schemas.microsoft.com/office/powerpoint/2010/main" val="64919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4A71-F8F5-4907-9C4A-FD6814C13632}"/>
              </a:ext>
            </a:extLst>
          </p:cNvPr>
          <p:cNvSpPr>
            <a:spLocks noGrp="1"/>
          </p:cNvSpPr>
          <p:nvPr>
            <p:ph type="title"/>
          </p:nvPr>
        </p:nvSpPr>
        <p:spPr/>
        <p:txBody>
          <a:bodyPr/>
          <a:lstStyle/>
          <a:p>
            <a:r>
              <a:rPr lang="en-US" dirty="0"/>
              <a:t>2008 Plan </a:t>
            </a:r>
          </a:p>
        </p:txBody>
      </p:sp>
      <p:sp>
        <p:nvSpPr>
          <p:cNvPr id="3" name="Content Placeholder 2">
            <a:extLst>
              <a:ext uri="{FF2B5EF4-FFF2-40B4-BE49-F238E27FC236}">
                <a16:creationId xmlns:a16="http://schemas.microsoft.com/office/drawing/2014/main" id="{B2923844-41C8-4DA5-9863-F01391F775DC}"/>
              </a:ext>
            </a:extLst>
          </p:cNvPr>
          <p:cNvSpPr>
            <a:spLocks noGrp="1"/>
          </p:cNvSpPr>
          <p:nvPr>
            <p:ph idx="1"/>
          </p:nvPr>
        </p:nvSpPr>
        <p:spPr>
          <a:xfrm>
            <a:off x="838200" y="2659225"/>
            <a:ext cx="8761413" cy="3340360"/>
          </a:xfrm>
        </p:spPr>
        <p:txBody>
          <a:bodyPr numCol="2">
            <a:normAutofit/>
          </a:bodyPr>
          <a:lstStyle/>
          <a:p>
            <a:r>
              <a:rPr lang="en-US" sz="2000"/>
              <a:t>Revised FER/Scope for More Users</a:t>
            </a:r>
          </a:p>
          <a:p>
            <a:pPr lvl="1"/>
            <a:r>
              <a:rPr lang="en-US" sz="1800"/>
              <a:t>22 MGD to 36.5 MGD</a:t>
            </a:r>
          </a:p>
          <a:p>
            <a:pPr lvl="1"/>
            <a:r>
              <a:rPr lang="en-US" sz="1800"/>
              <a:t>Havre, Chester, Brady, </a:t>
            </a:r>
            <a:r>
              <a:rPr lang="en-US" sz="1800" err="1"/>
              <a:t>Cutbank</a:t>
            </a:r>
            <a:r>
              <a:rPr lang="en-US" sz="1800"/>
              <a:t>, etc.</a:t>
            </a:r>
          </a:p>
          <a:p>
            <a:r>
              <a:rPr lang="en-US" sz="2000"/>
              <a:t>Plans for </a:t>
            </a:r>
            <a:r>
              <a:rPr lang="en-US" sz="2000" err="1"/>
              <a:t>ReAuthorization</a:t>
            </a:r>
            <a:endParaRPr lang="en-US" sz="2000"/>
          </a:p>
          <a:p>
            <a:r>
              <a:rPr lang="en-US" sz="2000"/>
              <a:t>Gravity (to avoid pumping OM&amp;R)</a:t>
            </a:r>
          </a:p>
          <a:p>
            <a:r>
              <a:rPr lang="en-US" sz="2000"/>
              <a:t>WTP Siting</a:t>
            </a:r>
          </a:p>
          <a:p>
            <a:r>
              <a:rPr lang="en-US" sz="2000"/>
              <a:t>Hydraulic Modeling Core Pipe</a:t>
            </a:r>
          </a:p>
          <a:p>
            <a:r>
              <a:rPr lang="en-US" sz="2000"/>
              <a:t>On-Reservation: State/Federal Funds</a:t>
            </a:r>
          </a:p>
          <a:p>
            <a:r>
              <a:rPr lang="en-US" sz="2000"/>
              <a:t>Intake Superstructure</a:t>
            </a:r>
          </a:p>
          <a:p>
            <a:r>
              <a:rPr lang="en-US" sz="2000"/>
              <a:t>Core Pipe Procure/Install</a:t>
            </a:r>
          </a:p>
          <a:p>
            <a:r>
              <a:rPr lang="en-US" sz="2000"/>
              <a:t>CCCC Employee Roster Grows</a:t>
            </a:r>
          </a:p>
          <a:p>
            <a:endParaRPr lang="en-US" sz="2000"/>
          </a:p>
        </p:txBody>
      </p:sp>
      <p:pic>
        <p:nvPicPr>
          <p:cNvPr id="5" name="Picture 4">
            <a:extLst>
              <a:ext uri="{FF2B5EF4-FFF2-40B4-BE49-F238E27FC236}">
                <a16:creationId xmlns:a16="http://schemas.microsoft.com/office/drawing/2014/main" id="{F495EE3F-6834-4C8D-859E-B25E9E17BF4F}"/>
              </a:ext>
            </a:extLst>
          </p:cNvPr>
          <p:cNvPicPr>
            <a:picLocks noChangeAspect="1"/>
          </p:cNvPicPr>
          <p:nvPr/>
        </p:nvPicPr>
        <p:blipFill>
          <a:blip r:embed="rId2"/>
          <a:stretch>
            <a:fillRect/>
          </a:stretch>
        </p:blipFill>
        <p:spPr>
          <a:xfrm>
            <a:off x="9916367" y="3167568"/>
            <a:ext cx="1760159" cy="2085568"/>
          </a:xfrm>
          <a:prstGeom prst="rect">
            <a:avLst/>
          </a:prstGeom>
        </p:spPr>
      </p:pic>
    </p:spTree>
    <p:extLst>
      <p:ext uri="{BB962C8B-B14F-4D97-AF65-F5344CB8AC3E}">
        <p14:creationId xmlns:p14="http://schemas.microsoft.com/office/powerpoint/2010/main" val="157482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7A5C-B798-42B3-9EB1-830DF7133DF5}"/>
              </a:ext>
            </a:extLst>
          </p:cNvPr>
          <p:cNvSpPr>
            <a:spLocks noGrp="1"/>
          </p:cNvSpPr>
          <p:nvPr>
            <p:ph type="title"/>
          </p:nvPr>
        </p:nvSpPr>
        <p:spPr/>
        <p:txBody>
          <a:bodyPr/>
          <a:lstStyle/>
          <a:p>
            <a:r>
              <a:rPr lang="en-US"/>
              <a:t>2018 Plan</a:t>
            </a:r>
          </a:p>
        </p:txBody>
      </p:sp>
      <p:sp>
        <p:nvSpPr>
          <p:cNvPr id="3" name="Content Placeholder 2">
            <a:extLst>
              <a:ext uri="{FF2B5EF4-FFF2-40B4-BE49-F238E27FC236}">
                <a16:creationId xmlns:a16="http://schemas.microsoft.com/office/drawing/2014/main" id="{D9B38CA2-4DF7-48CB-9F7F-10C6C5897972}"/>
              </a:ext>
            </a:extLst>
          </p:cNvPr>
          <p:cNvSpPr>
            <a:spLocks noGrp="1"/>
          </p:cNvSpPr>
          <p:nvPr>
            <p:ph idx="1"/>
          </p:nvPr>
        </p:nvSpPr>
        <p:spPr/>
        <p:txBody>
          <a:bodyPr>
            <a:normAutofit/>
          </a:bodyPr>
          <a:lstStyle/>
          <a:p>
            <a:r>
              <a:rPr lang="en-US" sz="2000"/>
              <a:t>Don’t Bet on Re-Authorization</a:t>
            </a:r>
          </a:p>
          <a:p>
            <a:r>
              <a:rPr lang="en-US" sz="2000"/>
              <a:t>Do not Exceed Federal Cap</a:t>
            </a:r>
          </a:p>
          <a:p>
            <a:pPr lvl="1"/>
            <a:r>
              <a:rPr lang="en-US" sz="1800"/>
              <a:t>Different than </a:t>
            </a:r>
            <a:r>
              <a:rPr lang="en-US" sz="1800" err="1"/>
              <a:t>Mni</a:t>
            </a:r>
            <a:r>
              <a:rPr lang="en-US" sz="1800"/>
              <a:t> </a:t>
            </a:r>
            <a:r>
              <a:rPr lang="en-US" sz="1800" err="1"/>
              <a:t>Wiconi</a:t>
            </a:r>
            <a:r>
              <a:rPr lang="en-US" sz="1800"/>
              <a:t> (OST in SD)</a:t>
            </a:r>
          </a:p>
          <a:p>
            <a:r>
              <a:rPr lang="en-US" sz="2000"/>
              <a:t>Redesign(s)</a:t>
            </a:r>
          </a:p>
          <a:p>
            <a:pPr lvl="1"/>
            <a:r>
              <a:rPr lang="en-US" sz="1800"/>
              <a:t>Reevaluate Water Demands for all Users</a:t>
            </a:r>
          </a:p>
          <a:p>
            <a:pPr lvl="1"/>
            <a:r>
              <a:rPr lang="en-US" sz="1800"/>
              <a:t>Downsize Core Pipe (36 to 30”)</a:t>
            </a:r>
          </a:p>
          <a:p>
            <a:pPr lvl="1"/>
            <a:r>
              <a:rPr lang="en-US" sz="1800"/>
              <a:t>Downsize WTP Capacity (36.5 </a:t>
            </a:r>
            <a:r>
              <a:rPr lang="en-US" sz="1800" err="1"/>
              <a:t>mgd</a:t>
            </a:r>
            <a:r>
              <a:rPr lang="en-US" sz="1800"/>
              <a:t> to 11 </a:t>
            </a:r>
            <a:r>
              <a:rPr lang="en-US" sz="1800" err="1"/>
              <a:t>mgd</a:t>
            </a:r>
            <a:r>
              <a:rPr lang="en-US" sz="1800"/>
              <a:t>)</a:t>
            </a:r>
          </a:p>
          <a:p>
            <a:pPr lvl="1"/>
            <a:r>
              <a:rPr lang="en-US" sz="1800"/>
              <a:t>On-Reservation Budget Concerns ($60M to $20M) </a:t>
            </a:r>
          </a:p>
          <a:p>
            <a:endParaRPr lang="en-US" sz="2000"/>
          </a:p>
          <a:p>
            <a:endParaRPr lang="en-US" sz="2000"/>
          </a:p>
          <a:p>
            <a:endParaRPr lang="en-US" sz="2000"/>
          </a:p>
        </p:txBody>
      </p:sp>
      <p:pic>
        <p:nvPicPr>
          <p:cNvPr id="5" name="Picture 4">
            <a:extLst>
              <a:ext uri="{FF2B5EF4-FFF2-40B4-BE49-F238E27FC236}">
                <a16:creationId xmlns:a16="http://schemas.microsoft.com/office/drawing/2014/main" id="{E125D9CE-225E-4441-8EAD-12CAD7229CCC}"/>
              </a:ext>
            </a:extLst>
          </p:cNvPr>
          <p:cNvPicPr>
            <a:picLocks noChangeAspect="1"/>
          </p:cNvPicPr>
          <p:nvPr/>
        </p:nvPicPr>
        <p:blipFill>
          <a:blip r:embed="rId2"/>
          <a:stretch>
            <a:fillRect/>
          </a:stretch>
        </p:blipFill>
        <p:spPr>
          <a:xfrm>
            <a:off x="8444421" y="2968522"/>
            <a:ext cx="2267122" cy="2686255"/>
          </a:xfrm>
          <a:prstGeom prst="rect">
            <a:avLst/>
          </a:prstGeom>
        </p:spPr>
      </p:pic>
    </p:spTree>
    <p:extLst>
      <p:ext uri="{BB962C8B-B14F-4D97-AF65-F5344CB8AC3E}">
        <p14:creationId xmlns:p14="http://schemas.microsoft.com/office/powerpoint/2010/main" val="360154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D84E-9F1F-4D5C-85E5-23060DE97917}"/>
              </a:ext>
            </a:extLst>
          </p:cNvPr>
          <p:cNvSpPr>
            <a:spLocks noGrp="1"/>
          </p:cNvSpPr>
          <p:nvPr>
            <p:ph type="title"/>
          </p:nvPr>
        </p:nvSpPr>
        <p:spPr>
          <a:xfrm>
            <a:off x="1154954" y="947920"/>
            <a:ext cx="8761413" cy="728480"/>
          </a:xfrm>
        </p:spPr>
        <p:txBody>
          <a:bodyPr>
            <a:normAutofit/>
          </a:bodyPr>
          <a:lstStyle/>
          <a:p>
            <a:r>
              <a:rPr lang="en-US"/>
              <a:t>Handling Change</a:t>
            </a:r>
          </a:p>
        </p:txBody>
      </p:sp>
      <p:pic>
        <p:nvPicPr>
          <p:cNvPr id="5" name="Picture 4">
            <a:extLst>
              <a:ext uri="{FF2B5EF4-FFF2-40B4-BE49-F238E27FC236}">
                <a16:creationId xmlns:a16="http://schemas.microsoft.com/office/drawing/2014/main" id="{0C6DA38B-72EA-431D-B9ED-B975B6AB74AA}"/>
              </a:ext>
            </a:extLst>
          </p:cNvPr>
          <p:cNvPicPr>
            <a:picLocks noChangeAspect="1"/>
          </p:cNvPicPr>
          <p:nvPr/>
        </p:nvPicPr>
        <p:blipFill>
          <a:blip r:embed="rId2"/>
          <a:stretch>
            <a:fillRect/>
          </a:stretch>
        </p:blipFill>
        <p:spPr>
          <a:xfrm>
            <a:off x="1151467" y="2956783"/>
            <a:ext cx="3031901" cy="2705498"/>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E85F8624-AD75-4F3F-B498-65A2273F7CB3}"/>
              </a:ext>
            </a:extLst>
          </p:cNvPr>
          <p:cNvSpPr>
            <a:spLocks noGrp="1"/>
          </p:cNvSpPr>
          <p:nvPr>
            <p:ph idx="1"/>
          </p:nvPr>
        </p:nvSpPr>
        <p:spPr>
          <a:xfrm>
            <a:off x="4911681" y="2601382"/>
            <a:ext cx="6551597" cy="3819280"/>
          </a:xfrm>
        </p:spPr>
        <p:txBody>
          <a:bodyPr vert="horz" lIns="91440" tIns="45720" rIns="91440" bIns="45720" rtlCol="0" anchor="ctr">
            <a:noAutofit/>
          </a:bodyPr>
          <a:lstStyle/>
          <a:p>
            <a:r>
              <a:rPr lang="en-US" sz="2800"/>
              <a:t>Federal Relationship</a:t>
            </a:r>
          </a:p>
          <a:p>
            <a:pPr lvl="1"/>
            <a:r>
              <a:rPr lang="en-US" sz="2400"/>
              <a:t>Be Ready</a:t>
            </a:r>
          </a:p>
          <a:p>
            <a:pPr lvl="1"/>
            <a:r>
              <a:rPr lang="en-US" sz="2400"/>
              <a:t>Design Readiness</a:t>
            </a:r>
          </a:p>
          <a:p>
            <a:r>
              <a:rPr lang="en-US" sz="2800"/>
              <a:t>Local Relationship</a:t>
            </a:r>
          </a:p>
          <a:p>
            <a:r>
              <a:rPr lang="en-US" sz="2800"/>
              <a:t>Improvements/Ideas/Modeling</a:t>
            </a:r>
          </a:p>
          <a:p>
            <a:r>
              <a:rPr lang="en-US" sz="2800"/>
              <a:t>Technical Planning/Flushing</a:t>
            </a:r>
          </a:p>
          <a:p>
            <a:r>
              <a:rPr lang="en-US" sz="2800"/>
              <a:t>Effective Program Mgt Team</a:t>
            </a:r>
          </a:p>
        </p:txBody>
      </p:sp>
    </p:spTree>
    <p:extLst>
      <p:ext uri="{BB962C8B-B14F-4D97-AF65-F5344CB8AC3E}">
        <p14:creationId xmlns:p14="http://schemas.microsoft.com/office/powerpoint/2010/main" val="3655408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EDB6-A4CF-4E0F-B91D-1E8B5DF4A84C}"/>
              </a:ext>
            </a:extLst>
          </p:cNvPr>
          <p:cNvSpPr>
            <a:spLocks noGrp="1"/>
          </p:cNvSpPr>
          <p:nvPr>
            <p:ph type="title"/>
          </p:nvPr>
        </p:nvSpPr>
        <p:spPr>
          <a:xfrm>
            <a:off x="773290" y="754711"/>
            <a:ext cx="3059237" cy="1600200"/>
          </a:xfrm>
        </p:spPr>
        <p:txBody>
          <a:bodyPr/>
          <a:lstStyle/>
          <a:p>
            <a:r>
              <a:rPr lang="en-US" sz="3200"/>
              <a:t>Program Management</a:t>
            </a:r>
          </a:p>
        </p:txBody>
      </p:sp>
      <p:sp>
        <p:nvSpPr>
          <p:cNvPr id="3" name="Content Placeholder 2">
            <a:extLst>
              <a:ext uri="{FF2B5EF4-FFF2-40B4-BE49-F238E27FC236}">
                <a16:creationId xmlns:a16="http://schemas.microsoft.com/office/drawing/2014/main" id="{AF396B15-3693-4135-96BC-ED09EF9B6141}"/>
              </a:ext>
            </a:extLst>
          </p:cNvPr>
          <p:cNvSpPr>
            <a:spLocks noGrp="1"/>
          </p:cNvSpPr>
          <p:nvPr>
            <p:ph idx="1"/>
          </p:nvPr>
        </p:nvSpPr>
        <p:spPr>
          <a:xfrm>
            <a:off x="5110829" y="1983957"/>
            <a:ext cx="5548204" cy="4572000"/>
          </a:xfrm>
        </p:spPr>
        <p:txBody>
          <a:bodyPr vert="horz" lIns="91440" tIns="45720" rIns="91440" bIns="45720" rtlCol="0" anchor="t">
            <a:normAutofit/>
          </a:bodyPr>
          <a:lstStyle/>
          <a:p>
            <a:r>
              <a:rPr lang="en-US" sz="2400">
                <a:solidFill>
                  <a:schemeClr val="tx1"/>
                </a:solidFill>
              </a:rPr>
              <a:t>Process of managing Tribe's portfolio of projects to improve program performance:</a:t>
            </a:r>
          </a:p>
          <a:p>
            <a:pPr lvl="1"/>
            <a:r>
              <a:rPr lang="en-US" sz="2000">
                <a:solidFill>
                  <a:schemeClr val="tx1"/>
                </a:solidFill>
              </a:rPr>
              <a:t>Economies of Scale</a:t>
            </a:r>
          </a:p>
          <a:p>
            <a:pPr lvl="1"/>
            <a:r>
              <a:rPr lang="en-US" sz="2000">
                <a:solidFill>
                  <a:schemeClr val="tx1"/>
                </a:solidFill>
              </a:rPr>
              <a:t>Reduced Risk</a:t>
            </a:r>
          </a:p>
          <a:p>
            <a:pPr lvl="1"/>
            <a:r>
              <a:rPr lang="en-US" sz="2000">
                <a:solidFill>
                  <a:schemeClr val="tx1"/>
                </a:solidFill>
              </a:rPr>
              <a:t>Reduced Cost</a:t>
            </a:r>
          </a:p>
          <a:p>
            <a:pPr lvl="1"/>
            <a:r>
              <a:rPr lang="en-US" sz="2000">
                <a:solidFill>
                  <a:schemeClr val="tx1"/>
                </a:solidFill>
              </a:rPr>
              <a:t>Better Communication</a:t>
            </a:r>
          </a:p>
          <a:p>
            <a:pPr lvl="1"/>
            <a:r>
              <a:rPr lang="en-US" sz="2000">
                <a:solidFill>
                  <a:schemeClr val="tx1"/>
                </a:solidFill>
              </a:rPr>
              <a:t>Faster Response Time</a:t>
            </a:r>
          </a:p>
          <a:p>
            <a:pPr lvl="1"/>
            <a:r>
              <a:rPr lang="en-US" sz="2000">
                <a:solidFill>
                  <a:schemeClr val="tx1"/>
                </a:solidFill>
              </a:rPr>
              <a:t>Better Services to Tribal Members</a:t>
            </a:r>
          </a:p>
        </p:txBody>
      </p:sp>
      <p:sp>
        <p:nvSpPr>
          <p:cNvPr id="4" name="Content Placeholder 2">
            <a:extLst>
              <a:ext uri="{FF2B5EF4-FFF2-40B4-BE49-F238E27FC236}">
                <a16:creationId xmlns:a16="http://schemas.microsoft.com/office/drawing/2014/main" id="{5C593BE9-8E77-4981-9DD2-46FAF44BAFD4}"/>
              </a:ext>
            </a:extLst>
          </p:cNvPr>
          <p:cNvSpPr txBox="1">
            <a:spLocks/>
          </p:cNvSpPr>
          <p:nvPr/>
        </p:nvSpPr>
        <p:spPr>
          <a:xfrm>
            <a:off x="3598326" y="7053759"/>
            <a:ext cx="5356283" cy="2871801"/>
          </a:xfrm>
          <a:prstGeom prst="rect">
            <a:avLst/>
          </a:prstGeom>
        </p:spPr>
        <p:txBody>
          <a:bodyPr vert="horz" lIns="91440" tIns="45720" rIns="91440" bIns="45720" numCol="2"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a:t>Manages</a:t>
            </a:r>
          </a:p>
          <a:p>
            <a:pPr lvl="1"/>
            <a:r>
              <a:rPr lang="en-US" sz="1800"/>
              <a:t>Planning</a:t>
            </a:r>
          </a:p>
          <a:p>
            <a:pPr lvl="1"/>
            <a:r>
              <a:rPr lang="en-US" sz="1800"/>
              <a:t>Funding</a:t>
            </a:r>
          </a:p>
          <a:p>
            <a:pPr lvl="1"/>
            <a:r>
              <a:rPr lang="en-US" sz="1800"/>
              <a:t>Material</a:t>
            </a:r>
          </a:p>
          <a:p>
            <a:pPr lvl="1"/>
            <a:r>
              <a:rPr lang="en-US" sz="1800"/>
              <a:t>Labor</a:t>
            </a:r>
          </a:p>
          <a:p>
            <a:pPr lvl="1"/>
            <a:r>
              <a:rPr lang="en-US" sz="1800"/>
              <a:t>Contractors</a:t>
            </a:r>
          </a:p>
          <a:p>
            <a:pPr lvl="1"/>
            <a:r>
              <a:rPr lang="en-US" sz="1800"/>
              <a:t>Engineering</a:t>
            </a:r>
            <a:br>
              <a:rPr lang="en-US" sz="1800"/>
            </a:br>
            <a:br>
              <a:rPr lang="en-US" sz="1800"/>
            </a:br>
            <a:endParaRPr lang="en-US" sz="1800"/>
          </a:p>
          <a:p>
            <a:pPr lvl="1"/>
            <a:r>
              <a:rPr lang="en-US" sz="1800"/>
              <a:t>Change </a:t>
            </a:r>
            <a:br>
              <a:rPr lang="en-US" sz="1800"/>
            </a:br>
            <a:r>
              <a:rPr lang="en-US" sz="1800"/>
              <a:t>Management</a:t>
            </a:r>
          </a:p>
          <a:p>
            <a:pPr lvl="1"/>
            <a:r>
              <a:rPr lang="en-US" sz="1800"/>
              <a:t>Costs</a:t>
            </a:r>
          </a:p>
          <a:p>
            <a:pPr lvl="1"/>
            <a:r>
              <a:rPr lang="en-US" sz="1800"/>
              <a:t>Acquisitions</a:t>
            </a:r>
          </a:p>
          <a:p>
            <a:pPr lvl="1"/>
            <a:r>
              <a:rPr lang="en-US" sz="1800"/>
              <a:t>Environmental, </a:t>
            </a:r>
            <a:br>
              <a:rPr lang="en-US" sz="1800"/>
            </a:br>
            <a:r>
              <a:rPr lang="en-US" sz="1800"/>
              <a:t>Regulatory</a:t>
            </a:r>
          </a:p>
          <a:p>
            <a:pPr lvl="1"/>
            <a:r>
              <a:rPr lang="en-US" sz="1800"/>
              <a:t>Resources</a:t>
            </a:r>
          </a:p>
        </p:txBody>
      </p:sp>
    </p:spTree>
    <p:extLst>
      <p:ext uri="{BB962C8B-B14F-4D97-AF65-F5344CB8AC3E}">
        <p14:creationId xmlns:p14="http://schemas.microsoft.com/office/powerpoint/2010/main" val="4244269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C3B088-EBEE-467E-91F1-D98902ABE482}"/>
              </a:ext>
            </a:extLst>
          </p:cNvPr>
          <p:cNvPicPr>
            <a:picLocks noChangeAspect="1"/>
          </p:cNvPicPr>
          <p:nvPr/>
        </p:nvPicPr>
        <p:blipFill>
          <a:blip r:embed="rId2"/>
          <a:stretch>
            <a:fillRect/>
          </a:stretch>
        </p:blipFill>
        <p:spPr>
          <a:xfrm>
            <a:off x="44823" y="0"/>
            <a:ext cx="12102353" cy="6858000"/>
          </a:xfrm>
          <a:prstGeom prst="rect">
            <a:avLst/>
          </a:prstGeom>
        </p:spPr>
      </p:pic>
    </p:spTree>
    <p:extLst>
      <p:ext uri="{BB962C8B-B14F-4D97-AF65-F5344CB8AC3E}">
        <p14:creationId xmlns:p14="http://schemas.microsoft.com/office/powerpoint/2010/main" val="16581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627D-42B2-452D-8286-B6530458F73F}"/>
              </a:ext>
            </a:extLst>
          </p:cNvPr>
          <p:cNvSpPr>
            <a:spLocks noGrp="1"/>
          </p:cNvSpPr>
          <p:nvPr>
            <p:ph type="title"/>
          </p:nvPr>
        </p:nvSpPr>
        <p:spPr/>
        <p:txBody>
          <a:bodyPr/>
          <a:lstStyle/>
          <a:p>
            <a:r>
              <a:rPr lang="en-US"/>
              <a:t>Program Management</a:t>
            </a:r>
          </a:p>
        </p:txBody>
      </p:sp>
      <p:sp>
        <p:nvSpPr>
          <p:cNvPr id="3" name="Content Placeholder 2">
            <a:extLst>
              <a:ext uri="{FF2B5EF4-FFF2-40B4-BE49-F238E27FC236}">
                <a16:creationId xmlns:a16="http://schemas.microsoft.com/office/drawing/2014/main" id="{67BE9160-6898-4797-A64E-D416ECA9BC57}"/>
              </a:ext>
            </a:extLst>
          </p:cNvPr>
          <p:cNvSpPr>
            <a:spLocks noGrp="1"/>
          </p:cNvSpPr>
          <p:nvPr>
            <p:ph idx="1"/>
          </p:nvPr>
        </p:nvSpPr>
        <p:spPr>
          <a:xfrm>
            <a:off x="1154954" y="2603500"/>
            <a:ext cx="5320491" cy="3416300"/>
          </a:xfrm>
        </p:spPr>
        <p:txBody>
          <a:bodyPr vert="horz" lIns="91440" tIns="45720" rIns="91440" bIns="45720" rtlCol="0" anchor="t">
            <a:normAutofit lnSpcReduction="10000"/>
          </a:bodyPr>
          <a:lstStyle/>
          <a:p>
            <a:r>
              <a:rPr lang="en-US" sz="2400" dirty="0"/>
              <a:t>Managing Outside Forces and Change Case Studies</a:t>
            </a:r>
            <a:endParaRPr lang="en-US" dirty="0"/>
          </a:p>
          <a:p>
            <a:pPr lvl="1"/>
            <a:r>
              <a:rPr lang="en-US" sz="2200" dirty="0"/>
              <a:t>Steel Pipe </a:t>
            </a:r>
          </a:p>
          <a:p>
            <a:pPr lvl="1"/>
            <a:r>
              <a:rPr lang="en-US" sz="2200" dirty="0"/>
              <a:t>Steel Tariffs </a:t>
            </a:r>
            <a:endParaRPr lang="en-US" dirty="0"/>
          </a:p>
          <a:p>
            <a:pPr lvl="1"/>
            <a:r>
              <a:rPr lang="en-US" sz="2200" dirty="0"/>
              <a:t>OM&amp;R</a:t>
            </a:r>
          </a:p>
          <a:p>
            <a:pPr lvl="1"/>
            <a:r>
              <a:rPr lang="en-US" sz="2200" dirty="0"/>
              <a:t>Master Plan &amp; Tribal Vision</a:t>
            </a:r>
          </a:p>
          <a:p>
            <a:r>
              <a:rPr lang="en-US" sz="2400" dirty="0"/>
              <a:t>Fight or Adapt </a:t>
            </a:r>
          </a:p>
          <a:p>
            <a:pPr lvl="1"/>
            <a:r>
              <a:rPr lang="en-US" sz="2200" dirty="0"/>
              <a:t> Is Vision the Same or Revised?</a:t>
            </a:r>
          </a:p>
        </p:txBody>
      </p:sp>
      <p:pic>
        <p:nvPicPr>
          <p:cNvPr id="5" name="Picture 4">
            <a:extLst>
              <a:ext uri="{FF2B5EF4-FFF2-40B4-BE49-F238E27FC236}">
                <a16:creationId xmlns:a16="http://schemas.microsoft.com/office/drawing/2014/main" id="{0C617826-4717-4BD8-AEE4-EAC5BEB980E8}"/>
              </a:ext>
            </a:extLst>
          </p:cNvPr>
          <p:cNvPicPr>
            <a:picLocks noChangeAspect="1"/>
          </p:cNvPicPr>
          <p:nvPr/>
        </p:nvPicPr>
        <p:blipFill>
          <a:blip r:embed="rId2"/>
          <a:stretch>
            <a:fillRect/>
          </a:stretch>
        </p:blipFill>
        <p:spPr>
          <a:xfrm>
            <a:off x="6699378" y="2515507"/>
            <a:ext cx="4789715" cy="3592286"/>
          </a:xfrm>
          <a:prstGeom prst="rect">
            <a:avLst/>
          </a:prstGeom>
        </p:spPr>
      </p:pic>
    </p:spTree>
    <p:extLst>
      <p:ext uri="{BB962C8B-B14F-4D97-AF65-F5344CB8AC3E}">
        <p14:creationId xmlns:p14="http://schemas.microsoft.com/office/powerpoint/2010/main" val="2411210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3AB1-0361-4E37-87DF-C30DB0E99B78}"/>
              </a:ext>
            </a:extLst>
          </p:cNvPr>
          <p:cNvSpPr>
            <a:spLocks noGrp="1"/>
          </p:cNvSpPr>
          <p:nvPr>
            <p:ph type="title"/>
          </p:nvPr>
        </p:nvSpPr>
        <p:spPr/>
        <p:txBody>
          <a:bodyPr/>
          <a:lstStyle/>
          <a:p>
            <a:r>
              <a:rPr lang="en-US"/>
              <a:t>Location</a:t>
            </a:r>
          </a:p>
        </p:txBody>
      </p:sp>
      <p:sp>
        <p:nvSpPr>
          <p:cNvPr id="3" name="Content Placeholder 2">
            <a:extLst>
              <a:ext uri="{FF2B5EF4-FFF2-40B4-BE49-F238E27FC236}">
                <a16:creationId xmlns:a16="http://schemas.microsoft.com/office/drawing/2014/main" id="{9D647369-BBCC-43BB-A93F-4C855E2AB8C1}"/>
              </a:ext>
            </a:extLst>
          </p:cNvPr>
          <p:cNvSpPr>
            <a:spLocks noGrp="1"/>
          </p:cNvSpPr>
          <p:nvPr>
            <p:ph sz="half" idx="1"/>
          </p:nvPr>
        </p:nvSpPr>
        <p:spPr/>
        <p:txBody>
          <a:bodyPr/>
          <a:lstStyle/>
          <a:p>
            <a:pPr marL="0" indent="0">
              <a:buNone/>
            </a:pPr>
            <a:endParaRPr lang="en-US"/>
          </a:p>
          <a:p>
            <a:endParaRPr lang="en-US"/>
          </a:p>
        </p:txBody>
      </p:sp>
      <p:pic>
        <p:nvPicPr>
          <p:cNvPr id="4" name="Picture 3">
            <a:extLst>
              <a:ext uri="{FF2B5EF4-FFF2-40B4-BE49-F238E27FC236}">
                <a16:creationId xmlns:a16="http://schemas.microsoft.com/office/drawing/2014/main" id="{3FADB5FC-33FE-4E2D-85B6-F5D202C5261E}"/>
              </a:ext>
            </a:extLst>
          </p:cNvPr>
          <p:cNvPicPr>
            <a:picLocks noChangeAspect="1"/>
          </p:cNvPicPr>
          <p:nvPr/>
        </p:nvPicPr>
        <p:blipFill>
          <a:blip r:embed="rId2"/>
          <a:stretch>
            <a:fillRect/>
          </a:stretch>
        </p:blipFill>
        <p:spPr>
          <a:xfrm>
            <a:off x="6389847" y="2603500"/>
            <a:ext cx="5381625" cy="2600325"/>
          </a:xfrm>
          <a:prstGeom prst="rect">
            <a:avLst/>
          </a:prstGeom>
        </p:spPr>
      </p:pic>
      <p:pic>
        <p:nvPicPr>
          <p:cNvPr id="5" name="Picture 4">
            <a:extLst>
              <a:ext uri="{FF2B5EF4-FFF2-40B4-BE49-F238E27FC236}">
                <a16:creationId xmlns:a16="http://schemas.microsoft.com/office/drawing/2014/main" id="{94C4CACE-1F68-4372-A059-4E3C0BDCCAD6}"/>
              </a:ext>
            </a:extLst>
          </p:cNvPr>
          <p:cNvPicPr>
            <a:picLocks noChangeAspect="1"/>
          </p:cNvPicPr>
          <p:nvPr/>
        </p:nvPicPr>
        <p:blipFill>
          <a:blip r:embed="rId3"/>
          <a:stretch>
            <a:fillRect/>
          </a:stretch>
        </p:blipFill>
        <p:spPr>
          <a:xfrm>
            <a:off x="1008219" y="2881260"/>
            <a:ext cx="4741151" cy="2965993"/>
          </a:xfrm>
          <a:prstGeom prst="rect">
            <a:avLst/>
          </a:prstGeom>
        </p:spPr>
      </p:pic>
      <p:pic>
        <p:nvPicPr>
          <p:cNvPr id="6" name="Picture 5">
            <a:extLst>
              <a:ext uri="{FF2B5EF4-FFF2-40B4-BE49-F238E27FC236}">
                <a16:creationId xmlns:a16="http://schemas.microsoft.com/office/drawing/2014/main" id="{4DFB9C1B-2744-4C3E-ABC9-13B12A81B4DF}"/>
              </a:ext>
            </a:extLst>
          </p:cNvPr>
          <p:cNvPicPr>
            <a:picLocks noChangeAspect="1"/>
          </p:cNvPicPr>
          <p:nvPr/>
        </p:nvPicPr>
        <p:blipFill>
          <a:blip r:embed="rId4"/>
          <a:stretch>
            <a:fillRect/>
          </a:stretch>
        </p:blipFill>
        <p:spPr>
          <a:xfrm>
            <a:off x="6123261" y="4370387"/>
            <a:ext cx="2743200" cy="1666875"/>
          </a:xfrm>
          <a:prstGeom prst="rect">
            <a:avLst/>
          </a:prstGeom>
        </p:spPr>
      </p:pic>
      <p:pic>
        <p:nvPicPr>
          <p:cNvPr id="3074" name="Picture 2" descr="Image result for marias river montana">
            <a:extLst>
              <a:ext uri="{FF2B5EF4-FFF2-40B4-BE49-F238E27FC236}">
                <a16:creationId xmlns:a16="http://schemas.microsoft.com/office/drawing/2014/main" id="{5B3867B1-6376-406A-BD8B-2C0D89928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591" y="-3887433"/>
            <a:ext cx="5434409" cy="364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603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C12C-4F0E-43E2-B35B-4623E09AFB46}"/>
              </a:ext>
            </a:extLst>
          </p:cNvPr>
          <p:cNvSpPr>
            <a:spLocks noGrp="1"/>
          </p:cNvSpPr>
          <p:nvPr>
            <p:ph type="title"/>
          </p:nvPr>
        </p:nvSpPr>
        <p:spPr/>
        <p:txBody>
          <a:bodyPr/>
          <a:lstStyle/>
          <a:p>
            <a:r>
              <a:rPr lang="en-US"/>
              <a:t>Case Study – Steel Pipe</a:t>
            </a:r>
          </a:p>
        </p:txBody>
      </p:sp>
      <p:sp>
        <p:nvSpPr>
          <p:cNvPr id="3" name="Content Placeholder 2">
            <a:extLst>
              <a:ext uri="{FF2B5EF4-FFF2-40B4-BE49-F238E27FC236}">
                <a16:creationId xmlns:a16="http://schemas.microsoft.com/office/drawing/2014/main" id="{04C880A5-29F1-4FB6-960B-800A1A48FEBA}"/>
              </a:ext>
            </a:extLst>
          </p:cNvPr>
          <p:cNvSpPr>
            <a:spLocks noGrp="1"/>
          </p:cNvSpPr>
          <p:nvPr>
            <p:ph idx="1"/>
          </p:nvPr>
        </p:nvSpPr>
        <p:spPr/>
        <p:txBody>
          <a:bodyPr vert="horz" lIns="91440" tIns="45720" rIns="91440" bIns="45720" rtlCol="0" anchor="t">
            <a:normAutofit/>
          </a:bodyPr>
          <a:lstStyle/>
          <a:p>
            <a:r>
              <a:rPr lang="en-US" sz="2400"/>
              <a:t>Reclamation Design Standards</a:t>
            </a:r>
          </a:p>
          <a:p>
            <a:r>
              <a:rPr lang="en-US" sz="2400"/>
              <a:t>54 Miles Of Pipe</a:t>
            </a:r>
          </a:p>
          <a:p>
            <a:pPr lvl="1"/>
            <a:r>
              <a:rPr lang="en-US" sz="2000"/>
              <a:t>DIP ($2.55/gal)</a:t>
            </a:r>
          </a:p>
          <a:p>
            <a:pPr lvl="1"/>
            <a:r>
              <a:rPr lang="en-US" sz="2000"/>
              <a:t>PVC ($2.94/gal) </a:t>
            </a:r>
          </a:p>
          <a:p>
            <a:pPr lvl="1"/>
            <a:r>
              <a:rPr lang="en-US" sz="2000"/>
              <a:t>Steel ($3.21/gal)</a:t>
            </a:r>
          </a:p>
          <a:p>
            <a:r>
              <a:rPr lang="en-US" sz="2400"/>
              <a:t>Technical Memo 8140-CC-2004-1</a:t>
            </a:r>
          </a:p>
          <a:p>
            <a:r>
              <a:rPr lang="en-US" sz="2400"/>
              <a:t>Steel Decision Added $8M+/-</a:t>
            </a:r>
          </a:p>
        </p:txBody>
      </p:sp>
      <p:pic>
        <p:nvPicPr>
          <p:cNvPr id="6" name="Picture 5">
            <a:extLst>
              <a:ext uri="{FF2B5EF4-FFF2-40B4-BE49-F238E27FC236}">
                <a16:creationId xmlns:a16="http://schemas.microsoft.com/office/drawing/2014/main" id="{70DA7CF2-D09D-4113-83FC-76E1D427F6BE}"/>
              </a:ext>
            </a:extLst>
          </p:cNvPr>
          <p:cNvPicPr>
            <a:picLocks noChangeAspect="1"/>
          </p:cNvPicPr>
          <p:nvPr/>
        </p:nvPicPr>
        <p:blipFill>
          <a:blip r:embed="rId2"/>
          <a:stretch>
            <a:fillRect/>
          </a:stretch>
        </p:blipFill>
        <p:spPr>
          <a:xfrm>
            <a:off x="7536023" y="3340359"/>
            <a:ext cx="4466253" cy="3349690"/>
          </a:xfrm>
          <a:prstGeom prst="rect">
            <a:avLst/>
          </a:prstGeom>
        </p:spPr>
      </p:pic>
      <p:pic>
        <p:nvPicPr>
          <p:cNvPr id="4" name="Picture 3">
            <a:extLst>
              <a:ext uri="{FF2B5EF4-FFF2-40B4-BE49-F238E27FC236}">
                <a16:creationId xmlns:a16="http://schemas.microsoft.com/office/drawing/2014/main" id="{06B74DFE-25E6-4A41-95ED-96A1F41AC768}"/>
              </a:ext>
            </a:extLst>
          </p:cNvPr>
          <p:cNvPicPr>
            <a:picLocks noChangeAspect="1"/>
          </p:cNvPicPr>
          <p:nvPr/>
        </p:nvPicPr>
        <p:blipFill rotWithShape="1">
          <a:blip r:embed="rId3"/>
          <a:srcRect l="25193" t="15654" r="26385" b="28458"/>
          <a:stretch/>
        </p:blipFill>
        <p:spPr>
          <a:xfrm>
            <a:off x="6402988" y="2603500"/>
            <a:ext cx="2467839" cy="17801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30491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a:extLst>
              <a:ext uri="{FF2B5EF4-FFF2-40B4-BE49-F238E27FC236}">
                <a16:creationId xmlns:a16="http://schemas.microsoft.com/office/drawing/2014/main" id="{F3A3C797-7665-46AD-8E63-E782FC6E6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219" y="2407298"/>
            <a:ext cx="7828740" cy="445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0D3FF21-B49A-49D3-BF1D-1FCEC67DBAAB}"/>
              </a:ext>
            </a:extLst>
          </p:cNvPr>
          <p:cNvSpPr>
            <a:spLocks noGrp="1"/>
          </p:cNvSpPr>
          <p:nvPr>
            <p:ph type="title"/>
          </p:nvPr>
        </p:nvSpPr>
        <p:spPr>
          <a:xfrm>
            <a:off x="838200" y="1003987"/>
            <a:ext cx="10515600" cy="530802"/>
          </a:xfrm>
        </p:spPr>
        <p:txBody>
          <a:bodyPr>
            <a:normAutofit fontScale="90000"/>
          </a:bodyPr>
          <a:lstStyle/>
          <a:p>
            <a:r>
              <a:rPr lang="en-US"/>
              <a:t>Case Study: Project Delivery = Funding </a:t>
            </a:r>
          </a:p>
        </p:txBody>
      </p:sp>
      <p:sp>
        <p:nvSpPr>
          <p:cNvPr id="4" name="Title 1">
            <a:extLst>
              <a:ext uri="{FF2B5EF4-FFF2-40B4-BE49-F238E27FC236}">
                <a16:creationId xmlns:a16="http://schemas.microsoft.com/office/drawing/2014/main" id="{FBD35C38-9E7D-4815-9C9E-0AABF2E5AF5B}"/>
              </a:ext>
            </a:extLst>
          </p:cNvPr>
          <p:cNvSpPr>
            <a:spLocks noGrp="1"/>
          </p:cNvSpPr>
          <p:nvPr>
            <p:ph idx="1"/>
          </p:nvPr>
        </p:nvSpPr>
        <p:spPr>
          <a:xfrm>
            <a:off x="838200" y="1825625"/>
            <a:ext cx="10515600" cy="4351338"/>
          </a:xfrm>
        </p:spPr>
        <p:txBody>
          <a:bodyPr>
            <a:normAutofit fontScale="97500"/>
          </a:bodyPr>
          <a:lstStyle/>
          <a:p>
            <a:pPr marL="0" indent="0">
              <a:buNone/>
            </a:pPr>
            <a:br>
              <a:rPr lang="en-US"/>
            </a:br>
            <a:endParaRPr lang="en-US"/>
          </a:p>
        </p:txBody>
      </p:sp>
      <p:sp>
        <p:nvSpPr>
          <p:cNvPr id="10" name="TextBox 9">
            <a:extLst>
              <a:ext uri="{FF2B5EF4-FFF2-40B4-BE49-F238E27FC236}">
                <a16:creationId xmlns:a16="http://schemas.microsoft.com/office/drawing/2014/main" id="{5DCF0401-B76A-4495-9C9E-A4BD0DCA624C}"/>
              </a:ext>
            </a:extLst>
          </p:cNvPr>
          <p:cNvSpPr txBox="1"/>
          <p:nvPr/>
        </p:nvSpPr>
        <p:spPr>
          <a:xfrm>
            <a:off x="194310" y="2503170"/>
            <a:ext cx="2499360" cy="10071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Limited </a:t>
            </a:r>
            <a:r>
              <a:rPr lang="en-US">
                <a:ea typeface="+mn-lt"/>
                <a:cs typeface="+mn-lt"/>
              </a:rPr>
              <a:t>Funding</a:t>
            </a:r>
            <a:r>
              <a:rPr lang="en-US"/>
              <a:t> and Project Success, Increasing Ceiling</a:t>
            </a:r>
          </a:p>
        </p:txBody>
      </p:sp>
      <p:sp>
        <p:nvSpPr>
          <p:cNvPr id="12" name="TextBox 11">
            <a:extLst>
              <a:ext uri="{FF2B5EF4-FFF2-40B4-BE49-F238E27FC236}">
                <a16:creationId xmlns:a16="http://schemas.microsoft.com/office/drawing/2014/main" id="{1E0044B5-A1C5-433A-9F3D-24093044CFAF}"/>
              </a:ext>
            </a:extLst>
          </p:cNvPr>
          <p:cNvSpPr txBox="1"/>
          <p:nvPr/>
        </p:nvSpPr>
        <p:spPr>
          <a:xfrm>
            <a:off x="6259830" y="3196589"/>
            <a:ext cx="2499360" cy="100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Increased Funding and Project Success, Paydown of Ceiling</a:t>
            </a:r>
          </a:p>
        </p:txBody>
      </p:sp>
      <p:cxnSp>
        <p:nvCxnSpPr>
          <p:cNvPr id="11" name="Straight Arrow Connector 10">
            <a:extLst>
              <a:ext uri="{FF2B5EF4-FFF2-40B4-BE49-F238E27FC236}">
                <a16:creationId xmlns:a16="http://schemas.microsoft.com/office/drawing/2014/main" id="{18FF20F8-FBF3-4B33-91DA-65BE8CF07FB1}"/>
              </a:ext>
            </a:extLst>
          </p:cNvPr>
          <p:cNvCxnSpPr/>
          <p:nvPr/>
        </p:nvCxnSpPr>
        <p:spPr>
          <a:xfrm>
            <a:off x="4794885" y="3217545"/>
            <a:ext cx="1181100" cy="11277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EA7CA4-328C-4CD5-95B6-FC946355B56C}"/>
              </a:ext>
            </a:extLst>
          </p:cNvPr>
          <p:cNvCxnSpPr>
            <a:cxnSpLocks/>
          </p:cNvCxnSpPr>
          <p:nvPr/>
        </p:nvCxnSpPr>
        <p:spPr>
          <a:xfrm flipV="1">
            <a:off x="3452276" y="3293744"/>
            <a:ext cx="830580" cy="97536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376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D62A6-05C0-40FD-AE5F-21F02CE8CE7F}"/>
              </a:ext>
            </a:extLst>
          </p:cNvPr>
          <p:cNvSpPr>
            <a:spLocks noGrp="1"/>
          </p:cNvSpPr>
          <p:nvPr>
            <p:ph idx="1"/>
          </p:nvPr>
        </p:nvSpPr>
        <p:spPr>
          <a:xfrm>
            <a:off x="838200" y="2547257"/>
            <a:ext cx="10825065" cy="3629706"/>
          </a:xfrm>
        </p:spPr>
        <p:txBody>
          <a:bodyPr vert="horz" lIns="91440" tIns="45720" rIns="91440" bIns="45720" rtlCol="0" anchor="t">
            <a:normAutofit fontScale="92500" lnSpcReduction="10000"/>
          </a:bodyPr>
          <a:lstStyle/>
          <a:p>
            <a:r>
              <a:rPr lang="en-US" sz="2400"/>
              <a:t>Lessons</a:t>
            </a:r>
          </a:p>
          <a:p>
            <a:pPr lvl="1"/>
            <a:r>
              <a:rPr lang="en-US" sz="2000"/>
              <a:t>Authorization Doesn't Mean Appropriation</a:t>
            </a:r>
          </a:p>
          <a:p>
            <a:pPr lvl="1"/>
            <a:r>
              <a:rPr lang="en-US" sz="2000"/>
              <a:t>Capability to Complete</a:t>
            </a:r>
            <a:endParaRPr lang="en-US"/>
          </a:p>
          <a:p>
            <a:pPr lvl="1"/>
            <a:r>
              <a:rPr lang="en-US" sz="2000"/>
              <a:t>Self Perform (638) or Bid</a:t>
            </a:r>
          </a:p>
          <a:p>
            <a:pPr lvl="1"/>
            <a:r>
              <a:rPr lang="en-US" sz="2000"/>
              <a:t>Labor Pool Skills, Remote Site, etc.</a:t>
            </a:r>
          </a:p>
          <a:p>
            <a:r>
              <a:rPr lang="en-US" sz="2400"/>
              <a:t>ARRA</a:t>
            </a:r>
          </a:p>
          <a:p>
            <a:pPr lvl="1"/>
            <a:r>
              <a:rPr lang="en-US" sz="2000"/>
              <a:t>$24M </a:t>
            </a:r>
          </a:p>
          <a:p>
            <a:r>
              <a:rPr lang="en-US" sz="2400"/>
              <a:t>Negotiations</a:t>
            </a:r>
          </a:p>
          <a:p>
            <a:pPr lvl="1"/>
            <a:r>
              <a:rPr lang="en-US" sz="2000"/>
              <a:t>Revised Plan in Exchange for Funding Support</a:t>
            </a:r>
          </a:p>
        </p:txBody>
      </p:sp>
      <p:sp>
        <p:nvSpPr>
          <p:cNvPr id="5" name="Title 4">
            <a:extLst>
              <a:ext uri="{FF2B5EF4-FFF2-40B4-BE49-F238E27FC236}">
                <a16:creationId xmlns:a16="http://schemas.microsoft.com/office/drawing/2014/main" id="{D40BC5A8-CCF7-4DE7-8406-646423A627E1}"/>
              </a:ext>
            </a:extLst>
          </p:cNvPr>
          <p:cNvSpPr>
            <a:spLocks noGrp="1"/>
          </p:cNvSpPr>
          <p:nvPr>
            <p:ph type="title"/>
          </p:nvPr>
        </p:nvSpPr>
        <p:spPr/>
        <p:txBody>
          <a:bodyPr/>
          <a:lstStyle/>
          <a:p>
            <a:r>
              <a:rPr lang="en-US"/>
              <a:t>Effective Implementation </a:t>
            </a:r>
            <a:br>
              <a:rPr lang="en-US"/>
            </a:br>
            <a:r>
              <a:rPr lang="en-US"/>
              <a:t>Leads to Funding</a:t>
            </a:r>
          </a:p>
        </p:txBody>
      </p:sp>
      <p:pic>
        <p:nvPicPr>
          <p:cNvPr id="4" name="Picture 3">
            <a:extLst>
              <a:ext uri="{FF2B5EF4-FFF2-40B4-BE49-F238E27FC236}">
                <a16:creationId xmlns:a16="http://schemas.microsoft.com/office/drawing/2014/main" id="{28641A9D-E416-47DE-A33B-C1A6A7F19E4B}"/>
              </a:ext>
            </a:extLst>
          </p:cNvPr>
          <p:cNvPicPr>
            <a:picLocks noChangeAspect="1"/>
          </p:cNvPicPr>
          <p:nvPr/>
        </p:nvPicPr>
        <p:blipFill>
          <a:blip r:embed="rId2"/>
          <a:stretch>
            <a:fillRect/>
          </a:stretch>
        </p:blipFill>
        <p:spPr>
          <a:xfrm>
            <a:off x="8045450" y="2449688"/>
            <a:ext cx="3060700" cy="4080933"/>
          </a:xfrm>
          <a:prstGeom prst="rect">
            <a:avLst/>
          </a:prstGeom>
        </p:spPr>
      </p:pic>
    </p:spTree>
    <p:extLst>
      <p:ext uri="{BB962C8B-B14F-4D97-AF65-F5344CB8AC3E}">
        <p14:creationId xmlns:p14="http://schemas.microsoft.com/office/powerpoint/2010/main" val="793573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CD8606A6-68E3-42A0-9E30-CA0C7E423F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24E37259-154B-4950-A38B-264B4FA1F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E78439BC-169B-4501-88C1-F0A3F912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164F75ED-C67C-4C01-8267-96712AFF9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4AC2CEE-0BD2-4824-8C06-55FAF85A0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DF73CDB-9005-4A57-A1E0-D78BB4A4A0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AB0D0E7A-A15F-483F-AA33-E12168444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5E1DA231-CB64-4D3F-8A37-F70E3DC757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F5F97C5-1457-46F5-8801-CFC84404F665}"/>
              </a:ext>
            </a:extLst>
          </p:cNvPr>
          <p:cNvSpPr>
            <a:spLocks noGrp="1"/>
          </p:cNvSpPr>
          <p:nvPr>
            <p:ph type="title"/>
          </p:nvPr>
        </p:nvSpPr>
        <p:spPr>
          <a:xfrm>
            <a:off x="639098" y="629265"/>
            <a:ext cx="5132438" cy="1622322"/>
          </a:xfrm>
        </p:spPr>
        <p:txBody>
          <a:bodyPr>
            <a:normAutofit/>
          </a:bodyPr>
          <a:lstStyle/>
          <a:p>
            <a:r>
              <a:rPr lang="en-US"/>
              <a:t>Case Study - OM&amp;R Importance</a:t>
            </a:r>
          </a:p>
        </p:txBody>
      </p:sp>
      <p:sp>
        <p:nvSpPr>
          <p:cNvPr id="3" name="Content Placeholder 2">
            <a:extLst>
              <a:ext uri="{FF2B5EF4-FFF2-40B4-BE49-F238E27FC236}">
                <a16:creationId xmlns:a16="http://schemas.microsoft.com/office/drawing/2014/main" id="{EF291881-B813-4EE6-A81F-F4632C41387D}"/>
              </a:ext>
            </a:extLst>
          </p:cNvPr>
          <p:cNvSpPr>
            <a:spLocks noGrp="1"/>
          </p:cNvSpPr>
          <p:nvPr>
            <p:ph idx="1"/>
          </p:nvPr>
        </p:nvSpPr>
        <p:spPr>
          <a:xfrm>
            <a:off x="639098" y="2418735"/>
            <a:ext cx="5132439" cy="3811742"/>
          </a:xfrm>
        </p:spPr>
        <p:txBody>
          <a:bodyPr vert="horz" lIns="91440" tIns="45720" rIns="91440" bIns="45720" rtlCol="0" anchor="ctr">
            <a:normAutofit/>
          </a:bodyPr>
          <a:lstStyle/>
          <a:p>
            <a:r>
              <a:rPr lang="en-US" sz="2000" dirty="0">
                <a:solidFill>
                  <a:schemeClr val="bg1"/>
                </a:solidFill>
              </a:rPr>
              <a:t>2002 Trust Fund = $20M</a:t>
            </a:r>
          </a:p>
          <a:p>
            <a:pPr lvl="1"/>
            <a:r>
              <a:rPr lang="en-US" sz="1800" dirty="0">
                <a:solidFill>
                  <a:schemeClr val="bg1"/>
                </a:solidFill>
              </a:rPr>
              <a:t>$15M Tribal &amp; $5M Federal</a:t>
            </a:r>
          </a:p>
          <a:p>
            <a:r>
              <a:rPr lang="en-US" sz="2000" dirty="0">
                <a:solidFill>
                  <a:schemeClr val="bg1"/>
                </a:solidFill>
              </a:rPr>
              <a:t>2010 Trust Fund Needs - $139M</a:t>
            </a:r>
          </a:p>
          <a:p>
            <a:pPr lvl="1"/>
            <a:r>
              <a:rPr lang="en-US" sz="1800" dirty="0">
                <a:solidFill>
                  <a:schemeClr val="bg1"/>
                </a:solidFill>
              </a:rPr>
              <a:t>Federal Contribution via BIA??</a:t>
            </a:r>
          </a:p>
          <a:p>
            <a:r>
              <a:rPr lang="en-US" sz="2000" dirty="0">
                <a:solidFill>
                  <a:schemeClr val="bg1"/>
                </a:solidFill>
              </a:rPr>
              <a:t>2019  - To be Revised </a:t>
            </a:r>
          </a:p>
          <a:p>
            <a:pPr lvl="1"/>
            <a:r>
              <a:rPr lang="en-US" sz="1800" dirty="0">
                <a:solidFill>
                  <a:schemeClr val="bg1"/>
                </a:solidFill>
              </a:rPr>
              <a:t>Alternative Funding = BIA?</a:t>
            </a:r>
          </a:p>
          <a:p>
            <a:r>
              <a:rPr lang="en-US" sz="2000" dirty="0">
                <a:solidFill>
                  <a:schemeClr val="bg1"/>
                </a:solidFill>
                <a:ea typeface="+mn-lt"/>
                <a:cs typeface="+mn-lt"/>
              </a:rPr>
              <a:t>Program Mgt Team has been critical to managing this Team</a:t>
            </a:r>
          </a:p>
          <a:p>
            <a:endParaRPr lang="en-US" sz="2000" dirty="0">
              <a:solidFill>
                <a:schemeClr val="bg1"/>
              </a:solidFill>
            </a:endParaRPr>
          </a:p>
        </p:txBody>
      </p:sp>
      <p:pic>
        <p:nvPicPr>
          <p:cNvPr id="5" name="Picture 4">
            <a:extLst>
              <a:ext uri="{FF2B5EF4-FFF2-40B4-BE49-F238E27FC236}">
                <a16:creationId xmlns:a16="http://schemas.microsoft.com/office/drawing/2014/main" id="{26791A9E-0096-4506-BEE7-CAE0A9E92885}"/>
              </a:ext>
            </a:extLst>
          </p:cNvPr>
          <p:cNvPicPr>
            <a:picLocks noChangeAspect="1"/>
          </p:cNvPicPr>
          <p:nvPr/>
        </p:nvPicPr>
        <p:blipFill>
          <a:blip r:embed="rId3"/>
          <a:stretch>
            <a:fillRect/>
          </a:stretch>
        </p:blipFill>
        <p:spPr>
          <a:xfrm>
            <a:off x="6700827" y="791190"/>
            <a:ext cx="4842716" cy="5293200"/>
          </a:xfrm>
          <a:prstGeom prst="rect">
            <a:avLst/>
          </a:prstGeom>
        </p:spPr>
      </p:pic>
      <p:sp>
        <p:nvSpPr>
          <p:cNvPr id="19" name="Rectangle 18">
            <a:extLst>
              <a:ext uri="{FF2B5EF4-FFF2-40B4-BE49-F238E27FC236}">
                <a16:creationId xmlns:a16="http://schemas.microsoft.com/office/drawing/2014/main" id="{AAE14786-67C6-4181-AE13-325D2D416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6173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1FC6-740A-4D99-A2E0-6481FBBCB3DC}"/>
              </a:ext>
            </a:extLst>
          </p:cNvPr>
          <p:cNvSpPr>
            <a:spLocks noGrp="1"/>
          </p:cNvSpPr>
          <p:nvPr>
            <p:ph type="title"/>
          </p:nvPr>
        </p:nvSpPr>
        <p:spPr/>
        <p:txBody>
          <a:bodyPr anchor="b">
            <a:normAutofit fontScale="90000"/>
          </a:bodyPr>
          <a:lstStyle/>
          <a:p>
            <a:r>
              <a:rPr lang="en-US" sz="4100"/>
              <a:t>Weathering the Storm of Change</a:t>
            </a:r>
          </a:p>
        </p:txBody>
      </p:sp>
      <p:pic>
        <p:nvPicPr>
          <p:cNvPr id="7" name="Content Placeholder 3">
            <a:extLst>
              <a:ext uri="{FF2B5EF4-FFF2-40B4-BE49-F238E27FC236}">
                <a16:creationId xmlns:a16="http://schemas.microsoft.com/office/drawing/2014/main" id="{08715419-47B0-40F7-942F-AF0ABEAB1CA3}"/>
              </a:ext>
            </a:extLst>
          </p:cNvPr>
          <p:cNvPicPr>
            <a:picLocks noChangeAspect="1"/>
          </p:cNvPicPr>
          <p:nvPr/>
        </p:nvPicPr>
        <p:blipFill rotWithShape="1">
          <a:blip r:embed="rId2"/>
          <a:srcRect r="6767"/>
          <a:stretch/>
        </p:blipFill>
        <p:spPr>
          <a:xfrm>
            <a:off x="6755384" y="0"/>
            <a:ext cx="4635571" cy="6857990"/>
          </a:xfrm>
          <a:prstGeom prst="rect">
            <a:avLst/>
          </a:prstGeom>
          <a:effectLst/>
        </p:spPr>
      </p:pic>
    </p:spTree>
    <p:extLst>
      <p:ext uri="{BB962C8B-B14F-4D97-AF65-F5344CB8AC3E}">
        <p14:creationId xmlns:p14="http://schemas.microsoft.com/office/powerpoint/2010/main" val="165215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A8AACF-4DDA-4C81-AE6C-EE84182AF08D}"/>
              </a:ext>
            </a:extLst>
          </p:cNvPr>
          <p:cNvSpPr/>
          <p:nvPr/>
        </p:nvSpPr>
        <p:spPr>
          <a:xfrm>
            <a:off x="6506210" y="2603499"/>
            <a:ext cx="4979774" cy="36946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1AA0C38-0DCF-41A5-8895-094E82DBB58B}"/>
              </a:ext>
            </a:extLst>
          </p:cNvPr>
          <p:cNvSpPr>
            <a:spLocks noGrp="1"/>
          </p:cNvSpPr>
          <p:nvPr>
            <p:ph type="title"/>
          </p:nvPr>
        </p:nvSpPr>
        <p:spPr/>
        <p:txBody>
          <a:bodyPr/>
          <a:lstStyle/>
          <a:p>
            <a:r>
              <a:rPr lang="en-US"/>
              <a:t>Case Study = Master Plan </a:t>
            </a:r>
            <a:br>
              <a:rPr lang="en-US"/>
            </a:br>
            <a:r>
              <a:rPr lang="en-US"/>
              <a:t>Tribal Vision = Renewed</a:t>
            </a:r>
          </a:p>
        </p:txBody>
      </p:sp>
      <p:sp>
        <p:nvSpPr>
          <p:cNvPr id="3" name="Content Placeholder 2">
            <a:extLst>
              <a:ext uri="{FF2B5EF4-FFF2-40B4-BE49-F238E27FC236}">
                <a16:creationId xmlns:a16="http://schemas.microsoft.com/office/drawing/2014/main" id="{7E777B68-EF82-46B0-BF20-77E5384568CD}"/>
              </a:ext>
            </a:extLst>
          </p:cNvPr>
          <p:cNvSpPr>
            <a:spLocks noGrp="1"/>
          </p:cNvSpPr>
          <p:nvPr>
            <p:ph idx="1"/>
          </p:nvPr>
        </p:nvSpPr>
        <p:spPr>
          <a:xfrm>
            <a:off x="1154954" y="2603500"/>
            <a:ext cx="8761413" cy="4011904"/>
          </a:xfrm>
        </p:spPr>
        <p:txBody>
          <a:bodyPr>
            <a:normAutofit fontScale="92500" lnSpcReduction="10000"/>
          </a:bodyPr>
          <a:lstStyle/>
          <a:p>
            <a:r>
              <a:rPr lang="en-US" sz="2200" dirty="0"/>
              <a:t>5.5 MGD to Rocky Boy</a:t>
            </a:r>
          </a:p>
          <a:p>
            <a:pPr lvl="1"/>
            <a:r>
              <a:rPr lang="en-US" sz="1900" dirty="0"/>
              <a:t>Population</a:t>
            </a:r>
          </a:p>
          <a:p>
            <a:pPr lvl="1"/>
            <a:r>
              <a:rPr lang="en-US" sz="1900" dirty="0"/>
              <a:t>Removing Water Restrictions</a:t>
            </a:r>
          </a:p>
          <a:p>
            <a:pPr lvl="1"/>
            <a:r>
              <a:rPr lang="en-US" sz="1900" dirty="0"/>
              <a:t>Improve Water Quantity/Quality</a:t>
            </a:r>
          </a:p>
          <a:p>
            <a:r>
              <a:rPr lang="en-US" sz="2200" dirty="0"/>
              <a:t>Jobs (PL93-638)</a:t>
            </a:r>
          </a:p>
          <a:p>
            <a:r>
              <a:rPr lang="en-US" sz="2200" dirty="0"/>
              <a:t>Water Sales (10,000 acre ft)</a:t>
            </a:r>
          </a:p>
          <a:p>
            <a:r>
              <a:rPr lang="en-US" sz="2200" dirty="0"/>
              <a:t>Corelate Technical w/ that Vision</a:t>
            </a:r>
          </a:p>
          <a:p>
            <a:r>
              <a:rPr lang="en-US" sz="2200" dirty="0"/>
              <a:t>Alignment</a:t>
            </a:r>
          </a:p>
          <a:p>
            <a:r>
              <a:rPr lang="en-US" sz="2200" dirty="0"/>
              <a:t>Political Buy-In</a:t>
            </a:r>
          </a:p>
          <a:p>
            <a:r>
              <a:rPr lang="en-US" sz="2200" dirty="0"/>
              <a:t>Lead Agency Buy-In</a:t>
            </a:r>
          </a:p>
          <a:p>
            <a:endParaRPr lang="en-US" dirty="0"/>
          </a:p>
        </p:txBody>
      </p:sp>
      <p:sp>
        <p:nvSpPr>
          <p:cNvPr id="4" name="Title 1">
            <a:extLst>
              <a:ext uri="{FF2B5EF4-FFF2-40B4-BE49-F238E27FC236}">
                <a16:creationId xmlns:a16="http://schemas.microsoft.com/office/drawing/2014/main" id="{40B209AF-E3D1-48E9-88E5-7B54A14C38DC}"/>
              </a:ext>
            </a:extLst>
          </p:cNvPr>
          <p:cNvSpPr txBox="1">
            <a:spLocks/>
          </p:cNvSpPr>
          <p:nvPr/>
        </p:nvSpPr>
        <p:spPr>
          <a:xfrm>
            <a:off x="6948007" y="4654780"/>
            <a:ext cx="4207880" cy="14847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dirty="0">
                <a:latin typeface="+mn-lt"/>
              </a:rPr>
              <a:t>LEMONADE</a:t>
            </a:r>
          </a:p>
          <a:p>
            <a:pPr marL="742950" indent="-742950">
              <a:lnSpc>
                <a:spcPct val="100000"/>
              </a:lnSpc>
              <a:buAutoNum type="arabicPeriod"/>
            </a:pPr>
            <a:r>
              <a:rPr lang="en-US" sz="1600" b="1" dirty="0" err="1">
                <a:latin typeface="+mn-lt"/>
              </a:rPr>
              <a:t>Tero</a:t>
            </a:r>
            <a:r>
              <a:rPr lang="en-US" sz="1600" b="1" dirty="0">
                <a:latin typeface="+mn-lt"/>
              </a:rPr>
              <a:t> Employment at WTP</a:t>
            </a:r>
          </a:p>
          <a:p>
            <a:pPr marL="742950" indent="-742950">
              <a:lnSpc>
                <a:spcPct val="100000"/>
              </a:lnSpc>
              <a:buAutoNum type="arabicPeriod"/>
            </a:pPr>
            <a:r>
              <a:rPr lang="en-US" sz="1600" b="1" dirty="0">
                <a:latin typeface="+mn-lt"/>
              </a:rPr>
              <a:t>Continue Service to </a:t>
            </a:r>
            <a:r>
              <a:rPr lang="en-US" sz="1600" b="1" dirty="0" err="1">
                <a:latin typeface="+mn-lt"/>
              </a:rPr>
              <a:t>NonCore</a:t>
            </a:r>
            <a:r>
              <a:rPr lang="en-US" sz="1600" b="1" dirty="0">
                <a:latin typeface="+mn-lt"/>
              </a:rPr>
              <a:t>/Havre</a:t>
            </a:r>
          </a:p>
          <a:p>
            <a:pPr marL="742950" indent="-742950">
              <a:lnSpc>
                <a:spcPct val="100000"/>
              </a:lnSpc>
              <a:buAutoNum type="arabicPeriod"/>
            </a:pPr>
            <a:r>
              <a:rPr lang="en-US" sz="1600" b="1" dirty="0">
                <a:latin typeface="+mn-lt"/>
              </a:rPr>
              <a:t>Alternative Funding in Future</a:t>
            </a:r>
          </a:p>
          <a:p>
            <a:pPr marL="742950" indent="-742950">
              <a:lnSpc>
                <a:spcPct val="100000"/>
              </a:lnSpc>
              <a:buAutoNum type="arabicPeriod"/>
            </a:pPr>
            <a:r>
              <a:rPr lang="en-US" sz="1600" b="1" dirty="0">
                <a:latin typeface="+mn-lt"/>
              </a:rPr>
              <a:t>Peak Supplementation</a:t>
            </a:r>
          </a:p>
          <a:p>
            <a:pPr marL="742950" indent="-742950">
              <a:lnSpc>
                <a:spcPct val="100000"/>
              </a:lnSpc>
              <a:buAutoNum type="arabicPeriod"/>
            </a:pPr>
            <a:endParaRPr lang="en-US" sz="1600" b="1" dirty="0">
              <a:latin typeface="+mn-lt"/>
            </a:endParaRPr>
          </a:p>
        </p:txBody>
      </p:sp>
      <p:sp>
        <p:nvSpPr>
          <p:cNvPr id="5" name="Title 1">
            <a:extLst>
              <a:ext uri="{FF2B5EF4-FFF2-40B4-BE49-F238E27FC236}">
                <a16:creationId xmlns:a16="http://schemas.microsoft.com/office/drawing/2014/main" id="{ACC25B25-66D6-4C6D-B489-C3DE83EAE0C8}"/>
              </a:ext>
            </a:extLst>
          </p:cNvPr>
          <p:cNvSpPr txBox="1">
            <a:spLocks/>
          </p:cNvSpPr>
          <p:nvPr/>
        </p:nvSpPr>
        <p:spPr>
          <a:xfrm>
            <a:off x="6948007" y="2892749"/>
            <a:ext cx="4207880" cy="16357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1600" b="1">
                <a:latin typeface="+mn-lt"/>
              </a:rPr>
              <a:t>COMPROMISES</a:t>
            </a:r>
          </a:p>
          <a:p>
            <a:pPr marL="742950" indent="-742950">
              <a:lnSpc>
                <a:spcPct val="120000"/>
              </a:lnSpc>
              <a:buAutoNum type="arabicPeriod"/>
            </a:pPr>
            <a:r>
              <a:rPr lang="en-US" sz="1600" b="1">
                <a:latin typeface="+mn-lt"/>
              </a:rPr>
              <a:t>Bid WTP</a:t>
            </a:r>
          </a:p>
          <a:p>
            <a:pPr marL="742950" indent="-742950">
              <a:lnSpc>
                <a:spcPct val="120000"/>
              </a:lnSpc>
              <a:buAutoNum type="arabicPeriod"/>
            </a:pPr>
            <a:r>
              <a:rPr lang="en-US" sz="1600" b="1">
                <a:latin typeface="+mn-lt"/>
              </a:rPr>
              <a:t>Downsizing Pipe</a:t>
            </a:r>
          </a:p>
          <a:p>
            <a:pPr marL="742950" indent="-742950">
              <a:lnSpc>
                <a:spcPct val="120000"/>
              </a:lnSpc>
              <a:buAutoNum type="arabicPeriod"/>
            </a:pPr>
            <a:r>
              <a:rPr lang="en-US" sz="1600" b="1">
                <a:latin typeface="+mn-lt"/>
              </a:rPr>
              <a:t>Phasing WTP</a:t>
            </a:r>
          </a:p>
          <a:p>
            <a:pPr marL="742950" indent="-742950">
              <a:lnSpc>
                <a:spcPct val="120000"/>
              </a:lnSpc>
              <a:buAutoNum type="arabicPeriod"/>
            </a:pPr>
            <a:r>
              <a:rPr lang="en-US" sz="1600" b="1">
                <a:latin typeface="+mn-lt"/>
              </a:rPr>
              <a:t>Capacity Reductions (Non-Core)</a:t>
            </a:r>
          </a:p>
          <a:p>
            <a:endParaRPr lang="en-US" sz="1600"/>
          </a:p>
          <a:p>
            <a:pPr marL="742950" indent="-742950">
              <a:buAutoNum type="arabicPeriod"/>
            </a:pPr>
            <a:endParaRPr lang="en-US" sz="1600"/>
          </a:p>
        </p:txBody>
      </p:sp>
    </p:spTree>
    <p:extLst>
      <p:ext uri="{BB962C8B-B14F-4D97-AF65-F5344CB8AC3E}">
        <p14:creationId xmlns:p14="http://schemas.microsoft.com/office/powerpoint/2010/main" val="1011586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17B1-C9C7-4D83-9FB5-2B5546D94AFA}"/>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Case Study - Bidding</a:t>
            </a:r>
          </a:p>
        </p:txBody>
      </p:sp>
      <p:pic>
        <p:nvPicPr>
          <p:cNvPr id="4" name="Picture 3">
            <a:extLst>
              <a:ext uri="{FF2B5EF4-FFF2-40B4-BE49-F238E27FC236}">
                <a16:creationId xmlns:a16="http://schemas.microsoft.com/office/drawing/2014/main" id="{92B7A586-AD61-448B-8C88-9E61B8F69F66}"/>
              </a:ext>
            </a:extLst>
          </p:cNvPr>
          <p:cNvPicPr>
            <a:picLocks noChangeAspect="1"/>
          </p:cNvPicPr>
          <p:nvPr/>
        </p:nvPicPr>
        <p:blipFill rotWithShape="1">
          <a:blip r:embed="rId2"/>
          <a:srcRect t="10473" r="1" b="1"/>
          <a:stretch/>
        </p:blipFill>
        <p:spPr>
          <a:xfrm>
            <a:off x="524256" y="2458443"/>
            <a:ext cx="7058306" cy="4107392"/>
          </a:xfrm>
          <a:prstGeom prst="rect">
            <a:avLst/>
          </a:prstGeom>
        </p:spPr>
      </p:pic>
      <p:sp>
        <p:nvSpPr>
          <p:cNvPr id="3" name="Content Placeholder 2">
            <a:extLst>
              <a:ext uri="{FF2B5EF4-FFF2-40B4-BE49-F238E27FC236}">
                <a16:creationId xmlns:a16="http://schemas.microsoft.com/office/drawing/2014/main" id="{0FD42CFE-6DCE-440A-A42D-E53CFD8048AC}"/>
              </a:ext>
            </a:extLst>
          </p:cNvPr>
          <p:cNvSpPr>
            <a:spLocks noGrp="1"/>
          </p:cNvSpPr>
          <p:nvPr>
            <p:ph idx="1"/>
          </p:nvPr>
        </p:nvSpPr>
        <p:spPr>
          <a:xfrm>
            <a:off x="8029319" y="3013543"/>
            <a:ext cx="3424739" cy="2756543"/>
          </a:xfrm>
        </p:spPr>
        <p:txBody>
          <a:bodyPr anchor="ctr">
            <a:normAutofit/>
          </a:bodyPr>
          <a:lstStyle/>
          <a:p>
            <a:r>
              <a:rPr lang="en-US" sz="2400" dirty="0">
                <a:solidFill>
                  <a:schemeClr val="tx1"/>
                </a:solidFill>
              </a:rPr>
              <a:t>CCCC Labor Pool</a:t>
            </a:r>
          </a:p>
          <a:p>
            <a:r>
              <a:rPr lang="en-US" sz="2400" dirty="0">
                <a:solidFill>
                  <a:schemeClr val="tx1"/>
                </a:solidFill>
              </a:rPr>
              <a:t>Successful Organization</a:t>
            </a:r>
          </a:p>
          <a:p>
            <a:r>
              <a:rPr lang="en-US" sz="2400" dirty="0">
                <a:solidFill>
                  <a:schemeClr val="tx1"/>
                </a:solidFill>
              </a:rPr>
              <a:t>Production and Professionalism </a:t>
            </a:r>
          </a:p>
        </p:txBody>
      </p:sp>
    </p:spTree>
    <p:extLst>
      <p:ext uri="{BB962C8B-B14F-4D97-AF65-F5344CB8AC3E}">
        <p14:creationId xmlns:p14="http://schemas.microsoft.com/office/powerpoint/2010/main" val="1099667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5C4DB-439D-4F0B-8943-0FA0611466CD}"/>
              </a:ext>
            </a:extLst>
          </p:cNvPr>
          <p:cNvSpPr>
            <a:spLocks noGrp="1"/>
          </p:cNvSpPr>
          <p:nvPr>
            <p:ph type="title"/>
          </p:nvPr>
        </p:nvSpPr>
        <p:spPr>
          <a:xfrm>
            <a:off x="586272" y="593689"/>
            <a:ext cx="10181640" cy="1130809"/>
          </a:xfrm>
        </p:spPr>
        <p:txBody>
          <a:bodyPr/>
          <a:lstStyle/>
          <a:p>
            <a:r>
              <a:rPr lang="en-US" dirty="0"/>
              <a:t>Recommendations for Coping With Change</a:t>
            </a:r>
          </a:p>
        </p:txBody>
      </p:sp>
      <p:pic>
        <p:nvPicPr>
          <p:cNvPr id="5" name="Picture 4">
            <a:extLst>
              <a:ext uri="{FF2B5EF4-FFF2-40B4-BE49-F238E27FC236}">
                <a16:creationId xmlns:a16="http://schemas.microsoft.com/office/drawing/2014/main" id="{C483EAB7-942E-4DF8-AEA3-372C87145CA5}"/>
              </a:ext>
            </a:extLst>
          </p:cNvPr>
          <p:cNvPicPr>
            <a:picLocks noChangeAspect="1"/>
          </p:cNvPicPr>
          <p:nvPr/>
        </p:nvPicPr>
        <p:blipFill>
          <a:blip r:embed="rId2"/>
          <a:stretch>
            <a:fillRect/>
          </a:stretch>
        </p:blipFill>
        <p:spPr>
          <a:xfrm>
            <a:off x="2725833" y="3563865"/>
            <a:ext cx="1094500" cy="958971"/>
          </a:xfrm>
          <a:prstGeom prst="rect">
            <a:avLst/>
          </a:prstGeom>
        </p:spPr>
      </p:pic>
      <p:pic>
        <p:nvPicPr>
          <p:cNvPr id="7" name="Picture 6">
            <a:extLst>
              <a:ext uri="{FF2B5EF4-FFF2-40B4-BE49-F238E27FC236}">
                <a16:creationId xmlns:a16="http://schemas.microsoft.com/office/drawing/2014/main" id="{188CE1FB-875E-44FE-B119-0F7B54293ACD}"/>
              </a:ext>
            </a:extLst>
          </p:cNvPr>
          <p:cNvPicPr>
            <a:picLocks noChangeAspect="1"/>
          </p:cNvPicPr>
          <p:nvPr/>
        </p:nvPicPr>
        <p:blipFill>
          <a:blip r:embed="rId3"/>
          <a:stretch>
            <a:fillRect/>
          </a:stretch>
        </p:blipFill>
        <p:spPr>
          <a:xfrm>
            <a:off x="4779467" y="3429000"/>
            <a:ext cx="897625" cy="1216346"/>
          </a:xfrm>
          <a:prstGeom prst="rect">
            <a:avLst/>
          </a:prstGeom>
        </p:spPr>
      </p:pic>
      <p:pic>
        <p:nvPicPr>
          <p:cNvPr id="9" name="Picture 8">
            <a:extLst>
              <a:ext uri="{FF2B5EF4-FFF2-40B4-BE49-F238E27FC236}">
                <a16:creationId xmlns:a16="http://schemas.microsoft.com/office/drawing/2014/main" id="{1CCD35FB-486F-4329-8381-AF8CA17B60F6}"/>
              </a:ext>
            </a:extLst>
          </p:cNvPr>
          <p:cNvPicPr>
            <a:picLocks noChangeAspect="1"/>
          </p:cNvPicPr>
          <p:nvPr/>
        </p:nvPicPr>
        <p:blipFill>
          <a:blip r:embed="rId4"/>
          <a:stretch>
            <a:fillRect/>
          </a:stretch>
        </p:blipFill>
        <p:spPr>
          <a:xfrm>
            <a:off x="8772186" y="3450589"/>
            <a:ext cx="767854" cy="1194757"/>
          </a:xfrm>
          <a:prstGeom prst="rect">
            <a:avLst/>
          </a:prstGeom>
        </p:spPr>
      </p:pic>
      <p:pic>
        <p:nvPicPr>
          <p:cNvPr id="11" name="Picture 10">
            <a:extLst>
              <a:ext uri="{FF2B5EF4-FFF2-40B4-BE49-F238E27FC236}">
                <a16:creationId xmlns:a16="http://schemas.microsoft.com/office/drawing/2014/main" id="{F7EAD4E6-5FDF-499C-AEEC-D445F5F3CFFD}"/>
              </a:ext>
            </a:extLst>
          </p:cNvPr>
          <p:cNvPicPr>
            <a:picLocks noChangeAspect="1"/>
          </p:cNvPicPr>
          <p:nvPr/>
        </p:nvPicPr>
        <p:blipFill>
          <a:blip r:embed="rId5"/>
          <a:stretch>
            <a:fillRect/>
          </a:stretch>
        </p:blipFill>
        <p:spPr>
          <a:xfrm>
            <a:off x="10729167" y="3563865"/>
            <a:ext cx="733915" cy="977486"/>
          </a:xfrm>
          <a:prstGeom prst="rect">
            <a:avLst/>
          </a:prstGeom>
        </p:spPr>
      </p:pic>
      <p:pic>
        <p:nvPicPr>
          <p:cNvPr id="13" name="Picture 12">
            <a:extLst>
              <a:ext uri="{FF2B5EF4-FFF2-40B4-BE49-F238E27FC236}">
                <a16:creationId xmlns:a16="http://schemas.microsoft.com/office/drawing/2014/main" id="{B0792057-8F75-422A-9E6D-F280677E75A9}"/>
              </a:ext>
            </a:extLst>
          </p:cNvPr>
          <p:cNvPicPr>
            <a:picLocks noChangeAspect="1"/>
          </p:cNvPicPr>
          <p:nvPr/>
        </p:nvPicPr>
        <p:blipFill>
          <a:blip r:embed="rId6"/>
          <a:stretch>
            <a:fillRect/>
          </a:stretch>
        </p:blipFill>
        <p:spPr>
          <a:xfrm>
            <a:off x="543186" y="3397919"/>
            <a:ext cx="1210058" cy="1130810"/>
          </a:xfrm>
          <a:prstGeom prst="rect">
            <a:avLst/>
          </a:prstGeom>
        </p:spPr>
      </p:pic>
      <p:pic>
        <p:nvPicPr>
          <p:cNvPr id="15" name="Picture 14">
            <a:extLst>
              <a:ext uri="{FF2B5EF4-FFF2-40B4-BE49-F238E27FC236}">
                <a16:creationId xmlns:a16="http://schemas.microsoft.com/office/drawing/2014/main" id="{572F923F-CA45-497E-A0A3-2AAF66478A6D}"/>
              </a:ext>
            </a:extLst>
          </p:cNvPr>
          <p:cNvPicPr>
            <a:picLocks noChangeAspect="1"/>
          </p:cNvPicPr>
          <p:nvPr/>
        </p:nvPicPr>
        <p:blipFill>
          <a:blip r:embed="rId7"/>
          <a:stretch>
            <a:fillRect/>
          </a:stretch>
        </p:blipFill>
        <p:spPr>
          <a:xfrm>
            <a:off x="6694651" y="3563865"/>
            <a:ext cx="897625" cy="897625"/>
          </a:xfrm>
          <a:prstGeom prst="rect">
            <a:avLst/>
          </a:prstGeom>
        </p:spPr>
      </p:pic>
      <p:sp>
        <p:nvSpPr>
          <p:cNvPr id="16" name="Rectangle 15">
            <a:extLst>
              <a:ext uri="{FF2B5EF4-FFF2-40B4-BE49-F238E27FC236}">
                <a16:creationId xmlns:a16="http://schemas.microsoft.com/office/drawing/2014/main" id="{51AFA612-6C88-4A8E-8955-120EDC51896F}"/>
              </a:ext>
            </a:extLst>
          </p:cNvPr>
          <p:cNvSpPr/>
          <p:nvPr/>
        </p:nvSpPr>
        <p:spPr>
          <a:xfrm>
            <a:off x="432130" y="4620281"/>
            <a:ext cx="1556837" cy="461665"/>
          </a:xfrm>
          <a:prstGeom prst="rect">
            <a:avLst/>
          </a:prstGeom>
        </p:spPr>
        <p:txBody>
          <a:bodyPr wrap="none">
            <a:spAutoFit/>
          </a:bodyPr>
          <a:lstStyle/>
          <a:p>
            <a:pPr algn="ctr"/>
            <a:r>
              <a:rPr lang="en-US" sz="2400" b="1"/>
              <a:t>PERFORM</a:t>
            </a:r>
          </a:p>
        </p:txBody>
      </p:sp>
      <p:sp>
        <p:nvSpPr>
          <p:cNvPr id="17" name="Rectangle 16">
            <a:extLst>
              <a:ext uri="{FF2B5EF4-FFF2-40B4-BE49-F238E27FC236}">
                <a16:creationId xmlns:a16="http://schemas.microsoft.com/office/drawing/2014/main" id="{8AF9737D-9FF2-454C-9140-A2F48016DD36}"/>
              </a:ext>
            </a:extLst>
          </p:cNvPr>
          <p:cNvSpPr/>
          <p:nvPr/>
        </p:nvSpPr>
        <p:spPr>
          <a:xfrm>
            <a:off x="2052320" y="4620281"/>
            <a:ext cx="2405199" cy="1200329"/>
          </a:xfrm>
          <a:prstGeom prst="rect">
            <a:avLst/>
          </a:prstGeom>
        </p:spPr>
        <p:txBody>
          <a:bodyPr wrap="square">
            <a:spAutoFit/>
          </a:bodyPr>
          <a:lstStyle/>
          <a:p>
            <a:pPr algn="ctr"/>
            <a:r>
              <a:rPr lang="en-US" sz="2400" b="1"/>
              <a:t>HAVE A CONSISTENT MESSAGE</a:t>
            </a:r>
          </a:p>
        </p:txBody>
      </p:sp>
      <p:sp>
        <p:nvSpPr>
          <p:cNvPr id="18" name="Rectangle 17">
            <a:extLst>
              <a:ext uri="{FF2B5EF4-FFF2-40B4-BE49-F238E27FC236}">
                <a16:creationId xmlns:a16="http://schemas.microsoft.com/office/drawing/2014/main" id="{342F320F-1572-4818-A94A-26B71CC14833}"/>
              </a:ext>
            </a:extLst>
          </p:cNvPr>
          <p:cNvSpPr/>
          <p:nvPr/>
        </p:nvSpPr>
        <p:spPr>
          <a:xfrm>
            <a:off x="10397856" y="4716879"/>
            <a:ext cx="1396536" cy="830997"/>
          </a:xfrm>
          <a:prstGeom prst="rect">
            <a:avLst/>
          </a:prstGeom>
        </p:spPr>
        <p:txBody>
          <a:bodyPr wrap="none">
            <a:spAutoFit/>
          </a:bodyPr>
          <a:lstStyle/>
          <a:p>
            <a:pPr algn="ctr"/>
            <a:r>
              <a:rPr lang="en-US" sz="2400" b="1"/>
              <a:t>BE </a:t>
            </a:r>
            <a:br>
              <a:rPr lang="en-US" sz="2400" b="1"/>
            </a:br>
            <a:r>
              <a:rPr lang="en-US" sz="2400" b="1"/>
              <a:t>FLEXIBLE</a:t>
            </a:r>
          </a:p>
        </p:txBody>
      </p:sp>
      <p:sp>
        <p:nvSpPr>
          <p:cNvPr id="19" name="Rectangle 18">
            <a:extLst>
              <a:ext uri="{FF2B5EF4-FFF2-40B4-BE49-F238E27FC236}">
                <a16:creationId xmlns:a16="http://schemas.microsoft.com/office/drawing/2014/main" id="{F7504C6C-7B91-4B77-8C82-DA5922F337A9}"/>
              </a:ext>
            </a:extLst>
          </p:cNvPr>
          <p:cNvSpPr/>
          <p:nvPr/>
        </p:nvSpPr>
        <p:spPr>
          <a:xfrm>
            <a:off x="6268064" y="4620281"/>
            <a:ext cx="1750799" cy="830997"/>
          </a:xfrm>
          <a:prstGeom prst="rect">
            <a:avLst/>
          </a:prstGeom>
        </p:spPr>
        <p:txBody>
          <a:bodyPr wrap="none">
            <a:spAutoFit/>
          </a:bodyPr>
          <a:lstStyle/>
          <a:p>
            <a:pPr algn="ctr"/>
            <a:r>
              <a:rPr lang="en-US" sz="2400" b="1"/>
              <a:t>BE </a:t>
            </a:r>
            <a:br>
              <a:rPr lang="en-US" sz="2400" b="1"/>
            </a:br>
            <a:r>
              <a:rPr lang="en-US" sz="2400" b="1"/>
              <a:t>PERSISTENT</a:t>
            </a:r>
          </a:p>
        </p:txBody>
      </p:sp>
      <p:sp>
        <p:nvSpPr>
          <p:cNvPr id="20" name="Rectangle 19">
            <a:extLst>
              <a:ext uri="{FF2B5EF4-FFF2-40B4-BE49-F238E27FC236}">
                <a16:creationId xmlns:a16="http://schemas.microsoft.com/office/drawing/2014/main" id="{16205E1D-4E87-4344-942E-B37C82CEFD5E}"/>
              </a:ext>
            </a:extLst>
          </p:cNvPr>
          <p:cNvSpPr/>
          <p:nvPr/>
        </p:nvSpPr>
        <p:spPr>
          <a:xfrm>
            <a:off x="4758660" y="4716169"/>
            <a:ext cx="947695" cy="461665"/>
          </a:xfrm>
          <a:prstGeom prst="rect">
            <a:avLst/>
          </a:prstGeom>
        </p:spPr>
        <p:txBody>
          <a:bodyPr wrap="none">
            <a:spAutoFit/>
          </a:bodyPr>
          <a:lstStyle/>
          <a:p>
            <a:pPr algn="ctr"/>
            <a:r>
              <a:rPr lang="en-US" sz="2400" b="1"/>
              <a:t>PLAN</a:t>
            </a:r>
          </a:p>
        </p:txBody>
      </p:sp>
      <p:sp>
        <p:nvSpPr>
          <p:cNvPr id="21" name="Rectangle 20">
            <a:extLst>
              <a:ext uri="{FF2B5EF4-FFF2-40B4-BE49-F238E27FC236}">
                <a16:creationId xmlns:a16="http://schemas.microsoft.com/office/drawing/2014/main" id="{2A0A466B-E7CA-4F44-9EB4-2AF6909F4E0F}"/>
              </a:ext>
            </a:extLst>
          </p:cNvPr>
          <p:cNvSpPr/>
          <p:nvPr/>
        </p:nvSpPr>
        <p:spPr>
          <a:xfrm>
            <a:off x="8233048" y="4737759"/>
            <a:ext cx="1969466" cy="830997"/>
          </a:xfrm>
          <a:prstGeom prst="rect">
            <a:avLst/>
          </a:prstGeom>
        </p:spPr>
        <p:txBody>
          <a:bodyPr wrap="square">
            <a:spAutoFit/>
          </a:bodyPr>
          <a:lstStyle/>
          <a:p>
            <a:pPr algn="ctr"/>
            <a:r>
              <a:rPr lang="en-US" sz="2400" b="1"/>
              <a:t>OVERCOME HURDLES</a:t>
            </a:r>
          </a:p>
        </p:txBody>
      </p:sp>
    </p:spTree>
    <p:extLst>
      <p:ext uri="{BB962C8B-B14F-4D97-AF65-F5344CB8AC3E}">
        <p14:creationId xmlns:p14="http://schemas.microsoft.com/office/powerpoint/2010/main" val="3286962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F3B7-73BD-4BA9-8FB5-18A50AB43507}"/>
              </a:ext>
            </a:extLst>
          </p:cNvPr>
          <p:cNvSpPr>
            <a:spLocks noGrp="1"/>
          </p:cNvSpPr>
          <p:nvPr>
            <p:ph type="title"/>
          </p:nvPr>
        </p:nvSpPr>
        <p:spPr>
          <a:xfrm>
            <a:off x="1565502" y="1378106"/>
            <a:ext cx="8825659" cy="1788704"/>
          </a:xfrm>
        </p:spPr>
        <p:txBody>
          <a:bodyPr/>
          <a:lstStyle/>
          <a:p>
            <a:pPr algn="ctr"/>
            <a:r>
              <a:rPr lang="en-US" sz="7200"/>
              <a:t>Questions?</a:t>
            </a:r>
          </a:p>
        </p:txBody>
      </p:sp>
      <p:sp>
        <p:nvSpPr>
          <p:cNvPr id="3" name="TextBox 2">
            <a:extLst>
              <a:ext uri="{FF2B5EF4-FFF2-40B4-BE49-F238E27FC236}">
                <a16:creationId xmlns:a16="http://schemas.microsoft.com/office/drawing/2014/main" id="{B8C4410C-7E72-4A1E-9A5C-8712925F0BAB}"/>
              </a:ext>
            </a:extLst>
          </p:cNvPr>
          <p:cNvSpPr txBox="1"/>
          <p:nvPr/>
        </p:nvSpPr>
        <p:spPr>
          <a:xfrm>
            <a:off x="6515612" y="5850683"/>
            <a:ext cx="3602779" cy="830997"/>
          </a:xfrm>
          <a:prstGeom prst="rect">
            <a:avLst/>
          </a:prstGeom>
          <a:noFill/>
        </p:spPr>
        <p:txBody>
          <a:bodyPr wrap="square" rtlCol="0">
            <a:spAutoFit/>
          </a:bodyPr>
          <a:lstStyle/>
          <a:p>
            <a:pPr marL="0" lvl="1" algn="ctr"/>
            <a:r>
              <a:rPr lang="en-US" sz="2400" b="1"/>
              <a:t>Deon Stockert, AE2S</a:t>
            </a:r>
          </a:p>
          <a:p>
            <a:pPr marL="0" lvl="1" algn="ctr"/>
            <a:r>
              <a:rPr lang="en-US" sz="2400" b="1"/>
              <a:t>701-690-3693</a:t>
            </a:r>
          </a:p>
        </p:txBody>
      </p:sp>
      <p:sp>
        <p:nvSpPr>
          <p:cNvPr id="4" name="TextBox 3">
            <a:extLst>
              <a:ext uri="{FF2B5EF4-FFF2-40B4-BE49-F238E27FC236}">
                <a16:creationId xmlns:a16="http://schemas.microsoft.com/office/drawing/2014/main" id="{659323C3-4A66-4C92-811C-9DD41AA2E360}"/>
              </a:ext>
            </a:extLst>
          </p:cNvPr>
          <p:cNvSpPr txBox="1"/>
          <p:nvPr/>
        </p:nvSpPr>
        <p:spPr>
          <a:xfrm>
            <a:off x="2305739" y="5850683"/>
            <a:ext cx="3602779" cy="830997"/>
          </a:xfrm>
          <a:prstGeom prst="rect">
            <a:avLst/>
          </a:prstGeom>
          <a:noFill/>
        </p:spPr>
        <p:txBody>
          <a:bodyPr wrap="square" rtlCol="0" anchor="t">
            <a:spAutoFit/>
          </a:bodyPr>
          <a:lstStyle/>
          <a:p>
            <a:pPr marL="0" lvl="1" algn="ctr"/>
            <a:r>
              <a:rPr lang="en-US" sz="2400" b="1" err="1"/>
              <a:t>Shalee</a:t>
            </a:r>
            <a:r>
              <a:rPr lang="en-US" sz="2400" b="1"/>
              <a:t> </a:t>
            </a:r>
            <a:r>
              <a:rPr lang="en-US" sz="2400" b="1" err="1"/>
              <a:t>Russette</a:t>
            </a:r>
            <a:r>
              <a:rPr lang="en-US" sz="2400" b="1"/>
              <a:t>, CCCC</a:t>
            </a:r>
            <a:endParaRPr lang="en-US"/>
          </a:p>
          <a:p>
            <a:pPr marL="0" lvl="1" algn="ctr"/>
            <a:r>
              <a:rPr lang="en-US" sz="2400" b="1"/>
              <a:t>406-352-8000</a:t>
            </a:r>
          </a:p>
        </p:txBody>
      </p:sp>
      <p:pic>
        <p:nvPicPr>
          <p:cNvPr id="6" name="Picture 5" descr="A close up of a sign&#10;&#10;Description generated with high confidence">
            <a:extLst>
              <a:ext uri="{FF2B5EF4-FFF2-40B4-BE49-F238E27FC236}">
                <a16:creationId xmlns:a16="http://schemas.microsoft.com/office/drawing/2014/main" id="{11B5A635-7D72-4978-84A8-B1A58A0CE8F8}"/>
              </a:ext>
            </a:extLst>
          </p:cNvPr>
          <p:cNvPicPr>
            <a:picLocks noChangeAspect="1"/>
          </p:cNvPicPr>
          <p:nvPr/>
        </p:nvPicPr>
        <p:blipFill>
          <a:blip r:embed="rId2"/>
          <a:stretch>
            <a:fillRect/>
          </a:stretch>
        </p:blipFill>
        <p:spPr>
          <a:xfrm>
            <a:off x="6823526" y="4875764"/>
            <a:ext cx="3040673" cy="915300"/>
          </a:xfrm>
          <a:prstGeom prst="rect">
            <a:avLst/>
          </a:prstGeom>
        </p:spPr>
      </p:pic>
      <p:pic>
        <p:nvPicPr>
          <p:cNvPr id="8" name="Picture 7" descr="A black sign with white text&#10;&#10;Description generated with very high confidence">
            <a:extLst>
              <a:ext uri="{FF2B5EF4-FFF2-40B4-BE49-F238E27FC236}">
                <a16:creationId xmlns:a16="http://schemas.microsoft.com/office/drawing/2014/main" id="{79C3D65A-B2DD-47DC-974D-89B4AE603D42}"/>
              </a:ext>
            </a:extLst>
          </p:cNvPr>
          <p:cNvPicPr>
            <a:picLocks noChangeAspect="1"/>
          </p:cNvPicPr>
          <p:nvPr/>
        </p:nvPicPr>
        <p:blipFill>
          <a:blip r:embed="rId3"/>
          <a:stretch>
            <a:fillRect/>
          </a:stretch>
        </p:blipFill>
        <p:spPr>
          <a:xfrm>
            <a:off x="2637927" y="4607136"/>
            <a:ext cx="2716399" cy="1390048"/>
          </a:xfrm>
          <a:prstGeom prst="rect">
            <a:avLst/>
          </a:prstGeom>
        </p:spPr>
      </p:pic>
    </p:spTree>
    <p:extLst>
      <p:ext uri="{BB962C8B-B14F-4D97-AF65-F5344CB8AC3E}">
        <p14:creationId xmlns:p14="http://schemas.microsoft.com/office/powerpoint/2010/main" val="252993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F3B7-73BD-4BA9-8FB5-18A50AB43507}"/>
              </a:ext>
            </a:extLst>
          </p:cNvPr>
          <p:cNvSpPr>
            <a:spLocks noGrp="1"/>
          </p:cNvSpPr>
          <p:nvPr>
            <p:ph type="title"/>
          </p:nvPr>
        </p:nvSpPr>
        <p:spPr>
          <a:xfrm>
            <a:off x="1565502" y="1378106"/>
            <a:ext cx="8825659" cy="1788704"/>
          </a:xfrm>
        </p:spPr>
        <p:txBody>
          <a:bodyPr/>
          <a:lstStyle/>
          <a:p>
            <a:pPr algn="ctr"/>
            <a:endParaRPr lang="en-US"/>
          </a:p>
          <a:p>
            <a:pPr algn="ctr"/>
            <a:endParaRPr lang="en-US"/>
          </a:p>
          <a:p>
            <a:pPr algn="ctr"/>
            <a:endParaRPr lang="en-US"/>
          </a:p>
        </p:txBody>
      </p:sp>
      <p:sp>
        <p:nvSpPr>
          <p:cNvPr id="3" name="TextBox 2">
            <a:extLst>
              <a:ext uri="{FF2B5EF4-FFF2-40B4-BE49-F238E27FC236}">
                <a16:creationId xmlns:a16="http://schemas.microsoft.com/office/drawing/2014/main" id="{B8C4410C-7E72-4A1E-9A5C-8712925F0BAB}"/>
              </a:ext>
            </a:extLst>
          </p:cNvPr>
          <p:cNvSpPr txBox="1"/>
          <p:nvPr/>
        </p:nvSpPr>
        <p:spPr>
          <a:xfrm>
            <a:off x="6515612" y="5850683"/>
            <a:ext cx="3602779" cy="830997"/>
          </a:xfrm>
          <a:prstGeom prst="rect">
            <a:avLst/>
          </a:prstGeom>
          <a:noFill/>
        </p:spPr>
        <p:txBody>
          <a:bodyPr wrap="square" rtlCol="0">
            <a:spAutoFit/>
          </a:bodyPr>
          <a:lstStyle/>
          <a:p>
            <a:pPr marL="0" lvl="1" algn="ctr"/>
            <a:r>
              <a:rPr lang="en-US" sz="2400" b="1"/>
              <a:t>Deon Stockert, AE2S</a:t>
            </a:r>
          </a:p>
          <a:p>
            <a:pPr marL="0" lvl="1" algn="ctr"/>
            <a:r>
              <a:rPr lang="en-US" sz="2400" b="1"/>
              <a:t>701-690-3693</a:t>
            </a:r>
          </a:p>
        </p:txBody>
      </p:sp>
      <p:sp>
        <p:nvSpPr>
          <p:cNvPr id="4" name="TextBox 3">
            <a:extLst>
              <a:ext uri="{FF2B5EF4-FFF2-40B4-BE49-F238E27FC236}">
                <a16:creationId xmlns:a16="http://schemas.microsoft.com/office/drawing/2014/main" id="{659323C3-4A66-4C92-811C-9DD41AA2E360}"/>
              </a:ext>
            </a:extLst>
          </p:cNvPr>
          <p:cNvSpPr txBox="1"/>
          <p:nvPr/>
        </p:nvSpPr>
        <p:spPr>
          <a:xfrm>
            <a:off x="2305739" y="5850683"/>
            <a:ext cx="3602779" cy="830997"/>
          </a:xfrm>
          <a:prstGeom prst="rect">
            <a:avLst/>
          </a:prstGeom>
          <a:noFill/>
        </p:spPr>
        <p:txBody>
          <a:bodyPr wrap="square" rtlCol="0" anchor="t">
            <a:spAutoFit/>
          </a:bodyPr>
          <a:lstStyle/>
          <a:p>
            <a:pPr marL="0" lvl="1" algn="ctr"/>
            <a:r>
              <a:rPr lang="en-US" sz="2400" b="1" err="1"/>
              <a:t>Shalee</a:t>
            </a:r>
            <a:r>
              <a:rPr lang="en-US" sz="2400" b="1"/>
              <a:t> </a:t>
            </a:r>
            <a:r>
              <a:rPr lang="en-US" sz="2400" b="1" err="1"/>
              <a:t>Russette</a:t>
            </a:r>
            <a:r>
              <a:rPr lang="en-US" sz="2400" b="1"/>
              <a:t>, CCCC</a:t>
            </a:r>
            <a:endParaRPr lang="en-US"/>
          </a:p>
          <a:p>
            <a:pPr marL="0" lvl="1" algn="ctr"/>
            <a:r>
              <a:rPr lang="en-US" sz="2400" b="1"/>
              <a:t>406-352-8000</a:t>
            </a:r>
          </a:p>
        </p:txBody>
      </p:sp>
      <p:pic>
        <p:nvPicPr>
          <p:cNvPr id="6" name="Picture 5" descr="A close up of a sign&#10;&#10;Description generated with high confidence">
            <a:extLst>
              <a:ext uri="{FF2B5EF4-FFF2-40B4-BE49-F238E27FC236}">
                <a16:creationId xmlns:a16="http://schemas.microsoft.com/office/drawing/2014/main" id="{11B5A635-7D72-4978-84A8-B1A58A0CE8F8}"/>
              </a:ext>
            </a:extLst>
          </p:cNvPr>
          <p:cNvPicPr>
            <a:picLocks noChangeAspect="1"/>
          </p:cNvPicPr>
          <p:nvPr/>
        </p:nvPicPr>
        <p:blipFill>
          <a:blip r:embed="rId2"/>
          <a:stretch>
            <a:fillRect/>
          </a:stretch>
        </p:blipFill>
        <p:spPr>
          <a:xfrm>
            <a:off x="6823526" y="4875764"/>
            <a:ext cx="3040673" cy="915300"/>
          </a:xfrm>
          <a:prstGeom prst="rect">
            <a:avLst/>
          </a:prstGeom>
        </p:spPr>
      </p:pic>
      <p:pic>
        <p:nvPicPr>
          <p:cNvPr id="8" name="Picture 7" descr="A black sign with white text&#10;&#10;Description generated with very high confidence">
            <a:extLst>
              <a:ext uri="{FF2B5EF4-FFF2-40B4-BE49-F238E27FC236}">
                <a16:creationId xmlns:a16="http://schemas.microsoft.com/office/drawing/2014/main" id="{79C3D65A-B2DD-47DC-974D-89B4AE603D42}"/>
              </a:ext>
            </a:extLst>
          </p:cNvPr>
          <p:cNvPicPr>
            <a:picLocks noChangeAspect="1"/>
          </p:cNvPicPr>
          <p:nvPr/>
        </p:nvPicPr>
        <p:blipFill>
          <a:blip r:embed="rId3"/>
          <a:stretch>
            <a:fillRect/>
          </a:stretch>
        </p:blipFill>
        <p:spPr>
          <a:xfrm>
            <a:off x="2637927" y="4607136"/>
            <a:ext cx="2716399" cy="1390048"/>
          </a:xfrm>
          <a:prstGeom prst="rect">
            <a:avLst/>
          </a:prstGeom>
        </p:spPr>
      </p:pic>
      <p:pic>
        <p:nvPicPr>
          <p:cNvPr id="5" name="Picture 6">
            <a:extLst>
              <a:ext uri="{FF2B5EF4-FFF2-40B4-BE49-F238E27FC236}">
                <a16:creationId xmlns:a16="http://schemas.microsoft.com/office/drawing/2014/main" id="{D54FFAD3-DDC6-4F92-B99F-306550F8D463}"/>
              </a:ext>
            </a:extLst>
          </p:cNvPr>
          <p:cNvPicPr>
            <a:picLocks noChangeAspect="1"/>
          </p:cNvPicPr>
          <p:nvPr/>
        </p:nvPicPr>
        <p:blipFill>
          <a:blip r:embed="rId4"/>
          <a:stretch>
            <a:fillRect/>
          </a:stretch>
        </p:blipFill>
        <p:spPr>
          <a:xfrm>
            <a:off x="4486604" y="882431"/>
            <a:ext cx="3358930" cy="3350171"/>
          </a:xfrm>
          <a:prstGeom prst="rect">
            <a:avLst/>
          </a:prstGeom>
        </p:spPr>
      </p:pic>
    </p:spTree>
    <p:extLst>
      <p:ext uri="{BB962C8B-B14F-4D97-AF65-F5344CB8AC3E}">
        <p14:creationId xmlns:p14="http://schemas.microsoft.com/office/powerpoint/2010/main" val="1205869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9E2DE6-5FA7-4EC1-8C48-3DCF49143E61}"/>
              </a:ext>
            </a:extLst>
          </p:cNvPr>
          <p:cNvPicPr>
            <a:picLocks noChangeAspect="1"/>
          </p:cNvPicPr>
          <p:nvPr/>
        </p:nvPicPr>
        <p:blipFill rotWithShape="1">
          <a:blip r:embed="rId2"/>
          <a:srcRect l="6987" t="32333" r="43939" b="17726"/>
          <a:stretch/>
        </p:blipFill>
        <p:spPr>
          <a:xfrm>
            <a:off x="5094514" y="2371167"/>
            <a:ext cx="6628410" cy="4215984"/>
          </a:xfrm>
          <a:prstGeom prst="rect">
            <a:avLst/>
          </a:prstGeom>
        </p:spPr>
      </p:pic>
      <p:sp>
        <p:nvSpPr>
          <p:cNvPr id="2" name="Title 1">
            <a:extLst>
              <a:ext uri="{FF2B5EF4-FFF2-40B4-BE49-F238E27FC236}">
                <a16:creationId xmlns:a16="http://schemas.microsoft.com/office/drawing/2014/main" id="{338807EA-0E8C-4EA6-8E42-CDE248AB80E5}"/>
              </a:ext>
            </a:extLst>
          </p:cNvPr>
          <p:cNvSpPr>
            <a:spLocks noGrp="1"/>
          </p:cNvSpPr>
          <p:nvPr>
            <p:ph type="title"/>
          </p:nvPr>
        </p:nvSpPr>
        <p:spPr/>
        <p:txBody>
          <a:bodyPr/>
          <a:lstStyle/>
          <a:p>
            <a:r>
              <a:rPr lang="en-US"/>
              <a:t>Marias River</a:t>
            </a:r>
          </a:p>
        </p:txBody>
      </p:sp>
      <p:pic>
        <p:nvPicPr>
          <p:cNvPr id="5" name="Picture 4">
            <a:extLst>
              <a:ext uri="{FF2B5EF4-FFF2-40B4-BE49-F238E27FC236}">
                <a16:creationId xmlns:a16="http://schemas.microsoft.com/office/drawing/2014/main" id="{A0FA36CB-8451-4567-ADCC-69E1E8B7D341}"/>
              </a:ext>
            </a:extLst>
          </p:cNvPr>
          <p:cNvPicPr>
            <a:picLocks noChangeAspect="1"/>
          </p:cNvPicPr>
          <p:nvPr/>
        </p:nvPicPr>
        <p:blipFill>
          <a:blip r:embed="rId3"/>
          <a:stretch>
            <a:fillRect/>
          </a:stretch>
        </p:blipFill>
        <p:spPr>
          <a:xfrm>
            <a:off x="243031" y="2389873"/>
            <a:ext cx="6010275" cy="4191000"/>
          </a:xfrm>
          <a:prstGeom prst="rect">
            <a:avLst/>
          </a:prstGeom>
        </p:spPr>
      </p:pic>
    </p:spTree>
    <p:extLst>
      <p:ext uri="{BB962C8B-B14F-4D97-AF65-F5344CB8AC3E}">
        <p14:creationId xmlns:p14="http://schemas.microsoft.com/office/powerpoint/2010/main" val="1993745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BACF-6F13-4DC4-BEED-4DCAEF6340E2}"/>
              </a:ext>
            </a:extLst>
          </p:cNvPr>
          <p:cNvSpPr>
            <a:spLocks noGrp="1"/>
          </p:cNvSpPr>
          <p:nvPr>
            <p:ph type="title"/>
          </p:nvPr>
        </p:nvSpPr>
        <p:spPr>
          <a:xfrm>
            <a:off x="1154954" y="1021314"/>
            <a:ext cx="8761413" cy="551785"/>
          </a:xfrm>
        </p:spPr>
        <p:txBody>
          <a:bodyPr/>
          <a:lstStyle/>
          <a:p>
            <a:r>
              <a:rPr lang="en-US"/>
              <a:t>History of Marias River</a:t>
            </a:r>
          </a:p>
        </p:txBody>
      </p:sp>
      <p:sp>
        <p:nvSpPr>
          <p:cNvPr id="3" name="Content Placeholder 2">
            <a:extLst>
              <a:ext uri="{FF2B5EF4-FFF2-40B4-BE49-F238E27FC236}">
                <a16:creationId xmlns:a16="http://schemas.microsoft.com/office/drawing/2014/main" id="{0C71653F-37D8-438A-94E9-B510236CE70C}"/>
              </a:ext>
            </a:extLst>
          </p:cNvPr>
          <p:cNvSpPr>
            <a:spLocks noGrp="1"/>
          </p:cNvSpPr>
          <p:nvPr>
            <p:ph idx="1"/>
          </p:nvPr>
        </p:nvSpPr>
        <p:spPr>
          <a:xfrm>
            <a:off x="12441389" y="1775238"/>
            <a:ext cx="9948475" cy="4021235"/>
          </a:xfrm>
        </p:spPr>
        <p:txBody>
          <a:bodyPr>
            <a:normAutofit/>
          </a:bodyPr>
          <a:lstStyle/>
          <a:p>
            <a:r>
              <a:rPr lang="en-US" b="1"/>
              <a:t>Marias River</a:t>
            </a:r>
            <a:r>
              <a:rPr lang="en-US"/>
              <a:t>, river in Glacier county, northwestern </a:t>
            </a:r>
            <a:r>
              <a:rPr lang="en-US" u="sng">
                <a:hlinkClick r:id="rId2"/>
              </a:rPr>
              <a:t>Montana</a:t>
            </a:r>
            <a:r>
              <a:rPr lang="en-US"/>
              <a:t>, U.S. It is formed by the </a:t>
            </a:r>
            <a:r>
              <a:rPr lang="en-US">
                <a:hlinkClick r:id="rId3"/>
              </a:rPr>
              <a:t>confluence</a:t>
            </a:r>
            <a:r>
              <a:rPr lang="en-US"/>
              <a:t> of Cut Bank, </a:t>
            </a:r>
            <a:r>
              <a:rPr lang="en-US" err="1"/>
              <a:t>Dupuyer</a:t>
            </a:r>
            <a:r>
              <a:rPr lang="en-US"/>
              <a:t>, and Birch creeks and Two Medicine River and flows generally southeastward. The river is impounded by the Tiber Dam to form Lake Elwell, a reservoir used for irrigation and recreation. Beyond the dam it flows for 50 miles (80 km) to enter the </a:t>
            </a:r>
            <a:r>
              <a:rPr lang="en-US" u="sng">
                <a:hlinkClick r:id="rId4"/>
              </a:rPr>
              <a:t>Missouri River</a:t>
            </a:r>
            <a:r>
              <a:rPr lang="en-US"/>
              <a:t> at Loma. Used by pioneer and trading expeditions, the Marias was named in 1804 by the explorer </a:t>
            </a:r>
            <a:r>
              <a:rPr lang="en-US" u="sng">
                <a:hlinkClick r:id="rId5"/>
              </a:rPr>
              <a:t>Meriwether Lewis</a:t>
            </a:r>
            <a:r>
              <a:rPr lang="en-US"/>
              <a:t> for his cousin Maria Wood. In 1806 Lewis proceeded up the river to a point near the site of Cut Bank, where Fort Piegan, an </a:t>
            </a:r>
            <a:r>
              <a:rPr lang="en-US" u="sng">
                <a:hlinkClick r:id="rId6"/>
              </a:rPr>
              <a:t>American Fur Company</a:t>
            </a:r>
            <a:r>
              <a:rPr lang="en-US"/>
              <a:t> trading post, was established in 1831. The river was the site of one of the bloodiest incidents of the </a:t>
            </a:r>
            <a:r>
              <a:rPr lang="en-US" u="sng">
                <a:hlinkClick r:id="rId7"/>
              </a:rPr>
              <a:t>Indian Wars</a:t>
            </a:r>
            <a:r>
              <a:rPr lang="en-US"/>
              <a:t> when, on January 23, 1870, U.S. soldiers killed 173 Piegan, Blackfoot, and Blood Indians, mostly elderly men, women, and children, in an event that came to be known as the Marias Massacre. The Marias River receives its principal tributary, the </a:t>
            </a:r>
            <a:r>
              <a:rPr lang="en-US" u="sng">
                <a:hlinkClick r:id="rId8"/>
              </a:rPr>
              <a:t>Teton River</a:t>
            </a:r>
            <a:r>
              <a:rPr lang="en-US"/>
              <a:t>, at Loma, near its junction with the Missouri.</a:t>
            </a:r>
          </a:p>
        </p:txBody>
      </p:sp>
      <p:sp>
        <p:nvSpPr>
          <p:cNvPr id="5" name="Content Placeholder 2">
            <a:extLst>
              <a:ext uri="{FF2B5EF4-FFF2-40B4-BE49-F238E27FC236}">
                <a16:creationId xmlns:a16="http://schemas.microsoft.com/office/drawing/2014/main" id="{80E6ABE4-43C4-4755-9B4A-EF4C6C611B9E}"/>
              </a:ext>
            </a:extLst>
          </p:cNvPr>
          <p:cNvSpPr txBox="1">
            <a:spLocks/>
          </p:cNvSpPr>
          <p:nvPr/>
        </p:nvSpPr>
        <p:spPr>
          <a:xfrm>
            <a:off x="0" y="2648710"/>
            <a:ext cx="6891335" cy="3088543"/>
          </a:xfrm>
          <a:prstGeom prst="rect">
            <a:avLst/>
          </a:prstGeom>
        </p:spPr>
        <p:txBody>
          <a:bodyPr vert="horz" lIns="91440" tIns="45720" rIns="91440" bIns="45720" numCol="2"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a:t>Formed by confluence of the following rivers</a:t>
            </a:r>
            <a:endParaRPr lang="en-US"/>
          </a:p>
          <a:p>
            <a:pPr lvl="1"/>
            <a:r>
              <a:rPr lang="en-US" sz="2200"/>
              <a:t>Cut Bank</a:t>
            </a:r>
          </a:p>
          <a:p>
            <a:pPr lvl="1"/>
            <a:r>
              <a:rPr lang="en-US" sz="2200" err="1"/>
              <a:t>Dupuyer</a:t>
            </a:r>
            <a:endParaRPr lang="en-US" sz="2200"/>
          </a:p>
          <a:p>
            <a:pPr lvl="1"/>
            <a:r>
              <a:rPr lang="en-US" sz="2200"/>
              <a:t>Birch Creek</a:t>
            </a:r>
          </a:p>
          <a:p>
            <a:pPr lvl="1"/>
            <a:r>
              <a:rPr lang="en-US" sz="2200"/>
              <a:t>Two Medicine </a:t>
            </a:r>
          </a:p>
          <a:p>
            <a:r>
              <a:rPr lang="en-US" sz="2400"/>
              <a:t>Impounded by Tiber Dam (Lake Elwell)</a:t>
            </a:r>
          </a:p>
          <a:p>
            <a:r>
              <a:rPr lang="en-US" sz="2400"/>
              <a:t>Named by Meriwether Lewis  for his cousin Maria Wood</a:t>
            </a:r>
          </a:p>
        </p:txBody>
      </p:sp>
      <p:pic>
        <p:nvPicPr>
          <p:cNvPr id="4" name="Picture 6" descr="A close up of a map&#10;&#10;Description generated with high confidence">
            <a:extLst>
              <a:ext uri="{FF2B5EF4-FFF2-40B4-BE49-F238E27FC236}">
                <a16:creationId xmlns:a16="http://schemas.microsoft.com/office/drawing/2014/main" id="{B31BC510-EB51-4A95-AD8E-E34B61B57AE7}"/>
              </a:ext>
            </a:extLst>
          </p:cNvPr>
          <p:cNvPicPr>
            <a:picLocks noChangeAspect="1"/>
          </p:cNvPicPr>
          <p:nvPr/>
        </p:nvPicPr>
        <p:blipFill>
          <a:blip r:embed="rId9"/>
          <a:stretch>
            <a:fillRect/>
          </a:stretch>
        </p:blipFill>
        <p:spPr>
          <a:xfrm>
            <a:off x="7008203" y="2346690"/>
            <a:ext cx="4910302" cy="4304480"/>
          </a:xfrm>
          <a:prstGeom prst="rect">
            <a:avLst/>
          </a:prstGeom>
        </p:spPr>
      </p:pic>
    </p:spTree>
    <p:extLst>
      <p:ext uri="{BB962C8B-B14F-4D97-AF65-F5344CB8AC3E}">
        <p14:creationId xmlns:p14="http://schemas.microsoft.com/office/powerpoint/2010/main" val="154993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C25625-BB6C-4454-BA3A-34DF7B72A797}"/>
              </a:ext>
            </a:extLst>
          </p:cNvPr>
          <p:cNvPicPr>
            <a:picLocks noGrp="1" noChangeAspect="1"/>
          </p:cNvPicPr>
          <p:nvPr>
            <p:ph idx="1"/>
          </p:nvPr>
        </p:nvPicPr>
        <p:blipFill rotWithShape="1">
          <a:blip r:embed="rId2"/>
          <a:srcRect t="16010" b="20004"/>
          <a:stretch/>
        </p:blipFill>
        <p:spPr>
          <a:xfrm>
            <a:off x="475860" y="1558212"/>
            <a:ext cx="11243389" cy="4786604"/>
          </a:xfrm>
          <a:prstGeom prst="rect">
            <a:avLst/>
          </a:prstGeom>
        </p:spPr>
      </p:pic>
      <p:pic>
        <p:nvPicPr>
          <p:cNvPr id="8" name="Picture 7">
            <a:extLst>
              <a:ext uri="{FF2B5EF4-FFF2-40B4-BE49-F238E27FC236}">
                <a16:creationId xmlns:a16="http://schemas.microsoft.com/office/drawing/2014/main" id="{B111C60F-F4FD-47D7-A092-01B029DE40C8}"/>
              </a:ext>
            </a:extLst>
          </p:cNvPr>
          <p:cNvPicPr>
            <a:picLocks noChangeAspect="1"/>
          </p:cNvPicPr>
          <p:nvPr/>
        </p:nvPicPr>
        <p:blipFill>
          <a:blip r:embed="rId3"/>
          <a:stretch>
            <a:fillRect/>
          </a:stretch>
        </p:blipFill>
        <p:spPr>
          <a:xfrm>
            <a:off x="0" y="0"/>
            <a:ext cx="12179808" cy="2605956"/>
          </a:xfrm>
          <a:prstGeom prst="rect">
            <a:avLst/>
          </a:prstGeom>
        </p:spPr>
      </p:pic>
      <p:sp>
        <p:nvSpPr>
          <p:cNvPr id="5" name="Title 1">
            <a:extLst>
              <a:ext uri="{FF2B5EF4-FFF2-40B4-BE49-F238E27FC236}">
                <a16:creationId xmlns:a16="http://schemas.microsoft.com/office/drawing/2014/main" id="{F12471DB-6EF5-4AE9-B71C-4ADA275DA219}"/>
              </a:ext>
            </a:extLst>
          </p:cNvPr>
          <p:cNvSpPr txBox="1">
            <a:spLocks/>
          </p:cNvSpPr>
          <p:nvPr/>
        </p:nvSpPr>
        <p:spPr bwMode="gray">
          <a:xfrm>
            <a:off x="744406" y="829732"/>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Tiber Dam</a:t>
            </a:r>
          </a:p>
        </p:txBody>
      </p:sp>
    </p:spTree>
    <p:extLst>
      <p:ext uri="{BB962C8B-B14F-4D97-AF65-F5344CB8AC3E}">
        <p14:creationId xmlns:p14="http://schemas.microsoft.com/office/powerpoint/2010/main" val="328759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1942-7B97-4226-BB4B-0682FA9E47A9}"/>
              </a:ext>
            </a:extLst>
          </p:cNvPr>
          <p:cNvSpPr>
            <a:spLocks noGrp="1"/>
          </p:cNvSpPr>
          <p:nvPr>
            <p:ph type="title"/>
          </p:nvPr>
        </p:nvSpPr>
        <p:spPr>
          <a:xfrm>
            <a:off x="964979" y="178699"/>
            <a:ext cx="2793158" cy="1600200"/>
          </a:xfrm>
          <a:ln>
            <a:noFill/>
          </a:ln>
        </p:spPr>
        <p:txBody>
          <a:bodyPr>
            <a:normAutofit/>
          </a:bodyPr>
          <a:lstStyle/>
          <a:p>
            <a:r>
              <a:rPr lang="en-US" sz="2800"/>
              <a:t>Chippewa Cree Tribe</a:t>
            </a:r>
          </a:p>
        </p:txBody>
      </p:sp>
      <p:sp>
        <p:nvSpPr>
          <p:cNvPr id="11" name="Content Placeholder 10">
            <a:extLst>
              <a:ext uri="{FF2B5EF4-FFF2-40B4-BE49-F238E27FC236}">
                <a16:creationId xmlns:a16="http://schemas.microsoft.com/office/drawing/2014/main" id="{FDC9DC7B-E0ED-4115-BF7A-DBEFB1FAE700}"/>
              </a:ext>
            </a:extLst>
          </p:cNvPr>
          <p:cNvSpPr>
            <a:spLocks noGrp="1"/>
          </p:cNvSpPr>
          <p:nvPr>
            <p:ph idx="1"/>
          </p:nvPr>
        </p:nvSpPr>
        <p:spPr>
          <a:xfrm>
            <a:off x="814493" y="1933322"/>
            <a:ext cx="3830335" cy="4572000"/>
          </a:xfrm>
        </p:spPr>
        <p:txBody>
          <a:bodyPr>
            <a:normAutofit/>
          </a:bodyPr>
          <a:lstStyle/>
          <a:p>
            <a:r>
              <a:rPr lang="en-US" sz="2000">
                <a:solidFill>
                  <a:schemeClr val="bg1"/>
                </a:solidFill>
              </a:rPr>
              <a:t>Reservation Established by Act of Congress in 1916</a:t>
            </a:r>
          </a:p>
          <a:p>
            <a:r>
              <a:rPr lang="en-US" sz="2000">
                <a:solidFill>
                  <a:schemeClr val="bg1"/>
                </a:solidFill>
              </a:rPr>
              <a:t>110,000 Acres in Hill and Chouteau Counties</a:t>
            </a:r>
          </a:p>
          <a:p>
            <a:r>
              <a:rPr lang="en-US" sz="2000">
                <a:solidFill>
                  <a:schemeClr val="bg1"/>
                </a:solidFill>
              </a:rPr>
              <a:t>1 of 7 Reservations in Montana</a:t>
            </a:r>
          </a:p>
          <a:p>
            <a:r>
              <a:rPr lang="en-US" sz="2000">
                <a:solidFill>
                  <a:schemeClr val="bg1"/>
                </a:solidFill>
              </a:rPr>
              <a:t>Bears Paw Mountains</a:t>
            </a:r>
          </a:p>
          <a:p>
            <a:r>
              <a:rPr lang="en-US" sz="2000">
                <a:solidFill>
                  <a:schemeClr val="bg1"/>
                </a:solidFill>
              </a:rPr>
              <a:t>Population = </a:t>
            </a:r>
            <a:r>
              <a:rPr lang="en-US" sz="2000" err="1">
                <a:solidFill>
                  <a:schemeClr val="bg1"/>
                </a:solidFill>
              </a:rPr>
              <a:t>Approx</a:t>
            </a:r>
            <a:r>
              <a:rPr lang="en-US" sz="2000">
                <a:solidFill>
                  <a:schemeClr val="bg1"/>
                </a:solidFill>
              </a:rPr>
              <a:t> 4,000 (Fastest Growing MT Reservation in 2010 Census)</a:t>
            </a:r>
          </a:p>
          <a:p>
            <a:endParaRPr lang="en-US" sz="2000">
              <a:solidFill>
                <a:schemeClr val="bg1"/>
              </a:solidFill>
            </a:endParaRPr>
          </a:p>
        </p:txBody>
      </p:sp>
      <p:pic>
        <p:nvPicPr>
          <p:cNvPr id="9" name="Content Placeholder 3">
            <a:extLst>
              <a:ext uri="{FF2B5EF4-FFF2-40B4-BE49-F238E27FC236}">
                <a16:creationId xmlns:a16="http://schemas.microsoft.com/office/drawing/2014/main" id="{11393B42-8EFC-4F75-9616-424FA563B7C7}"/>
              </a:ext>
            </a:extLst>
          </p:cNvPr>
          <p:cNvPicPr>
            <a:picLocks noChangeAspect="1"/>
          </p:cNvPicPr>
          <p:nvPr/>
        </p:nvPicPr>
        <p:blipFill rotWithShape="1">
          <a:blip r:embed="rId2"/>
          <a:srcRect r="1029" b="-1"/>
          <a:stretch/>
        </p:blipFill>
        <p:spPr>
          <a:xfrm>
            <a:off x="5543042" y="154856"/>
            <a:ext cx="2890714" cy="3192154"/>
          </a:xfrm>
          <a:prstGeom prst="rect">
            <a:avLst/>
          </a:prstGeom>
        </p:spPr>
      </p:pic>
      <p:pic>
        <p:nvPicPr>
          <p:cNvPr id="10" name="Picture 9">
            <a:extLst>
              <a:ext uri="{FF2B5EF4-FFF2-40B4-BE49-F238E27FC236}">
                <a16:creationId xmlns:a16="http://schemas.microsoft.com/office/drawing/2014/main" id="{26DC4047-AAEB-4D27-BD80-687F18F6DC99}"/>
              </a:ext>
            </a:extLst>
          </p:cNvPr>
          <p:cNvPicPr>
            <a:picLocks noChangeAspect="1"/>
          </p:cNvPicPr>
          <p:nvPr/>
        </p:nvPicPr>
        <p:blipFill rotWithShape="1">
          <a:blip r:embed="rId3"/>
          <a:srcRect t="1760" r="1" b="5207"/>
          <a:stretch/>
        </p:blipFill>
        <p:spPr>
          <a:xfrm>
            <a:off x="8520815" y="154846"/>
            <a:ext cx="2828967" cy="4807091"/>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6" name="Picture 5">
            <a:extLst>
              <a:ext uri="{FF2B5EF4-FFF2-40B4-BE49-F238E27FC236}">
                <a16:creationId xmlns:a16="http://schemas.microsoft.com/office/drawing/2014/main" id="{5A13F651-8817-4414-8A59-5E090725BCDE}"/>
              </a:ext>
            </a:extLst>
          </p:cNvPr>
          <p:cNvPicPr>
            <a:picLocks noChangeAspect="1"/>
          </p:cNvPicPr>
          <p:nvPr/>
        </p:nvPicPr>
        <p:blipFill rotWithShape="1">
          <a:blip r:embed="rId4"/>
          <a:srcRect l="8020" r="5388" b="-4"/>
          <a:stretch/>
        </p:blipFill>
        <p:spPr>
          <a:xfrm>
            <a:off x="5543063" y="3419505"/>
            <a:ext cx="3807172" cy="3264658"/>
          </a:xfrm>
          <a:prstGeom prst="rect">
            <a:avLst/>
          </a:prstGeom>
        </p:spPr>
      </p:pic>
      <p:pic>
        <p:nvPicPr>
          <p:cNvPr id="12" name="Picture 11">
            <a:extLst>
              <a:ext uri="{FF2B5EF4-FFF2-40B4-BE49-F238E27FC236}">
                <a16:creationId xmlns:a16="http://schemas.microsoft.com/office/drawing/2014/main" id="{1147F9CC-6D6C-44A2-B8D6-C9F0033F2BB2}"/>
              </a:ext>
            </a:extLst>
          </p:cNvPr>
          <p:cNvPicPr>
            <a:picLocks noChangeAspect="1"/>
          </p:cNvPicPr>
          <p:nvPr/>
        </p:nvPicPr>
        <p:blipFill rotWithShape="1">
          <a:blip r:embed="rId5"/>
          <a:srcRect t="3710" r="63707"/>
          <a:stretch/>
        </p:blipFill>
        <p:spPr>
          <a:xfrm>
            <a:off x="9440844" y="5041127"/>
            <a:ext cx="1908938" cy="1650359"/>
          </a:xfrm>
          <a:prstGeom prst="rect">
            <a:avLst/>
          </a:prstGeom>
        </p:spPr>
      </p:pic>
    </p:spTree>
    <p:extLst>
      <p:ext uri="{BB962C8B-B14F-4D97-AF65-F5344CB8AC3E}">
        <p14:creationId xmlns:p14="http://schemas.microsoft.com/office/powerpoint/2010/main" val="427781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4E75-E305-4C46-9AF5-73A20FAE34EE}"/>
              </a:ext>
            </a:extLst>
          </p:cNvPr>
          <p:cNvSpPr>
            <a:spLocks noGrp="1"/>
          </p:cNvSpPr>
          <p:nvPr>
            <p:ph type="title"/>
          </p:nvPr>
        </p:nvSpPr>
        <p:spPr>
          <a:xfrm>
            <a:off x="1154954" y="947920"/>
            <a:ext cx="8761413" cy="728480"/>
          </a:xfrm>
        </p:spPr>
        <p:txBody>
          <a:bodyPr/>
          <a:lstStyle/>
          <a:p>
            <a:r>
              <a:rPr lang="en-US" dirty="0"/>
              <a:t>Settlement History</a:t>
            </a:r>
          </a:p>
        </p:txBody>
      </p:sp>
      <p:sp>
        <p:nvSpPr>
          <p:cNvPr id="11" name="Rectangle 10">
            <a:extLst>
              <a:ext uri="{FF2B5EF4-FFF2-40B4-BE49-F238E27FC236}">
                <a16:creationId xmlns:a16="http://schemas.microsoft.com/office/drawing/2014/main" id="{68A0D05B-E488-401C-A605-BE05750A2DCE}"/>
              </a:ext>
            </a:extLst>
          </p:cNvPr>
          <p:cNvSpPr/>
          <p:nvPr/>
        </p:nvSpPr>
        <p:spPr>
          <a:xfrm>
            <a:off x="251927" y="6078030"/>
            <a:ext cx="11681925" cy="229465"/>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Isosceles Triangle 3">
            <a:extLst>
              <a:ext uri="{FF2B5EF4-FFF2-40B4-BE49-F238E27FC236}">
                <a16:creationId xmlns:a16="http://schemas.microsoft.com/office/drawing/2014/main" id="{DD313516-E641-4B26-A14A-81B0F9DFBD99}"/>
              </a:ext>
            </a:extLst>
          </p:cNvPr>
          <p:cNvSpPr/>
          <p:nvPr/>
        </p:nvSpPr>
        <p:spPr>
          <a:xfrm rot="10800000">
            <a:off x="325015"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53A76F-73E5-454E-A28B-5EA0654C1952}"/>
              </a:ext>
            </a:extLst>
          </p:cNvPr>
          <p:cNvSpPr/>
          <p:nvPr/>
        </p:nvSpPr>
        <p:spPr>
          <a:xfrm>
            <a:off x="144833" y="6367208"/>
            <a:ext cx="704039" cy="369332"/>
          </a:xfrm>
          <a:prstGeom prst="rect">
            <a:avLst/>
          </a:prstGeom>
        </p:spPr>
        <p:txBody>
          <a:bodyPr wrap="none">
            <a:spAutoFit/>
          </a:bodyPr>
          <a:lstStyle/>
          <a:p>
            <a:r>
              <a:rPr lang="en-US" b="1"/>
              <a:t>1992</a:t>
            </a:r>
            <a:endParaRPr lang="en-US"/>
          </a:p>
        </p:txBody>
      </p:sp>
      <p:sp>
        <p:nvSpPr>
          <p:cNvPr id="15" name="Rectangle 14">
            <a:extLst>
              <a:ext uri="{FF2B5EF4-FFF2-40B4-BE49-F238E27FC236}">
                <a16:creationId xmlns:a16="http://schemas.microsoft.com/office/drawing/2014/main" id="{B42C9731-BFDA-46A6-8187-07609B123EC0}"/>
              </a:ext>
            </a:extLst>
          </p:cNvPr>
          <p:cNvSpPr/>
          <p:nvPr/>
        </p:nvSpPr>
        <p:spPr>
          <a:xfrm>
            <a:off x="10753953" y="6367208"/>
            <a:ext cx="704039" cy="369332"/>
          </a:xfrm>
          <a:prstGeom prst="rect">
            <a:avLst/>
          </a:prstGeom>
        </p:spPr>
        <p:txBody>
          <a:bodyPr wrap="none">
            <a:spAutoFit/>
          </a:bodyPr>
          <a:lstStyle/>
          <a:p>
            <a:r>
              <a:rPr lang="en-US" b="1"/>
              <a:t>2005</a:t>
            </a:r>
            <a:endParaRPr lang="en-US"/>
          </a:p>
        </p:txBody>
      </p:sp>
      <p:sp>
        <p:nvSpPr>
          <p:cNvPr id="18" name="Isosceles Triangle 17">
            <a:extLst>
              <a:ext uri="{FF2B5EF4-FFF2-40B4-BE49-F238E27FC236}">
                <a16:creationId xmlns:a16="http://schemas.microsoft.com/office/drawing/2014/main" id="{6469E41F-3F56-4EC6-AFAB-FB5E3217C274}"/>
              </a:ext>
            </a:extLst>
          </p:cNvPr>
          <p:cNvSpPr/>
          <p:nvPr/>
        </p:nvSpPr>
        <p:spPr>
          <a:xfrm rot="10800000">
            <a:off x="2558145"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F8E897-2C88-4230-BFCD-B2EE049BEA0A}"/>
              </a:ext>
            </a:extLst>
          </p:cNvPr>
          <p:cNvSpPr/>
          <p:nvPr/>
        </p:nvSpPr>
        <p:spPr>
          <a:xfrm>
            <a:off x="2377963" y="6367208"/>
            <a:ext cx="704039" cy="369332"/>
          </a:xfrm>
          <a:prstGeom prst="rect">
            <a:avLst/>
          </a:prstGeom>
        </p:spPr>
        <p:txBody>
          <a:bodyPr wrap="none">
            <a:spAutoFit/>
          </a:bodyPr>
          <a:lstStyle/>
          <a:p>
            <a:r>
              <a:rPr lang="en-US" b="1"/>
              <a:t>1997</a:t>
            </a:r>
            <a:endParaRPr lang="en-US"/>
          </a:p>
        </p:txBody>
      </p:sp>
      <p:sp>
        <p:nvSpPr>
          <p:cNvPr id="20" name="Isosceles Triangle 19">
            <a:extLst>
              <a:ext uri="{FF2B5EF4-FFF2-40B4-BE49-F238E27FC236}">
                <a16:creationId xmlns:a16="http://schemas.microsoft.com/office/drawing/2014/main" id="{479DCDEF-67A9-4B88-BA6D-F759F273976B}"/>
              </a:ext>
            </a:extLst>
          </p:cNvPr>
          <p:cNvSpPr/>
          <p:nvPr/>
        </p:nvSpPr>
        <p:spPr>
          <a:xfrm rot="10800000">
            <a:off x="4407684"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2BC1E8A-491E-4DB0-BBF1-B31ADBDEB8A9}"/>
              </a:ext>
            </a:extLst>
          </p:cNvPr>
          <p:cNvSpPr/>
          <p:nvPr/>
        </p:nvSpPr>
        <p:spPr>
          <a:xfrm>
            <a:off x="4227502" y="6367208"/>
            <a:ext cx="704039" cy="369332"/>
          </a:xfrm>
          <a:prstGeom prst="rect">
            <a:avLst/>
          </a:prstGeom>
        </p:spPr>
        <p:txBody>
          <a:bodyPr wrap="none">
            <a:spAutoFit/>
          </a:bodyPr>
          <a:lstStyle/>
          <a:p>
            <a:r>
              <a:rPr lang="en-US" b="1"/>
              <a:t>1999</a:t>
            </a:r>
            <a:endParaRPr lang="en-US"/>
          </a:p>
        </p:txBody>
      </p:sp>
      <p:sp>
        <p:nvSpPr>
          <p:cNvPr id="23" name="Rectangle 22">
            <a:extLst>
              <a:ext uri="{FF2B5EF4-FFF2-40B4-BE49-F238E27FC236}">
                <a16:creationId xmlns:a16="http://schemas.microsoft.com/office/drawing/2014/main" id="{1176C048-DBEC-4778-A381-B38118D70574}"/>
              </a:ext>
            </a:extLst>
          </p:cNvPr>
          <p:cNvSpPr/>
          <p:nvPr/>
        </p:nvSpPr>
        <p:spPr>
          <a:xfrm>
            <a:off x="7190032" y="6367208"/>
            <a:ext cx="704039" cy="369332"/>
          </a:xfrm>
          <a:prstGeom prst="rect">
            <a:avLst/>
          </a:prstGeom>
        </p:spPr>
        <p:txBody>
          <a:bodyPr wrap="none">
            <a:spAutoFit/>
          </a:bodyPr>
          <a:lstStyle/>
          <a:p>
            <a:r>
              <a:rPr lang="en-US" b="1"/>
              <a:t>2002</a:t>
            </a:r>
            <a:endParaRPr lang="en-US"/>
          </a:p>
        </p:txBody>
      </p:sp>
      <p:sp>
        <p:nvSpPr>
          <p:cNvPr id="24" name="Isosceles Triangle 23">
            <a:extLst>
              <a:ext uri="{FF2B5EF4-FFF2-40B4-BE49-F238E27FC236}">
                <a16:creationId xmlns:a16="http://schemas.microsoft.com/office/drawing/2014/main" id="{F4FFD54F-DCDF-4E62-9D6A-22F93909E420}"/>
              </a:ext>
            </a:extLst>
          </p:cNvPr>
          <p:cNvSpPr/>
          <p:nvPr/>
        </p:nvSpPr>
        <p:spPr>
          <a:xfrm rot="10800000">
            <a:off x="9633149"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0088E8-4F2A-4BBC-ABC0-D76C9BF41973}"/>
              </a:ext>
            </a:extLst>
          </p:cNvPr>
          <p:cNvSpPr/>
          <p:nvPr/>
        </p:nvSpPr>
        <p:spPr>
          <a:xfrm>
            <a:off x="9452967" y="6367208"/>
            <a:ext cx="704039" cy="369332"/>
          </a:xfrm>
          <a:prstGeom prst="rect">
            <a:avLst/>
          </a:prstGeom>
        </p:spPr>
        <p:txBody>
          <a:bodyPr wrap="none">
            <a:spAutoFit/>
          </a:bodyPr>
          <a:lstStyle/>
          <a:p>
            <a:r>
              <a:rPr lang="en-US" b="1"/>
              <a:t>2004</a:t>
            </a:r>
            <a:endParaRPr lang="en-US"/>
          </a:p>
        </p:txBody>
      </p:sp>
      <p:sp>
        <p:nvSpPr>
          <p:cNvPr id="9" name="Rectangle 8">
            <a:extLst>
              <a:ext uri="{FF2B5EF4-FFF2-40B4-BE49-F238E27FC236}">
                <a16:creationId xmlns:a16="http://schemas.microsoft.com/office/drawing/2014/main" id="{97B2B989-5E6F-4C09-9602-2777A1CB7437}"/>
              </a:ext>
            </a:extLst>
          </p:cNvPr>
          <p:cNvSpPr/>
          <p:nvPr/>
        </p:nvSpPr>
        <p:spPr>
          <a:xfrm>
            <a:off x="478190" y="4727157"/>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D05FB60-4180-4320-9DD4-D54C3A2A5AB0}"/>
              </a:ext>
            </a:extLst>
          </p:cNvPr>
          <p:cNvSpPr/>
          <p:nvPr/>
        </p:nvSpPr>
        <p:spPr>
          <a:xfrm>
            <a:off x="2692890" y="2922152"/>
            <a:ext cx="53654" cy="3014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F16A93-6F8F-474E-A861-D5F9BAD768D5}"/>
              </a:ext>
            </a:extLst>
          </p:cNvPr>
          <p:cNvSpPr/>
          <p:nvPr/>
        </p:nvSpPr>
        <p:spPr>
          <a:xfrm>
            <a:off x="355906" y="2353359"/>
            <a:ext cx="5189488" cy="120032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dirty="0">
                <a:solidFill>
                  <a:schemeClr val="tx1"/>
                </a:solidFill>
              </a:rPr>
              <a:t>The Chippewa Cree Tribe of the Rocky Boy's Reservation passed a </a:t>
            </a:r>
            <a:r>
              <a:rPr lang="en-US" b="1" dirty="0">
                <a:solidFill>
                  <a:schemeClr val="tx1"/>
                </a:solidFill>
              </a:rPr>
              <a:t>resolution approving the water rights compact</a:t>
            </a:r>
            <a:r>
              <a:rPr lang="en-US" dirty="0">
                <a:solidFill>
                  <a:schemeClr val="tx1"/>
                </a:solidFill>
              </a:rPr>
              <a:t> between the Tribe and the State of Montana. </a:t>
            </a:r>
          </a:p>
        </p:txBody>
      </p:sp>
      <p:sp>
        <p:nvSpPr>
          <p:cNvPr id="29" name="Rectangle 28">
            <a:extLst>
              <a:ext uri="{FF2B5EF4-FFF2-40B4-BE49-F238E27FC236}">
                <a16:creationId xmlns:a16="http://schemas.microsoft.com/office/drawing/2014/main" id="{CC412130-D818-461A-84D1-F610218316F2}"/>
              </a:ext>
            </a:extLst>
          </p:cNvPr>
          <p:cNvSpPr/>
          <p:nvPr/>
        </p:nvSpPr>
        <p:spPr>
          <a:xfrm>
            <a:off x="4552694" y="4793967"/>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084D41C-3E2F-43E2-A033-B5F13170BBE7}"/>
              </a:ext>
            </a:extLst>
          </p:cNvPr>
          <p:cNvSpPr/>
          <p:nvPr/>
        </p:nvSpPr>
        <p:spPr>
          <a:xfrm>
            <a:off x="2961829" y="4307540"/>
            <a:ext cx="4009242" cy="120032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PL106-163: </a:t>
            </a:r>
            <a:r>
              <a:rPr lang="en-US" dirty="0">
                <a:solidFill>
                  <a:schemeClr val="tx1"/>
                </a:solidFill>
              </a:rPr>
              <a:t>Federal Water Rights Settlement</a:t>
            </a:r>
          </a:p>
          <a:p>
            <a:pPr marL="285750" indent="-285750">
              <a:buFont typeface="Arial" panose="020B0604020202020204" pitchFamily="34" charset="0"/>
              <a:buChar char="•"/>
            </a:pPr>
            <a:r>
              <a:rPr lang="en-US" dirty="0">
                <a:solidFill>
                  <a:schemeClr val="tx1"/>
                </a:solidFill>
              </a:rPr>
              <a:t>On-reservation Water</a:t>
            </a:r>
          </a:p>
          <a:p>
            <a:pPr marL="285750" indent="-285750">
              <a:buFont typeface="Arial" panose="020B0604020202020204" pitchFamily="34" charset="0"/>
              <a:buChar char="•"/>
            </a:pPr>
            <a:r>
              <a:rPr lang="en-US" dirty="0">
                <a:solidFill>
                  <a:schemeClr val="tx1"/>
                </a:solidFill>
              </a:rPr>
              <a:t>Off-Reservation (10,000 Acre-Ft)</a:t>
            </a:r>
          </a:p>
        </p:txBody>
      </p:sp>
      <p:sp>
        <p:nvSpPr>
          <p:cNvPr id="6" name="Rectangle 5">
            <a:extLst>
              <a:ext uri="{FF2B5EF4-FFF2-40B4-BE49-F238E27FC236}">
                <a16:creationId xmlns:a16="http://schemas.microsoft.com/office/drawing/2014/main" id="{DBF44B20-33B9-4F3B-85EA-F9E72DD39609}"/>
              </a:ext>
            </a:extLst>
          </p:cNvPr>
          <p:cNvSpPr/>
          <p:nvPr/>
        </p:nvSpPr>
        <p:spPr>
          <a:xfrm>
            <a:off x="163782" y="3963219"/>
            <a:ext cx="2392778" cy="175432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Water right settlement negotiations </a:t>
            </a:r>
            <a:r>
              <a:rPr lang="en-US" dirty="0">
                <a:solidFill>
                  <a:schemeClr val="tx1"/>
                </a:solidFill>
              </a:rPr>
              <a:t>began w/ Montana adjudication of water rights. </a:t>
            </a:r>
          </a:p>
        </p:txBody>
      </p:sp>
      <p:sp>
        <p:nvSpPr>
          <p:cNvPr id="35" name="Rectangle 34">
            <a:extLst>
              <a:ext uri="{FF2B5EF4-FFF2-40B4-BE49-F238E27FC236}">
                <a16:creationId xmlns:a16="http://schemas.microsoft.com/office/drawing/2014/main" id="{869C737E-EF12-4762-8D21-07C6C0520B07}"/>
              </a:ext>
            </a:extLst>
          </p:cNvPr>
          <p:cNvSpPr/>
          <p:nvPr/>
        </p:nvSpPr>
        <p:spPr>
          <a:xfrm>
            <a:off x="9760080" y="4768604"/>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B269FB9-C380-4326-96D2-A51BD10EED89}"/>
              </a:ext>
            </a:extLst>
          </p:cNvPr>
          <p:cNvSpPr/>
          <p:nvPr/>
        </p:nvSpPr>
        <p:spPr>
          <a:xfrm>
            <a:off x="7697372" y="4295235"/>
            <a:ext cx="3871553" cy="64633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On-Reservation Projects </a:t>
            </a:r>
            <a:r>
              <a:rPr lang="en-US" dirty="0">
                <a:solidFill>
                  <a:schemeClr val="tx1"/>
                </a:solidFill>
              </a:rPr>
              <a:t> Bonneau, </a:t>
            </a:r>
            <a:r>
              <a:rPr lang="en-US" dirty="0" err="1">
                <a:solidFill>
                  <a:schemeClr val="tx1"/>
                </a:solidFill>
              </a:rPr>
              <a:t>Towe</a:t>
            </a:r>
            <a:r>
              <a:rPr lang="en-US" dirty="0">
                <a:solidFill>
                  <a:schemeClr val="tx1"/>
                </a:solidFill>
              </a:rPr>
              <a:t>, East Fork </a:t>
            </a:r>
          </a:p>
        </p:txBody>
      </p:sp>
      <p:sp>
        <p:nvSpPr>
          <p:cNvPr id="30" name="Isosceles Triangle 29">
            <a:extLst>
              <a:ext uri="{FF2B5EF4-FFF2-40B4-BE49-F238E27FC236}">
                <a16:creationId xmlns:a16="http://schemas.microsoft.com/office/drawing/2014/main" id="{F83F6FF3-9E64-4302-B7C7-7D40C4C975C8}"/>
              </a:ext>
            </a:extLst>
          </p:cNvPr>
          <p:cNvSpPr/>
          <p:nvPr/>
        </p:nvSpPr>
        <p:spPr>
          <a:xfrm rot="4913822">
            <a:off x="7289316" y="4518513"/>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D8FC500-F03B-4C0E-A9E4-C0BEB8C9D80F}"/>
              </a:ext>
            </a:extLst>
          </p:cNvPr>
          <p:cNvSpPr/>
          <p:nvPr/>
        </p:nvSpPr>
        <p:spPr>
          <a:xfrm rot="15713822">
            <a:off x="6728298" y="4212849"/>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7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4E75-E305-4C46-9AF5-73A20FAE34EE}"/>
              </a:ext>
            </a:extLst>
          </p:cNvPr>
          <p:cNvSpPr>
            <a:spLocks noGrp="1"/>
          </p:cNvSpPr>
          <p:nvPr>
            <p:ph type="title"/>
          </p:nvPr>
        </p:nvSpPr>
        <p:spPr>
          <a:xfrm>
            <a:off x="1154954" y="947920"/>
            <a:ext cx="8761413" cy="728480"/>
          </a:xfrm>
        </p:spPr>
        <p:txBody>
          <a:bodyPr/>
          <a:lstStyle/>
          <a:p>
            <a:r>
              <a:rPr lang="en-US" dirty="0"/>
              <a:t>Settlement History – Off-Reservation</a:t>
            </a:r>
          </a:p>
        </p:txBody>
      </p:sp>
      <p:sp>
        <p:nvSpPr>
          <p:cNvPr id="11" name="Rectangle 10">
            <a:extLst>
              <a:ext uri="{FF2B5EF4-FFF2-40B4-BE49-F238E27FC236}">
                <a16:creationId xmlns:a16="http://schemas.microsoft.com/office/drawing/2014/main" id="{68A0D05B-E488-401C-A605-BE05750A2DCE}"/>
              </a:ext>
            </a:extLst>
          </p:cNvPr>
          <p:cNvSpPr/>
          <p:nvPr/>
        </p:nvSpPr>
        <p:spPr>
          <a:xfrm>
            <a:off x="251927" y="6078030"/>
            <a:ext cx="11681925" cy="229465"/>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Isosceles Triangle 3">
            <a:extLst>
              <a:ext uri="{FF2B5EF4-FFF2-40B4-BE49-F238E27FC236}">
                <a16:creationId xmlns:a16="http://schemas.microsoft.com/office/drawing/2014/main" id="{DD313516-E641-4B26-A14A-81B0F9DFBD99}"/>
              </a:ext>
            </a:extLst>
          </p:cNvPr>
          <p:cNvSpPr/>
          <p:nvPr/>
        </p:nvSpPr>
        <p:spPr>
          <a:xfrm rot="10800000">
            <a:off x="325015"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53A76F-73E5-454E-A28B-5EA0654C1952}"/>
              </a:ext>
            </a:extLst>
          </p:cNvPr>
          <p:cNvSpPr/>
          <p:nvPr/>
        </p:nvSpPr>
        <p:spPr>
          <a:xfrm>
            <a:off x="144833" y="6367208"/>
            <a:ext cx="704039" cy="369332"/>
          </a:xfrm>
          <a:prstGeom prst="rect">
            <a:avLst/>
          </a:prstGeom>
        </p:spPr>
        <p:txBody>
          <a:bodyPr wrap="none">
            <a:spAutoFit/>
          </a:bodyPr>
          <a:lstStyle/>
          <a:p>
            <a:r>
              <a:rPr lang="en-US" b="1"/>
              <a:t>1992</a:t>
            </a:r>
            <a:endParaRPr lang="en-US"/>
          </a:p>
        </p:txBody>
      </p:sp>
      <p:sp>
        <p:nvSpPr>
          <p:cNvPr id="15" name="Rectangle 14">
            <a:extLst>
              <a:ext uri="{FF2B5EF4-FFF2-40B4-BE49-F238E27FC236}">
                <a16:creationId xmlns:a16="http://schemas.microsoft.com/office/drawing/2014/main" id="{B42C9731-BFDA-46A6-8187-07609B123EC0}"/>
              </a:ext>
            </a:extLst>
          </p:cNvPr>
          <p:cNvSpPr/>
          <p:nvPr/>
        </p:nvSpPr>
        <p:spPr>
          <a:xfrm>
            <a:off x="10753953" y="6367208"/>
            <a:ext cx="704039" cy="369332"/>
          </a:xfrm>
          <a:prstGeom prst="rect">
            <a:avLst/>
          </a:prstGeom>
        </p:spPr>
        <p:txBody>
          <a:bodyPr wrap="none">
            <a:spAutoFit/>
          </a:bodyPr>
          <a:lstStyle/>
          <a:p>
            <a:r>
              <a:rPr lang="en-US" b="1"/>
              <a:t>2005</a:t>
            </a:r>
            <a:endParaRPr lang="en-US"/>
          </a:p>
        </p:txBody>
      </p:sp>
      <p:sp>
        <p:nvSpPr>
          <p:cNvPr id="18" name="Isosceles Triangle 17">
            <a:extLst>
              <a:ext uri="{FF2B5EF4-FFF2-40B4-BE49-F238E27FC236}">
                <a16:creationId xmlns:a16="http://schemas.microsoft.com/office/drawing/2014/main" id="{6469E41F-3F56-4EC6-AFAB-FB5E3217C274}"/>
              </a:ext>
            </a:extLst>
          </p:cNvPr>
          <p:cNvSpPr/>
          <p:nvPr/>
        </p:nvSpPr>
        <p:spPr>
          <a:xfrm rot="10800000">
            <a:off x="2558145"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F8E897-2C88-4230-BFCD-B2EE049BEA0A}"/>
              </a:ext>
            </a:extLst>
          </p:cNvPr>
          <p:cNvSpPr/>
          <p:nvPr/>
        </p:nvSpPr>
        <p:spPr>
          <a:xfrm>
            <a:off x="2377963" y="6367208"/>
            <a:ext cx="704039" cy="369332"/>
          </a:xfrm>
          <a:prstGeom prst="rect">
            <a:avLst/>
          </a:prstGeom>
        </p:spPr>
        <p:txBody>
          <a:bodyPr wrap="none">
            <a:spAutoFit/>
          </a:bodyPr>
          <a:lstStyle/>
          <a:p>
            <a:r>
              <a:rPr lang="en-US" b="1"/>
              <a:t>1997</a:t>
            </a:r>
            <a:endParaRPr lang="en-US"/>
          </a:p>
        </p:txBody>
      </p:sp>
      <p:sp>
        <p:nvSpPr>
          <p:cNvPr id="20" name="Isosceles Triangle 19">
            <a:extLst>
              <a:ext uri="{FF2B5EF4-FFF2-40B4-BE49-F238E27FC236}">
                <a16:creationId xmlns:a16="http://schemas.microsoft.com/office/drawing/2014/main" id="{479DCDEF-67A9-4B88-BA6D-F759F273976B}"/>
              </a:ext>
            </a:extLst>
          </p:cNvPr>
          <p:cNvSpPr/>
          <p:nvPr/>
        </p:nvSpPr>
        <p:spPr>
          <a:xfrm rot="10800000">
            <a:off x="4407684"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2BC1E8A-491E-4DB0-BBF1-B31ADBDEB8A9}"/>
              </a:ext>
            </a:extLst>
          </p:cNvPr>
          <p:cNvSpPr/>
          <p:nvPr/>
        </p:nvSpPr>
        <p:spPr>
          <a:xfrm>
            <a:off x="4227502" y="6367208"/>
            <a:ext cx="704039" cy="369332"/>
          </a:xfrm>
          <a:prstGeom prst="rect">
            <a:avLst/>
          </a:prstGeom>
        </p:spPr>
        <p:txBody>
          <a:bodyPr wrap="none">
            <a:spAutoFit/>
          </a:bodyPr>
          <a:lstStyle/>
          <a:p>
            <a:r>
              <a:rPr lang="en-US" b="1"/>
              <a:t>1999</a:t>
            </a:r>
            <a:endParaRPr lang="en-US"/>
          </a:p>
        </p:txBody>
      </p:sp>
      <p:sp>
        <p:nvSpPr>
          <p:cNvPr id="23" name="Rectangle 22">
            <a:extLst>
              <a:ext uri="{FF2B5EF4-FFF2-40B4-BE49-F238E27FC236}">
                <a16:creationId xmlns:a16="http://schemas.microsoft.com/office/drawing/2014/main" id="{1176C048-DBEC-4778-A381-B38118D70574}"/>
              </a:ext>
            </a:extLst>
          </p:cNvPr>
          <p:cNvSpPr/>
          <p:nvPr/>
        </p:nvSpPr>
        <p:spPr>
          <a:xfrm>
            <a:off x="7190032" y="6367208"/>
            <a:ext cx="704039" cy="369332"/>
          </a:xfrm>
          <a:prstGeom prst="rect">
            <a:avLst/>
          </a:prstGeom>
        </p:spPr>
        <p:txBody>
          <a:bodyPr wrap="none">
            <a:spAutoFit/>
          </a:bodyPr>
          <a:lstStyle/>
          <a:p>
            <a:r>
              <a:rPr lang="en-US" b="1"/>
              <a:t>2002</a:t>
            </a:r>
            <a:endParaRPr lang="en-US"/>
          </a:p>
        </p:txBody>
      </p:sp>
      <p:sp>
        <p:nvSpPr>
          <p:cNvPr id="25" name="Rectangle 24">
            <a:extLst>
              <a:ext uri="{FF2B5EF4-FFF2-40B4-BE49-F238E27FC236}">
                <a16:creationId xmlns:a16="http://schemas.microsoft.com/office/drawing/2014/main" id="{530088E8-4F2A-4BBC-ABC0-D76C9BF41973}"/>
              </a:ext>
            </a:extLst>
          </p:cNvPr>
          <p:cNvSpPr/>
          <p:nvPr/>
        </p:nvSpPr>
        <p:spPr>
          <a:xfrm>
            <a:off x="9452967" y="6367208"/>
            <a:ext cx="704039" cy="369332"/>
          </a:xfrm>
          <a:prstGeom prst="rect">
            <a:avLst/>
          </a:prstGeom>
        </p:spPr>
        <p:txBody>
          <a:bodyPr wrap="none">
            <a:spAutoFit/>
          </a:bodyPr>
          <a:lstStyle/>
          <a:p>
            <a:r>
              <a:rPr lang="en-US" b="1"/>
              <a:t>2004</a:t>
            </a:r>
            <a:endParaRPr lang="en-US"/>
          </a:p>
        </p:txBody>
      </p:sp>
      <p:sp>
        <p:nvSpPr>
          <p:cNvPr id="9" name="Rectangle 8">
            <a:extLst>
              <a:ext uri="{FF2B5EF4-FFF2-40B4-BE49-F238E27FC236}">
                <a16:creationId xmlns:a16="http://schemas.microsoft.com/office/drawing/2014/main" id="{97B2B989-5E6F-4C09-9602-2777A1CB7437}"/>
              </a:ext>
            </a:extLst>
          </p:cNvPr>
          <p:cNvSpPr/>
          <p:nvPr/>
        </p:nvSpPr>
        <p:spPr>
          <a:xfrm>
            <a:off x="478190" y="4727157"/>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D05FB60-4180-4320-9DD4-D54C3A2A5AB0}"/>
              </a:ext>
            </a:extLst>
          </p:cNvPr>
          <p:cNvSpPr/>
          <p:nvPr/>
        </p:nvSpPr>
        <p:spPr>
          <a:xfrm>
            <a:off x="2692890" y="2922152"/>
            <a:ext cx="53654" cy="3014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F16A93-6F8F-474E-A861-D5F9BAD768D5}"/>
              </a:ext>
            </a:extLst>
          </p:cNvPr>
          <p:cNvSpPr/>
          <p:nvPr/>
        </p:nvSpPr>
        <p:spPr>
          <a:xfrm>
            <a:off x="355906" y="2353359"/>
            <a:ext cx="5189488" cy="120032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dirty="0">
                <a:solidFill>
                  <a:schemeClr val="tx1"/>
                </a:solidFill>
              </a:rPr>
              <a:t>The Chippewa Cree Tribe of the Rocky Boy's Reservation passed a </a:t>
            </a:r>
            <a:r>
              <a:rPr lang="en-US" b="1" dirty="0">
                <a:solidFill>
                  <a:schemeClr val="tx1"/>
                </a:solidFill>
              </a:rPr>
              <a:t>resolution approving the water rights compact</a:t>
            </a:r>
            <a:r>
              <a:rPr lang="en-US" dirty="0">
                <a:solidFill>
                  <a:schemeClr val="tx1"/>
                </a:solidFill>
              </a:rPr>
              <a:t> between the Tribe and the State of Montana. </a:t>
            </a:r>
          </a:p>
        </p:txBody>
      </p:sp>
      <p:sp>
        <p:nvSpPr>
          <p:cNvPr id="29" name="Rectangle 28">
            <a:extLst>
              <a:ext uri="{FF2B5EF4-FFF2-40B4-BE49-F238E27FC236}">
                <a16:creationId xmlns:a16="http://schemas.microsoft.com/office/drawing/2014/main" id="{CC412130-D818-461A-84D1-F610218316F2}"/>
              </a:ext>
            </a:extLst>
          </p:cNvPr>
          <p:cNvSpPr/>
          <p:nvPr/>
        </p:nvSpPr>
        <p:spPr>
          <a:xfrm>
            <a:off x="4552694" y="4793967"/>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F44B20-33B9-4F3B-85EA-F9E72DD39609}"/>
              </a:ext>
            </a:extLst>
          </p:cNvPr>
          <p:cNvSpPr/>
          <p:nvPr/>
        </p:nvSpPr>
        <p:spPr>
          <a:xfrm>
            <a:off x="163782" y="3963219"/>
            <a:ext cx="2392778" cy="175432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Water right settlement negotiations </a:t>
            </a:r>
            <a:r>
              <a:rPr lang="en-US" dirty="0">
                <a:solidFill>
                  <a:schemeClr val="tx1"/>
                </a:solidFill>
              </a:rPr>
              <a:t>began w/ Montana adjudication of water rights. </a:t>
            </a:r>
          </a:p>
        </p:txBody>
      </p:sp>
      <p:sp>
        <p:nvSpPr>
          <p:cNvPr id="30" name="Isosceles Triangle 29">
            <a:extLst>
              <a:ext uri="{FF2B5EF4-FFF2-40B4-BE49-F238E27FC236}">
                <a16:creationId xmlns:a16="http://schemas.microsoft.com/office/drawing/2014/main" id="{F83F6FF3-9E64-4302-B7C7-7D40C4C975C8}"/>
              </a:ext>
            </a:extLst>
          </p:cNvPr>
          <p:cNvSpPr/>
          <p:nvPr/>
        </p:nvSpPr>
        <p:spPr>
          <a:xfrm rot="4913822">
            <a:off x="6508334" y="4572568"/>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D8FC500-F03B-4C0E-A9E4-C0BEB8C9D80F}"/>
              </a:ext>
            </a:extLst>
          </p:cNvPr>
          <p:cNvSpPr/>
          <p:nvPr/>
        </p:nvSpPr>
        <p:spPr>
          <a:xfrm rot="15408772">
            <a:off x="5949472" y="4264809"/>
            <a:ext cx="56127" cy="12966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9E0E3494-9DE0-46D6-9023-E95CC767F17C}"/>
              </a:ext>
            </a:extLst>
          </p:cNvPr>
          <p:cNvSpPr/>
          <p:nvPr/>
        </p:nvSpPr>
        <p:spPr>
          <a:xfrm rot="10800000">
            <a:off x="10878148"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D4C7D921-9AB9-476B-97FB-7A2E3FD7CAC3}"/>
              </a:ext>
            </a:extLst>
          </p:cNvPr>
          <p:cNvSpPr/>
          <p:nvPr/>
        </p:nvSpPr>
        <p:spPr>
          <a:xfrm rot="10800000">
            <a:off x="9633149" y="5889392"/>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D4E1A06-590B-4DFC-A780-01C7904799A2}"/>
              </a:ext>
            </a:extLst>
          </p:cNvPr>
          <p:cNvSpPr/>
          <p:nvPr/>
        </p:nvSpPr>
        <p:spPr>
          <a:xfrm>
            <a:off x="9760080" y="4768604"/>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3E9F4D2-D827-4AE2-A232-F7034AB92E0D}"/>
              </a:ext>
            </a:extLst>
          </p:cNvPr>
          <p:cNvSpPr/>
          <p:nvPr/>
        </p:nvSpPr>
        <p:spPr>
          <a:xfrm>
            <a:off x="9062951" y="4053463"/>
            <a:ext cx="1750226" cy="92333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dirty="0">
                <a:solidFill>
                  <a:schemeClr val="tx1"/>
                </a:solidFill>
              </a:rPr>
              <a:t>Final Engineering Report</a:t>
            </a:r>
          </a:p>
        </p:txBody>
      </p:sp>
      <p:sp>
        <p:nvSpPr>
          <p:cNvPr id="38" name="Rectangle 37">
            <a:extLst>
              <a:ext uri="{FF2B5EF4-FFF2-40B4-BE49-F238E27FC236}">
                <a16:creationId xmlns:a16="http://schemas.microsoft.com/office/drawing/2014/main" id="{A965D228-9F8C-4779-ACB2-435601549344}"/>
              </a:ext>
            </a:extLst>
          </p:cNvPr>
          <p:cNvSpPr/>
          <p:nvPr/>
        </p:nvSpPr>
        <p:spPr>
          <a:xfrm>
            <a:off x="11020803" y="3951309"/>
            <a:ext cx="51222" cy="19433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ECF7D23-2593-42E4-831B-3DB6F6DE5512}"/>
              </a:ext>
            </a:extLst>
          </p:cNvPr>
          <p:cNvSpPr/>
          <p:nvPr/>
        </p:nvSpPr>
        <p:spPr>
          <a:xfrm>
            <a:off x="10252198" y="3027979"/>
            <a:ext cx="1590864" cy="92333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err="1">
                <a:solidFill>
                  <a:schemeClr val="tx1"/>
                </a:solidFill>
              </a:rPr>
              <a:t>TriPartite</a:t>
            </a:r>
            <a:r>
              <a:rPr lang="en-US" b="1">
                <a:solidFill>
                  <a:schemeClr val="tx1"/>
                </a:solidFill>
              </a:rPr>
              <a:t> OM&amp;R Agreement</a:t>
            </a:r>
          </a:p>
        </p:txBody>
      </p:sp>
      <p:sp>
        <p:nvSpPr>
          <p:cNvPr id="40" name="Isosceles Triangle 39">
            <a:extLst>
              <a:ext uri="{FF2B5EF4-FFF2-40B4-BE49-F238E27FC236}">
                <a16:creationId xmlns:a16="http://schemas.microsoft.com/office/drawing/2014/main" id="{995C580F-29F8-4711-8736-5D84A621E73F}"/>
              </a:ext>
            </a:extLst>
          </p:cNvPr>
          <p:cNvSpPr/>
          <p:nvPr/>
        </p:nvSpPr>
        <p:spPr>
          <a:xfrm rot="10800000">
            <a:off x="7695570" y="5814850"/>
            <a:ext cx="343678" cy="296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158151-1B55-442F-A012-4AD57E48D6B5}"/>
              </a:ext>
            </a:extLst>
          </p:cNvPr>
          <p:cNvSpPr/>
          <p:nvPr/>
        </p:nvSpPr>
        <p:spPr>
          <a:xfrm>
            <a:off x="7822501" y="4694062"/>
            <a:ext cx="53654" cy="1162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49325A-5495-405B-B703-2A573E8F5A12}"/>
              </a:ext>
            </a:extLst>
          </p:cNvPr>
          <p:cNvSpPr/>
          <p:nvPr/>
        </p:nvSpPr>
        <p:spPr>
          <a:xfrm>
            <a:off x="6845824" y="4052155"/>
            <a:ext cx="2096494" cy="92333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PL107-331</a:t>
            </a:r>
            <a:r>
              <a:rPr lang="en-US" dirty="0">
                <a:solidFill>
                  <a:schemeClr val="tx1"/>
                </a:solidFill>
              </a:rPr>
              <a:t>: Rocky Boy’s/NCMRWS Project </a:t>
            </a:r>
          </a:p>
        </p:txBody>
      </p:sp>
      <p:sp>
        <p:nvSpPr>
          <p:cNvPr id="28" name="Rectangle 27">
            <a:extLst>
              <a:ext uri="{FF2B5EF4-FFF2-40B4-BE49-F238E27FC236}">
                <a16:creationId xmlns:a16="http://schemas.microsoft.com/office/drawing/2014/main" id="{7084D41C-3E2F-43E2-A033-B5F13170BBE7}"/>
              </a:ext>
            </a:extLst>
          </p:cNvPr>
          <p:cNvSpPr/>
          <p:nvPr/>
        </p:nvSpPr>
        <p:spPr>
          <a:xfrm>
            <a:off x="2972644" y="3982041"/>
            <a:ext cx="3355567" cy="147732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PL106-163: </a:t>
            </a:r>
            <a:r>
              <a:rPr lang="en-US" dirty="0">
                <a:solidFill>
                  <a:schemeClr val="tx1"/>
                </a:solidFill>
              </a:rPr>
              <a:t>Federal Water Rights Settlement</a:t>
            </a:r>
          </a:p>
          <a:p>
            <a:pPr marL="285750" indent="-285750">
              <a:buFont typeface="Arial" panose="020B0604020202020204" pitchFamily="34" charset="0"/>
              <a:buChar char="•"/>
            </a:pPr>
            <a:r>
              <a:rPr lang="en-US" dirty="0">
                <a:solidFill>
                  <a:schemeClr val="tx1"/>
                </a:solidFill>
              </a:rPr>
              <a:t>On-reservation Water</a:t>
            </a:r>
          </a:p>
          <a:p>
            <a:pPr marL="285750" indent="-285750">
              <a:buFont typeface="Arial" panose="020B0604020202020204" pitchFamily="34" charset="0"/>
              <a:buChar char="•"/>
            </a:pPr>
            <a:r>
              <a:rPr lang="en-US" dirty="0">
                <a:solidFill>
                  <a:schemeClr val="tx1"/>
                </a:solidFill>
              </a:rPr>
              <a:t>Off-Reservation (10,000 Acre-Ft)</a:t>
            </a:r>
          </a:p>
        </p:txBody>
      </p:sp>
    </p:spTree>
    <p:extLst>
      <p:ext uri="{BB962C8B-B14F-4D97-AF65-F5344CB8AC3E}">
        <p14:creationId xmlns:p14="http://schemas.microsoft.com/office/powerpoint/2010/main" val="16915360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otalTime>134</TotalTime>
  <Words>853</Words>
  <Application>Microsoft Office PowerPoint</Application>
  <PresentationFormat>Widescreen</PresentationFormat>
  <Paragraphs>268</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Century Gothic</vt:lpstr>
      <vt:lpstr>Wingdings 3</vt:lpstr>
      <vt:lpstr>Ion Boardroom</vt:lpstr>
      <vt:lpstr>Settlement Implementation Impacts of Policy Change</vt:lpstr>
      <vt:lpstr>Rocky Boy (Montana)</vt:lpstr>
      <vt:lpstr>Location</vt:lpstr>
      <vt:lpstr>Marias River</vt:lpstr>
      <vt:lpstr>History of Marias River</vt:lpstr>
      <vt:lpstr>PowerPoint Presentation</vt:lpstr>
      <vt:lpstr>Chippewa Cree Tribe</vt:lpstr>
      <vt:lpstr>Settlement History</vt:lpstr>
      <vt:lpstr>Settlement History – Off-Reservation</vt:lpstr>
      <vt:lpstr>Settlement History – Off-Reservation</vt:lpstr>
      <vt:lpstr>Tribal Vision</vt:lpstr>
      <vt:lpstr>Lead Agency</vt:lpstr>
      <vt:lpstr>Federal Funding Structure</vt:lpstr>
      <vt:lpstr>4 Components</vt:lpstr>
      <vt:lpstr>PowerPoint Presentation</vt:lpstr>
      <vt:lpstr>Core Pipeline (CCCC)</vt:lpstr>
      <vt:lpstr>Tiber Raw Water Pipelines</vt:lpstr>
      <vt:lpstr>Water Treatment Plant</vt:lpstr>
      <vt:lpstr>Water Treatment Plant - Construction</vt:lpstr>
      <vt:lpstr>On-Reservation Water System</vt:lpstr>
      <vt:lpstr>Administration Changes</vt:lpstr>
      <vt:lpstr>FER</vt:lpstr>
      <vt:lpstr>Original Plan (FER)</vt:lpstr>
      <vt:lpstr>2008 Plan </vt:lpstr>
      <vt:lpstr>2018 Plan</vt:lpstr>
      <vt:lpstr>Handling Change</vt:lpstr>
      <vt:lpstr>Program Management</vt:lpstr>
      <vt:lpstr>PowerPoint Presentation</vt:lpstr>
      <vt:lpstr>Program Management</vt:lpstr>
      <vt:lpstr>Case Study – Steel Pipe</vt:lpstr>
      <vt:lpstr>Case Study: Project Delivery = Funding </vt:lpstr>
      <vt:lpstr>Effective Implementation  Leads to Funding</vt:lpstr>
      <vt:lpstr>Case Study - OM&amp;R Importance</vt:lpstr>
      <vt:lpstr>Weathering the Storm of Change</vt:lpstr>
      <vt:lpstr>Case Study = Master Plan  Tribal Vision = Renewed</vt:lpstr>
      <vt:lpstr>Case Study - Bidding</vt:lpstr>
      <vt:lpstr>Recommendations for Coping With Change</vt:lpstr>
      <vt:lpstr>Questions?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Settlement Implementation Impacts of Policy Change</dc:title>
  <dc:creator>Sue Hass</dc:creator>
  <cp:lastModifiedBy>David Carlson</cp:lastModifiedBy>
  <cp:revision>72</cp:revision>
  <dcterms:created xsi:type="dcterms:W3CDTF">2019-07-25T13:13:42Z</dcterms:created>
  <dcterms:modified xsi:type="dcterms:W3CDTF">2019-08-15T13:50:01Z</dcterms:modified>
</cp:coreProperties>
</file>